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4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94660"/>
  </p:normalViewPr>
  <p:slideViewPr>
    <p:cSldViewPr snapToGrid="0">
      <p:cViewPr>
        <p:scale>
          <a:sx n="105" d="100"/>
          <a:sy n="105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1830B-7467-4234-A85A-572F48A13121}" type="datetimeFigureOut">
              <a:rPr kumimoji="1" lang="ja-JP" altLang="en-US" smtClean="0"/>
              <a:t>2018/2/5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99E9F-27CD-47DC-8057-D01114AE2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9625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8D877-1402-4BE9-9F42-907C5178CBA7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5570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8D877-1402-4BE9-9F42-907C5178CBA7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6208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018B-2838-4A6C-A4C8-5A33A1DC5035}" type="datetimeFigureOut">
              <a:rPr kumimoji="1" lang="ja-JP" altLang="en-US" smtClean="0"/>
              <a:t>2018/2/5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3220-317E-4E3D-8FB0-E443D709E4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704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018B-2838-4A6C-A4C8-5A33A1DC5035}" type="datetimeFigureOut">
              <a:rPr kumimoji="1" lang="ja-JP" altLang="en-US" smtClean="0"/>
              <a:t>2018/2/5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3220-317E-4E3D-8FB0-E443D709E4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7556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018B-2838-4A6C-A4C8-5A33A1DC5035}" type="datetimeFigureOut">
              <a:rPr kumimoji="1" lang="ja-JP" altLang="en-US" smtClean="0"/>
              <a:t>2018/2/5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3220-317E-4E3D-8FB0-E443D709E4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08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018B-2838-4A6C-A4C8-5A33A1DC5035}" type="datetimeFigureOut">
              <a:rPr kumimoji="1" lang="ja-JP" altLang="en-US" smtClean="0"/>
              <a:t>2018/2/5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3220-317E-4E3D-8FB0-E443D709E4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2889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018B-2838-4A6C-A4C8-5A33A1DC5035}" type="datetimeFigureOut">
              <a:rPr kumimoji="1" lang="ja-JP" altLang="en-US" smtClean="0"/>
              <a:t>2018/2/5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3220-317E-4E3D-8FB0-E443D709E4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99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018B-2838-4A6C-A4C8-5A33A1DC5035}" type="datetimeFigureOut">
              <a:rPr kumimoji="1" lang="ja-JP" altLang="en-US" smtClean="0"/>
              <a:t>2018/2/5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3220-317E-4E3D-8FB0-E443D709E4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5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018B-2838-4A6C-A4C8-5A33A1DC5035}" type="datetimeFigureOut">
              <a:rPr kumimoji="1" lang="ja-JP" altLang="en-US" smtClean="0"/>
              <a:t>2018/2/5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3220-317E-4E3D-8FB0-E443D709E4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0721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018B-2838-4A6C-A4C8-5A33A1DC5035}" type="datetimeFigureOut">
              <a:rPr kumimoji="1" lang="ja-JP" altLang="en-US" smtClean="0"/>
              <a:t>2018/2/5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3220-317E-4E3D-8FB0-E443D709E4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457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018B-2838-4A6C-A4C8-5A33A1DC5035}" type="datetimeFigureOut">
              <a:rPr kumimoji="1" lang="ja-JP" altLang="en-US" smtClean="0"/>
              <a:t>2018/2/5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3220-317E-4E3D-8FB0-E443D709E4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3985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018B-2838-4A6C-A4C8-5A33A1DC5035}" type="datetimeFigureOut">
              <a:rPr kumimoji="1" lang="ja-JP" altLang="en-US" smtClean="0"/>
              <a:t>2018/2/5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3220-317E-4E3D-8FB0-E443D709E4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6604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018B-2838-4A6C-A4C8-5A33A1DC5035}" type="datetimeFigureOut">
              <a:rPr kumimoji="1" lang="ja-JP" altLang="en-US" smtClean="0"/>
              <a:t>2018/2/5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3220-317E-4E3D-8FB0-E443D709E4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980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1018B-2838-4A6C-A4C8-5A33A1DC5035}" type="datetimeFigureOut">
              <a:rPr kumimoji="1" lang="ja-JP" altLang="en-US" smtClean="0"/>
              <a:t>2018/2/5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53220-317E-4E3D-8FB0-E443D709E4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6881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1963614"/>
            <a:ext cx="8918575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790044" y="494273"/>
            <a:ext cx="72500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dirty="0">
                <a:latin typeface="HG創英角ﾎﾟｯﾌﾟ体" pitchFamily="49" charset="-128"/>
                <a:ea typeface="HG創英角ﾎﾟｯﾌﾟ体" pitchFamily="49" charset="-128"/>
              </a:rPr>
              <a:t>DDS</a:t>
            </a:r>
            <a:r>
              <a:rPr lang="ja-JP" altLang="en-US" sz="4800" dirty="0">
                <a:latin typeface="HG創英角ﾎﾟｯﾌﾟ体" pitchFamily="49" charset="-128"/>
                <a:ea typeface="HG創英角ﾎﾟｯﾌﾟ体" pitchFamily="49" charset="-128"/>
              </a:rPr>
              <a:t>製剤臨床応用</a:t>
            </a:r>
            <a:r>
              <a:rPr lang="ja-JP" altLang="en-US" sz="4800" dirty="0" smtClean="0">
                <a:solidFill>
                  <a:srgbClr val="FF0000"/>
                </a:solidFill>
                <a:latin typeface="HG創英角ﾎﾟｯﾌﾟ体" pitchFamily="49" charset="-128"/>
                <a:ea typeface="HG創英角ﾎﾟｯﾌﾟ体" pitchFamily="49" charset="-128"/>
              </a:rPr>
              <a:t>ＦＧ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84368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354257" y="1367003"/>
            <a:ext cx="8460000" cy="936000"/>
          </a:xfrm>
          <a:prstGeom prst="rect">
            <a:avLst/>
          </a:prstGeom>
          <a:solidFill>
            <a:srgbClr val="FFFFCC">
              <a:alpha val="25098"/>
            </a:srgbClr>
          </a:solidFill>
          <a:ln w="38100">
            <a:solidFill>
              <a:srgbClr val="FF9900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/>
          <a:lstStyle/>
          <a:p>
            <a:pPr defTabSz="360000">
              <a:defRPr/>
            </a:pPr>
            <a:r>
              <a:rPr lang="ja-JP" altLang="en-US" sz="2400" b="1" dirty="0" smtClean="0">
                <a:solidFill>
                  <a:srgbClr val="0000FF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HG創英角ﾎﾟｯﾌﾟ体" pitchFamily="49" charset="-128"/>
                <a:ea typeface="HG創英角ﾎﾟｯﾌﾟ体" pitchFamily="49" charset="-128"/>
              </a:rPr>
              <a:t>１．</a:t>
            </a:r>
            <a:r>
              <a:rPr lang="en-US" altLang="ja-JP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HG創英角ﾎﾟｯﾌﾟ体" pitchFamily="49" charset="-128"/>
                <a:ea typeface="HG創英角ﾎﾟｯﾌﾟ体" pitchFamily="49" charset="-128"/>
              </a:rPr>
              <a:t>	</a:t>
            </a:r>
            <a:r>
              <a:rPr lang="en-US" altLang="ja-JP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DDS</a:t>
            </a:r>
            <a:r>
              <a:rPr lang="ja-JP" altLang="en-US" sz="2400" b="1" dirty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製剤の品質、有効性、安全性の評価、あるいは</a:t>
            </a:r>
            <a:r>
              <a:rPr lang="ja-JP" altLang="en-US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評価</a:t>
            </a:r>
            <a:r>
              <a:rPr lang="en-US" altLang="ja-JP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		</a:t>
            </a:r>
            <a:r>
              <a:rPr lang="ja-JP" altLang="en-US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手法に関する</a:t>
            </a:r>
            <a:r>
              <a:rPr lang="ja-JP" altLang="en-US" sz="2400" b="1" dirty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調査研究、情報交換	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3497889" y="256752"/>
            <a:ext cx="2160000" cy="504000"/>
          </a:xfrm>
          <a:prstGeom prst="rect">
            <a:avLst/>
          </a:prstGeom>
          <a:solidFill>
            <a:srgbClr val="99FF99"/>
          </a:solidFill>
          <a:ln w="38100">
            <a:solidFill>
              <a:srgbClr val="33CC33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2400" kern="0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HG創英角ﾎﾟｯﾌﾟ体" pitchFamily="49" charset="-128"/>
                <a:ea typeface="HG創英角ﾎﾟｯﾌﾟ体" pitchFamily="49" charset="-128"/>
              </a:rPr>
              <a:t>活動目的</a:t>
            </a:r>
            <a:endParaRPr kumimoji="0" lang="ja-JP" altLang="en-US" sz="2400" kern="0" dirty="0">
              <a:solidFill>
                <a:srgbClr val="000000"/>
              </a:solidFill>
              <a:effectLst>
                <a:glow rad="228600">
                  <a:srgbClr val="FFFFFF">
                    <a:satMod val="175000"/>
                    <a:alpha val="40000"/>
                  </a:srgbClr>
                </a:glo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362338" y="2829629"/>
            <a:ext cx="8460000" cy="1414253"/>
          </a:xfrm>
          <a:prstGeom prst="rect">
            <a:avLst/>
          </a:prstGeom>
          <a:solidFill>
            <a:srgbClr val="FFFFCC">
              <a:alpha val="25098"/>
            </a:srgbClr>
          </a:solidFill>
          <a:ln w="38100">
            <a:solidFill>
              <a:srgbClr val="FF9900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/>
          <a:lstStyle/>
          <a:p>
            <a:pPr defTabSz="360000">
              <a:defRPr/>
            </a:pPr>
            <a:r>
              <a:rPr lang="ja-JP" altLang="en-US" sz="2400" b="1" dirty="0" smtClean="0">
                <a:solidFill>
                  <a:srgbClr val="0000FF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HG創英角ﾎﾟｯﾌﾟ体" pitchFamily="49" charset="-128"/>
                <a:ea typeface="HG創英角ﾎﾟｯﾌﾟ体" pitchFamily="49" charset="-128"/>
              </a:rPr>
              <a:t>２．</a:t>
            </a:r>
            <a:r>
              <a:rPr lang="en-US" altLang="ja-JP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HG創英角ﾎﾟｯﾌﾟ体" pitchFamily="49" charset="-128"/>
                <a:ea typeface="HG創英角ﾎﾟｯﾌﾟ体" pitchFamily="49" charset="-128"/>
              </a:rPr>
              <a:t>	</a:t>
            </a:r>
            <a:r>
              <a:rPr lang="en-US" altLang="ja-JP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DDS</a:t>
            </a:r>
            <a:r>
              <a:rPr lang="ja-JP" altLang="en-US" sz="2400" b="1" dirty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製剤研究が臨床応用へ結実するための課題調査</a:t>
            </a:r>
          </a:p>
          <a:p>
            <a:pPr defTabSz="360000">
              <a:defRPr/>
            </a:pPr>
            <a:r>
              <a:rPr lang="ja-JP" altLang="en-US" sz="2400" b="1" dirty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	</a:t>
            </a:r>
            <a:r>
              <a:rPr lang="en-US" altLang="ja-JP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	</a:t>
            </a:r>
            <a:r>
              <a:rPr lang="ja-JP" altLang="en-US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（</a:t>
            </a:r>
            <a:r>
              <a:rPr lang="ja-JP" altLang="en-US" sz="2400" b="1" dirty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基礎研究からそれ以降の開発段階への橋渡しに</a:t>
            </a:r>
            <a:r>
              <a:rPr lang="ja-JP" altLang="en-US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関わる</a:t>
            </a:r>
            <a:r>
              <a:rPr lang="en-US" altLang="ja-JP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		</a:t>
            </a:r>
            <a:r>
              <a:rPr lang="ja-JP" altLang="en-US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課題、創</a:t>
            </a:r>
            <a:r>
              <a:rPr lang="ja-JP" altLang="en-US" sz="2400" b="1" dirty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薬技術に関わる課題</a:t>
            </a:r>
            <a:r>
              <a:rPr lang="ja-JP" altLang="en-US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）</a:t>
            </a:r>
            <a:endParaRPr lang="ja-JP" altLang="en-US" sz="2400" b="1" dirty="0">
              <a:solidFill>
                <a:srgbClr val="000000"/>
              </a:solidFill>
              <a:effectLst>
                <a:glow rad="228600">
                  <a:srgbClr val="FFFFFF">
                    <a:satMod val="175000"/>
                    <a:alpha val="40000"/>
                  </a:srgbClr>
                </a:glo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362338" y="4786594"/>
            <a:ext cx="8460000" cy="936000"/>
          </a:xfrm>
          <a:prstGeom prst="rect">
            <a:avLst/>
          </a:prstGeom>
          <a:solidFill>
            <a:srgbClr val="FFFFCC">
              <a:alpha val="25098"/>
            </a:srgbClr>
          </a:solidFill>
          <a:ln w="38100">
            <a:solidFill>
              <a:srgbClr val="FF9900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/>
          <a:lstStyle/>
          <a:p>
            <a:pPr defTabSz="360000">
              <a:defRPr/>
            </a:pPr>
            <a:r>
              <a:rPr lang="ja-JP" altLang="en-US" sz="2400" b="1" dirty="0" smtClean="0">
                <a:solidFill>
                  <a:srgbClr val="0000FF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HG創英角ﾎﾟｯﾌﾟ体" pitchFamily="49" charset="-128"/>
                <a:ea typeface="HG創英角ﾎﾟｯﾌﾟ体" pitchFamily="49" charset="-128"/>
              </a:rPr>
              <a:t>３．</a:t>
            </a:r>
            <a:r>
              <a:rPr lang="en-US" altLang="ja-JP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HG創英角ﾎﾟｯﾌﾟ体" pitchFamily="49" charset="-128"/>
                <a:ea typeface="HG創英角ﾎﾟｯﾌﾟ体" pitchFamily="49" charset="-128"/>
              </a:rPr>
              <a:t>	</a:t>
            </a:r>
            <a:r>
              <a:rPr lang="ja-JP" altLang="en-US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国内外</a:t>
            </a:r>
            <a:r>
              <a:rPr lang="ja-JP" altLang="en-US" sz="2400" b="1" dirty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における</a:t>
            </a:r>
            <a:r>
              <a:rPr lang="en-US" altLang="ja-JP" sz="2400" b="1" dirty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DDS</a:t>
            </a:r>
            <a:r>
              <a:rPr lang="ja-JP" altLang="en-US" sz="2400" b="1" dirty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製剤の医薬品規制環境に関わる</a:t>
            </a:r>
            <a:r>
              <a:rPr lang="ja-JP" altLang="en-US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調査、</a:t>
            </a:r>
            <a:r>
              <a:rPr lang="en-US" altLang="ja-JP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	</a:t>
            </a:r>
            <a:r>
              <a:rPr lang="ja-JP" altLang="en-US" sz="2400" b="1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ＭＳ Ｐゴシック"/>
                <a:ea typeface="ＭＳ Ｐゴシック"/>
              </a:rPr>
              <a:t>　情報交換</a:t>
            </a:r>
            <a:endParaRPr lang="ja-JP" altLang="en-US" sz="2400" b="1" dirty="0">
              <a:solidFill>
                <a:srgbClr val="000000"/>
              </a:solidFill>
              <a:effectLst>
                <a:glow rad="228600">
                  <a:srgbClr val="FFFFFF">
                    <a:satMod val="175000"/>
                    <a:alpha val="40000"/>
                  </a:srgbClr>
                </a:glow>
              </a:effectLst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0811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4875"/>
            <a:ext cx="9144000" cy="44458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23644" y="826360"/>
            <a:ext cx="8740844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0000FF"/>
                </a:solidFill>
              </a:rPr>
              <a:t>　</a:t>
            </a:r>
            <a:r>
              <a:rPr lang="en-US" altLang="ja-JP" dirty="0" smtClean="0">
                <a:solidFill>
                  <a:srgbClr val="0000FF"/>
                </a:solidFill>
                <a:uFill>
                  <a:solidFill>
                    <a:srgbClr val="00B0F0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1)</a:t>
            </a:r>
            <a:r>
              <a:rPr lang="ja-JP" altLang="en-US" dirty="0" smtClean="0">
                <a:uFill>
                  <a:solidFill>
                    <a:srgbClr val="00B0F0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en-US" u="sng" dirty="0" smtClean="0">
                <a:uFill>
                  <a:solidFill>
                    <a:srgbClr val="0000FF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日本薬剤学会年会におけるシンポジウム・ラウンドテーブルセッションの開催</a:t>
            </a:r>
            <a:endParaRPr lang="en-US" altLang="ja-JP" u="sng" dirty="0" smtClean="0">
              <a:uFill>
                <a:solidFill>
                  <a:srgbClr val="0000FF"/>
                </a:solidFill>
              </a:u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dirty="0" smtClean="0"/>
              <a:t>	</a:t>
            </a:r>
            <a:r>
              <a:rPr lang="ja-JP" altLang="en-US" sz="1400" b="1" dirty="0" smtClean="0"/>
              <a:t>・第</a:t>
            </a:r>
            <a:r>
              <a:rPr lang="en-US" altLang="ja-JP" sz="1400" b="1" dirty="0" smtClean="0"/>
              <a:t>30</a:t>
            </a:r>
            <a:r>
              <a:rPr lang="ja-JP" altLang="en-US" sz="1400" b="1" dirty="0" smtClean="0"/>
              <a:t>年会シンポジウム　</a:t>
            </a:r>
            <a:r>
              <a:rPr lang="en-US" altLang="ja-JP" sz="1400" b="1" dirty="0" smtClean="0"/>
              <a:t> 2015</a:t>
            </a:r>
            <a:r>
              <a:rPr lang="ja-JP" altLang="en-US" sz="1400" b="1" dirty="0" smtClean="0"/>
              <a:t>年</a:t>
            </a:r>
            <a:r>
              <a:rPr lang="en-US" altLang="ja-JP" sz="1400" b="1" dirty="0" smtClean="0"/>
              <a:t>5</a:t>
            </a:r>
            <a:r>
              <a:rPr lang="ja-JP" altLang="en-US" sz="1400" b="1" dirty="0" smtClean="0"/>
              <a:t>月　長崎</a:t>
            </a:r>
            <a:r>
              <a:rPr lang="en-US" altLang="ja-JP" sz="1400" b="1" dirty="0" smtClean="0"/>
              <a:t>	</a:t>
            </a:r>
          </a:p>
          <a:p>
            <a:pPr defTabSz="874713">
              <a:tabLst>
                <a:tab pos="1431925" algn="l"/>
              </a:tabLst>
            </a:pPr>
            <a:r>
              <a:rPr lang="en-US" altLang="ja-JP" sz="1400" b="1" dirty="0" smtClean="0"/>
              <a:t>	『</a:t>
            </a:r>
            <a:r>
              <a:rPr lang="ja-JP" altLang="en-US" sz="1400" b="1" dirty="0" smtClean="0"/>
              <a:t>アカデミア発</a:t>
            </a:r>
            <a:r>
              <a:rPr lang="en-US" altLang="ja-JP" sz="1400" b="1" dirty="0" smtClean="0"/>
              <a:t>DDS</a:t>
            </a:r>
            <a:r>
              <a:rPr lang="ja-JP" altLang="en-US" sz="1400" b="1" dirty="0" smtClean="0"/>
              <a:t>製剤シーズによる医療イノベーションを考える</a:t>
            </a:r>
            <a:r>
              <a:rPr lang="en-US" altLang="ja-JP" sz="1400" b="1" dirty="0" smtClean="0"/>
              <a:t>』</a:t>
            </a:r>
          </a:p>
          <a:p>
            <a:r>
              <a:rPr lang="ja-JP" altLang="en-US" sz="1400" b="1" dirty="0" smtClean="0"/>
              <a:t>　　　　　　　  ・第</a:t>
            </a:r>
            <a:r>
              <a:rPr lang="en-US" altLang="ja-JP" sz="1400" b="1" dirty="0" smtClean="0"/>
              <a:t>31</a:t>
            </a:r>
            <a:r>
              <a:rPr lang="ja-JP" altLang="en-US" sz="1400" b="1" dirty="0" smtClean="0"/>
              <a:t>年会ラウンドテーブル　</a:t>
            </a:r>
            <a:r>
              <a:rPr lang="en-US" altLang="ja-JP" sz="1400" b="1" dirty="0" smtClean="0"/>
              <a:t> 2016</a:t>
            </a:r>
            <a:r>
              <a:rPr lang="ja-JP" altLang="en-US" sz="1400" b="1" dirty="0" smtClean="0"/>
              <a:t>年</a:t>
            </a:r>
            <a:r>
              <a:rPr lang="en-US" altLang="ja-JP" sz="1400" b="1" dirty="0" smtClean="0"/>
              <a:t>5</a:t>
            </a:r>
            <a:r>
              <a:rPr lang="ja-JP" altLang="en-US" sz="1400" b="1" dirty="0" smtClean="0"/>
              <a:t>月　岐阜</a:t>
            </a:r>
            <a:r>
              <a:rPr lang="en-US" altLang="ja-JP" sz="1400" b="1" dirty="0" smtClean="0"/>
              <a:t>	</a:t>
            </a:r>
          </a:p>
          <a:p>
            <a:pPr defTabSz="874713">
              <a:tabLst>
                <a:tab pos="1431925" algn="l"/>
              </a:tabLst>
            </a:pPr>
            <a:r>
              <a:rPr lang="en-US" altLang="ja-JP" sz="1400" b="1" dirty="0" smtClean="0"/>
              <a:t>	『DDS</a:t>
            </a:r>
            <a:r>
              <a:rPr lang="ja-JP" altLang="en-US" sz="1400" b="1" dirty="0" smtClean="0"/>
              <a:t>製剤のレギュレーション対応 ～品質・有効性・安全性の評価とその技術～</a:t>
            </a:r>
            <a:r>
              <a:rPr lang="en-US" altLang="ja-JP" sz="1400" b="1" dirty="0" smtClean="0"/>
              <a:t>』</a:t>
            </a:r>
          </a:p>
          <a:p>
            <a:r>
              <a:rPr lang="ja-JP" altLang="en-US" sz="1400" b="1" dirty="0" smtClean="0"/>
              <a:t> 　　　　　　　 ・第</a:t>
            </a:r>
            <a:r>
              <a:rPr lang="en-US" altLang="ja-JP" sz="1400" b="1" dirty="0" smtClean="0"/>
              <a:t>32</a:t>
            </a:r>
            <a:r>
              <a:rPr lang="ja-JP" altLang="en-US" sz="1400" b="1" dirty="0" smtClean="0"/>
              <a:t>年会ラウンドテーブル　</a:t>
            </a:r>
            <a:r>
              <a:rPr lang="en-US" altLang="ja-JP" sz="1400" b="1" dirty="0" smtClean="0"/>
              <a:t> 2017</a:t>
            </a:r>
            <a:r>
              <a:rPr lang="ja-JP" altLang="en-US" sz="1400" b="1" dirty="0" smtClean="0"/>
              <a:t>年</a:t>
            </a:r>
            <a:r>
              <a:rPr lang="en-US" altLang="ja-JP" sz="1400" b="1" dirty="0" smtClean="0"/>
              <a:t>5</a:t>
            </a:r>
            <a:r>
              <a:rPr lang="ja-JP" altLang="en-US" sz="1400" b="1" dirty="0" smtClean="0"/>
              <a:t>月　大宮　（核酸</a:t>
            </a:r>
            <a:r>
              <a:rPr lang="ja-JP" altLang="en-US" sz="1400" b="1" dirty="0"/>
              <a:t>・遺伝子医薬</a:t>
            </a:r>
            <a:r>
              <a:rPr lang="en-US" altLang="ja-JP" sz="1400" b="1" dirty="0"/>
              <a:t>FG</a:t>
            </a:r>
            <a:r>
              <a:rPr lang="ja-JP" altLang="en-US" sz="1400" b="1" dirty="0"/>
              <a:t>の共同</a:t>
            </a:r>
            <a:r>
              <a:rPr lang="ja-JP" altLang="en-US" sz="1400" b="1" dirty="0" smtClean="0"/>
              <a:t>開催）</a:t>
            </a:r>
            <a:endParaRPr lang="en-US" altLang="ja-JP" sz="1400" b="1" dirty="0" smtClean="0"/>
          </a:p>
          <a:p>
            <a:pPr defTabSz="874713">
              <a:tabLst>
                <a:tab pos="1431925" algn="l"/>
              </a:tabLst>
            </a:pPr>
            <a:r>
              <a:rPr lang="en-US" altLang="ja-JP" sz="1400" b="1" dirty="0" smtClean="0"/>
              <a:t>	『</a:t>
            </a:r>
            <a:r>
              <a:rPr lang="ja-JP" altLang="en-US" sz="1400" b="1" dirty="0" smtClean="0"/>
              <a:t>核酸・遺伝子医薬の臨床応用に立ちはだかる障壁について考える</a:t>
            </a:r>
            <a:r>
              <a:rPr lang="en-US" altLang="ja-JP" sz="1400" b="1" dirty="0" smtClean="0"/>
              <a:t>』</a:t>
            </a:r>
          </a:p>
          <a:p>
            <a:pPr defTabSz="874713">
              <a:tabLst>
                <a:tab pos="1431925" algn="l"/>
              </a:tabLst>
            </a:pPr>
            <a:endParaRPr lang="en-US" altLang="ja-JP" sz="800" dirty="0" smtClean="0"/>
          </a:p>
          <a:p>
            <a:r>
              <a:rPr lang="ja-JP" altLang="en-US" dirty="0" smtClean="0"/>
              <a:t>　</a:t>
            </a:r>
            <a:r>
              <a:rPr lang="en-US" altLang="ja-JP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2)</a:t>
            </a:r>
            <a:r>
              <a:rPr lang="ja-JP" altLang="en-US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en-US" u="sng" dirty="0" smtClean="0">
                <a:uFill>
                  <a:solidFill>
                    <a:srgbClr val="0000FF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関連学会におけるシンポジウムの開催</a:t>
            </a:r>
            <a:endParaRPr lang="en-US" altLang="ja-JP" u="sng" dirty="0" smtClean="0">
              <a:uFill>
                <a:solidFill>
                  <a:srgbClr val="0000FF"/>
                </a:solidFill>
              </a:u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sz="1400" b="1" dirty="0" smtClean="0"/>
              <a:t>	</a:t>
            </a:r>
            <a:r>
              <a:rPr lang="ja-JP" altLang="en-US" sz="1400" b="1" dirty="0" smtClean="0"/>
              <a:t>・第</a:t>
            </a:r>
            <a:r>
              <a:rPr lang="en-US" altLang="ja-JP" sz="1400" b="1" dirty="0" smtClean="0"/>
              <a:t>31</a:t>
            </a:r>
            <a:r>
              <a:rPr lang="ja-JP" altLang="en-US" sz="1400" b="1" dirty="0" smtClean="0"/>
              <a:t>回日本</a:t>
            </a:r>
            <a:r>
              <a:rPr lang="en-US" altLang="ja-JP" sz="1400" b="1" dirty="0" smtClean="0"/>
              <a:t>DDS</a:t>
            </a:r>
            <a:r>
              <a:rPr lang="ja-JP" altLang="en-US" sz="1400" b="1" dirty="0" smtClean="0"/>
              <a:t>学会学術集会　シンポジウム　</a:t>
            </a:r>
            <a:r>
              <a:rPr lang="en-US" altLang="ja-JP" sz="1400" b="1" dirty="0" smtClean="0"/>
              <a:t>2015</a:t>
            </a:r>
            <a:r>
              <a:rPr lang="ja-JP" altLang="en-US" sz="1400" b="1" dirty="0" smtClean="0"/>
              <a:t>年</a:t>
            </a:r>
            <a:r>
              <a:rPr lang="en-US" altLang="ja-JP" sz="1400" b="1" dirty="0" smtClean="0"/>
              <a:t>7</a:t>
            </a:r>
            <a:r>
              <a:rPr lang="ja-JP" altLang="en-US" sz="1400" b="1" dirty="0" smtClean="0"/>
              <a:t>月　東京　</a:t>
            </a:r>
            <a:endParaRPr lang="en-US" altLang="ja-JP" sz="1400" b="1" dirty="0" smtClean="0"/>
          </a:p>
          <a:p>
            <a:pPr defTabSz="1431925"/>
            <a:r>
              <a:rPr lang="en-US" altLang="ja-JP" sz="1400" b="1" dirty="0" smtClean="0"/>
              <a:t>	『 </a:t>
            </a:r>
            <a:r>
              <a:rPr lang="ja-JP" altLang="en-US" sz="1400" b="1" dirty="0" smtClean="0"/>
              <a:t>第</a:t>
            </a:r>
            <a:r>
              <a:rPr lang="en-US" altLang="ja-JP" sz="1400" b="1" dirty="0" smtClean="0"/>
              <a:t>2</a:t>
            </a:r>
            <a:r>
              <a:rPr lang="ja-JP" altLang="en-US" sz="1400" b="1" dirty="0" smtClean="0"/>
              <a:t>回 </a:t>
            </a:r>
            <a:r>
              <a:rPr lang="en-US" altLang="ja-JP" sz="1400" b="1" dirty="0" smtClean="0"/>
              <a:t>DDS</a:t>
            </a:r>
            <a:r>
              <a:rPr lang="ja-JP" altLang="en-US" sz="1400" b="1" dirty="0" smtClean="0"/>
              <a:t>マッチングシンポジウム</a:t>
            </a:r>
            <a:r>
              <a:rPr lang="en-US" altLang="ja-JP" sz="1400" b="1" dirty="0" smtClean="0"/>
              <a:t>』</a:t>
            </a:r>
          </a:p>
          <a:p>
            <a:r>
              <a:rPr lang="ja-JP" altLang="en-US" sz="1400" b="1" dirty="0" smtClean="0"/>
              <a:t>　　　　　　　  ・</a:t>
            </a:r>
            <a:r>
              <a:rPr lang="ja-JP" altLang="en-US" sz="1400" b="1" dirty="0"/>
              <a:t>第</a:t>
            </a:r>
            <a:r>
              <a:rPr lang="en-US" altLang="ja-JP" sz="1400" b="1" dirty="0" smtClean="0"/>
              <a:t>32</a:t>
            </a:r>
            <a:r>
              <a:rPr lang="ja-JP" altLang="en-US" sz="1400" b="1" dirty="0" smtClean="0"/>
              <a:t>回</a:t>
            </a:r>
            <a:r>
              <a:rPr lang="ja-JP" altLang="en-US" sz="1400" b="1" dirty="0"/>
              <a:t>日本</a:t>
            </a:r>
            <a:r>
              <a:rPr lang="en-US" altLang="ja-JP" sz="1400" b="1" dirty="0"/>
              <a:t>DDS</a:t>
            </a:r>
            <a:r>
              <a:rPr lang="ja-JP" altLang="en-US" sz="1400" b="1" dirty="0"/>
              <a:t>学会学術集会　シンポジウム　</a:t>
            </a:r>
            <a:r>
              <a:rPr lang="en-US" altLang="ja-JP" sz="1400" b="1" dirty="0" smtClean="0"/>
              <a:t>2016</a:t>
            </a:r>
            <a:r>
              <a:rPr lang="ja-JP" altLang="en-US" sz="1400" b="1" dirty="0" smtClean="0"/>
              <a:t>年</a:t>
            </a:r>
            <a:r>
              <a:rPr lang="en-US" altLang="ja-JP" sz="1400" b="1" dirty="0"/>
              <a:t>7</a:t>
            </a:r>
            <a:r>
              <a:rPr lang="ja-JP" altLang="en-US" sz="1400" b="1" dirty="0"/>
              <a:t>月　</a:t>
            </a:r>
            <a:r>
              <a:rPr lang="ja-JP" altLang="en-US" sz="1400" b="1" dirty="0" smtClean="0"/>
              <a:t>静岡</a:t>
            </a:r>
            <a:r>
              <a:rPr lang="ja-JP" altLang="en-US" sz="1400" b="1" dirty="0"/>
              <a:t>　</a:t>
            </a:r>
            <a:endParaRPr lang="en-US" altLang="ja-JP" sz="1400" b="1" dirty="0"/>
          </a:p>
          <a:p>
            <a:pPr defTabSz="1431925"/>
            <a:r>
              <a:rPr lang="en-US" altLang="ja-JP" sz="1400" b="1" dirty="0"/>
              <a:t>	</a:t>
            </a:r>
            <a:r>
              <a:rPr lang="en-US" altLang="ja-JP" sz="1400" b="1" dirty="0" smtClean="0"/>
              <a:t>『</a:t>
            </a:r>
            <a:r>
              <a:rPr lang="ja-JP" altLang="en-US" sz="1400" b="1" dirty="0" smtClean="0"/>
              <a:t>第</a:t>
            </a:r>
            <a:r>
              <a:rPr lang="en-US" altLang="ja-JP" sz="1400" b="1" dirty="0" smtClean="0"/>
              <a:t>3</a:t>
            </a:r>
            <a:r>
              <a:rPr lang="ja-JP" altLang="en-US" sz="1400" b="1" dirty="0" smtClean="0"/>
              <a:t>回 </a:t>
            </a:r>
            <a:r>
              <a:rPr lang="en-US" altLang="ja-JP" sz="1400" b="1" dirty="0" smtClean="0"/>
              <a:t> </a:t>
            </a:r>
            <a:r>
              <a:rPr lang="en-US" altLang="ja-JP" sz="1400" b="1" dirty="0"/>
              <a:t>DDS</a:t>
            </a:r>
            <a:r>
              <a:rPr lang="ja-JP" altLang="en-US" sz="1400" b="1" dirty="0"/>
              <a:t>マッチングシンポジウム</a:t>
            </a:r>
            <a:r>
              <a:rPr lang="en-US" altLang="ja-JP" sz="1400" b="1" dirty="0" smtClean="0"/>
              <a:t>』</a:t>
            </a:r>
          </a:p>
          <a:p>
            <a:endParaRPr lang="en-US" altLang="ja-JP" sz="800" dirty="0" smtClean="0"/>
          </a:p>
          <a:p>
            <a:r>
              <a:rPr lang="en-US" altLang="ja-JP" dirty="0" smtClean="0">
                <a:solidFill>
                  <a:srgbClr val="0000FF"/>
                </a:solidFill>
              </a:rPr>
              <a:t>   </a:t>
            </a:r>
            <a:r>
              <a:rPr lang="en-US" altLang="ja-JP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3) </a:t>
            </a:r>
            <a:r>
              <a:rPr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en-US" u="sng" dirty="0" smtClean="0">
                <a:uFill>
                  <a:solidFill>
                    <a:srgbClr val="0000FF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合宿討論会の開催</a:t>
            </a:r>
            <a:endParaRPr lang="en-US" altLang="ja-JP" u="sng" dirty="0" smtClean="0">
              <a:uFill>
                <a:solidFill>
                  <a:srgbClr val="0000FF"/>
                </a:solidFill>
              </a:u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dirty="0" smtClean="0"/>
              <a:t>	</a:t>
            </a:r>
            <a:r>
              <a:rPr lang="ja-JP" altLang="en-US" dirty="0" smtClean="0"/>
              <a:t>　</a:t>
            </a:r>
            <a:r>
              <a:rPr lang="ja-JP" altLang="en-US" sz="1400" b="1" dirty="0" smtClean="0">
                <a:latin typeface="+mn-ea"/>
              </a:rPr>
              <a:t>毎年秋に開催（</a:t>
            </a:r>
            <a:r>
              <a:rPr lang="ja-JP" altLang="en-US" sz="1400" b="1" dirty="0" smtClean="0"/>
              <a:t>帝京大学セミナーハウス（箱根）</a:t>
            </a:r>
            <a:r>
              <a:rPr lang="en-US" altLang="ja-JP" sz="1400" b="1" dirty="0"/>
              <a:t>or KKR</a:t>
            </a:r>
            <a:r>
              <a:rPr lang="ja-JP" altLang="ja-JP" sz="1400" b="1" dirty="0"/>
              <a:t>ホテル熱海</a:t>
            </a:r>
            <a:r>
              <a:rPr lang="ja-JP" altLang="en-US" sz="1400" b="1" dirty="0"/>
              <a:t>（熱海</a:t>
            </a:r>
            <a:r>
              <a:rPr lang="ja-JP" altLang="en-US" sz="1400" b="1" dirty="0" smtClean="0"/>
              <a:t>））</a:t>
            </a:r>
            <a:endParaRPr lang="ja-JP" altLang="en-US" sz="1400" b="1" dirty="0"/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2281473" y="155879"/>
            <a:ext cx="4137435" cy="504000"/>
          </a:xfrm>
          <a:prstGeom prst="rect">
            <a:avLst/>
          </a:prstGeom>
          <a:solidFill>
            <a:srgbClr val="99FF99"/>
          </a:solidFill>
          <a:ln w="38100">
            <a:solidFill>
              <a:srgbClr val="33CC33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2400" kern="0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HG創英角ﾎﾟｯﾌﾟ体" pitchFamily="49" charset="-128"/>
                <a:ea typeface="HG創英角ﾎﾟｯﾌﾟ体" pitchFamily="49" charset="-128"/>
              </a:rPr>
              <a:t>活動概要（</a:t>
            </a:r>
            <a:r>
              <a:rPr kumimoji="0" lang="en-US" altLang="ja-JP" sz="2400" kern="0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HG創英角ﾎﾟｯﾌﾟ体" pitchFamily="49" charset="-128"/>
                <a:ea typeface="HG創英角ﾎﾟｯﾌﾟ体" pitchFamily="49" charset="-128"/>
              </a:rPr>
              <a:t>2015</a:t>
            </a:r>
            <a:r>
              <a:rPr kumimoji="0" lang="ja-JP" altLang="en-US" sz="2400" kern="0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HG創英角ﾎﾟｯﾌﾟ体" pitchFamily="49" charset="-128"/>
                <a:ea typeface="HG創英角ﾎﾟｯﾌﾟ体" pitchFamily="49" charset="-128"/>
              </a:rPr>
              <a:t>～</a:t>
            </a:r>
            <a:r>
              <a:rPr kumimoji="0" lang="en-US" altLang="ja-JP" sz="2400" kern="0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HG創英角ﾎﾟｯﾌﾟ体" pitchFamily="49" charset="-128"/>
                <a:ea typeface="HG創英角ﾎﾟｯﾌﾟ体" pitchFamily="49" charset="-128"/>
              </a:rPr>
              <a:t>2017</a:t>
            </a:r>
            <a:r>
              <a:rPr kumimoji="0" lang="ja-JP" altLang="en-US" sz="2400" kern="0" dirty="0" smtClean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HG創英角ﾎﾟｯﾌﾟ体" pitchFamily="49" charset="-128"/>
                <a:ea typeface="HG創英角ﾎﾟｯﾌﾟ体" pitchFamily="49" charset="-128"/>
              </a:rPr>
              <a:t>年）</a:t>
            </a:r>
            <a:endParaRPr kumimoji="0" lang="ja-JP" altLang="en-US" sz="2400" kern="0" dirty="0">
              <a:solidFill>
                <a:srgbClr val="000000"/>
              </a:solidFill>
              <a:effectLst>
                <a:glow rad="228600">
                  <a:srgbClr val="FFFFFF">
                    <a:satMod val="175000"/>
                    <a:alpha val="40000"/>
                  </a:srgbClr>
                </a:glo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240503" y="5694637"/>
            <a:ext cx="8640960" cy="1100525"/>
          </a:xfrm>
          <a:prstGeom prst="flowChartAlternateProcess">
            <a:avLst/>
          </a:prstGeom>
          <a:solidFill>
            <a:srgbClr val="FFCCFF"/>
          </a:solidFill>
          <a:ln w="19050">
            <a:solidFill>
              <a:srgbClr val="FF0066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000000"/>
                </a:solidFill>
                <a:latin typeface="HG創英角ﾎﾟｯﾌﾟ体" pitchFamily="49" charset="-128"/>
                <a:ea typeface="HG創英角ﾎﾟｯﾌﾟ体" pitchFamily="49" charset="-128"/>
              </a:rPr>
              <a:t>本</a:t>
            </a:r>
            <a:r>
              <a:rPr lang="en-US" altLang="ja-JP" dirty="0">
                <a:solidFill>
                  <a:srgbClr val="000000"/>
                </a:solidFill>
                <a:latin typeface="HG創英角ﾎﾟｯﾌﾟ体" pitchFamily="49" charset="-128"/>
                <a:ea typeface="HG創英角ﾎﾟｯﾌﾟ体" pitchFamily="49" charset="-128"/>
              </a:rPr>
              <a:t>FG</a:t>
            </a:r>
            <a:r>
              <a:rPr lang="ja-JP" altLang="en-US" dirty="0">
                <a:solidFill>
                  <a:srgbClr val="000000"/>
                </a:solidFill>
                <a:latin typeface="HG創英角ﾎﾟｯﾌﾟ体" pitchFamily="49" charset="-128"/>
                <a:ea typeface="HG創英角ﾎﾟｯﾌﾟ体" pitchFamily="49" charset="-128"/>
              </a:rPr>
              <a:t>の活動の特徴、特筆すべきポイント：</a:t>
            </a:r>
          </a:p>
          <a:p>
            <a:pPr>
              <a:defRPr/>
            </a:pPr>
            <a:r>
              <a:rPr lang="ja-JP" altLang="en-US" sz="1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毎年</a:t>
            </a:r>
            <a:r>
              <a:rPr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，</a:t>
            </a:r>
            <a:r>
              <a:rPr lang="en-US" altLang="ja-JP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FG</a:t>
            </a:r>
            <a:r>
              <a:rPr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合宿を開催し，本分野で著名な先生を講師としてお招きすることにより、</a:t>
            </a:r>
            <a:r>
              <a:rPr lang="en-US" altLang="ja-JP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DDS</a:t>
            </a:r>
            <a:r>
              <a:rPr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製剤開発における最先端の情報を交換している．また，学会年会や関連学会においてシンポジウムを開催し，</a:t>
            </a:r>
            <a:r>
              <a:rPr lang="en-US" altLang="ja-JP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FG</a:t>
            </a:r>
            <a:r>
              <a:rPr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メンバー内あるいはそれ以外の研究者とのコミュニケーションに努めている</a:t>
            </a:r>
            <a:r>
              <a:rPr lang="ja-JP" altLang="en-US" sz="1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．</a:t>
            </a:r>
            <a:endParaRPr lang="ja-JP" altLang="en-US" sz="1400" dirty="0">
              <a:solidFill>
                <a:srgbClr val="FF0000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166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93619" y="5658044"/>
            <a:ext cx="8651548" cy="116955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400" dirty="0" smtClean="0">
                <a:solidFill>
                  <a:srgbClr val="0000FF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FG</a:t>
            </a:r>
            <a:r>
              <a:rPr lang="ja-JP" altLang="en-US" sz="1400" dirty="0" smtClean="0">
                <a:solidFill>
                  <a:srgbClr val="0000FF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執行委員：</a:t>
            </a:r>
            <a:r>
              <a:rPr lang="ja-JP" altLang="en-US" sz="1400" b="1" dirty="0">
                <a:ea typeface="ＭＳ ゴシック" panose="020B0609070205080204" pitchFamily="49" charset="-128"/>
              </a:rPr>
              <a:t>丸山一雄</a:t>
            </a:r>
            <a:r>
              <a:rPr lang="ja-JP" altLang="en-US" sz="1400" dirty="0">
                <a:ea typeface="ＭＳ ゴシック" panose="020B0609070205080204" pitchFamily="49" charset="-128"/>
              </a:rPr>
              <a:t>（帝京大学薬</a:t>
            </a:r>
            <a:r>
              <a:rPr lang="ja-JP" altLang="en-US" sz="1400" dirty="0" smtClean="0">
                <a:ea typeface="ＭＳ ゴシック" panose="020B0609070205080204" pitchFamily="49" charset="-128"/>
              </a:rPr>
              <a:t>学部</a:t>
            </a:r>
            <a:r>
              <a:rPr lang="ja-JP" altLang="en-US" sz="1400" dirty="0">
                <a:ea typeface="ＭＳ ゴシック" panose="020B0609070205080204" pitchFamily="49" charset="-128"/>
              </a:rPr>
              <a:t>，</a:t>
            </a:r>
            <a:r>
              <a:rPr lang="en-US" altLang="ja-JP" sz="1400" dirty="0">
                <a:ea typeface="ＭＳ ゴシック" panose="020B0609070205080204" pitchFamily="49" charset="-128"/>
              </a:rPr>
              <a:t>FG</a:t>
            </a:r>
            <a:r>
              <a:rPr lang="ja-JP" altLang="en-US" sz="1400" dirty="0">
                <a:ea typeface="ＭＳ ゴシック" panose="020B0609070205080204" pitchFamily="49" charset="-128"/>
              </a:rPr>
              <a:t>リーダー</a:t>
            </a:r>
            <a:r>
              <a:rPr lang="ja-JP" altLang="en-US" sz="1400" dirty="0" smtClean="0">
                <a:ea typeface="ＭＳ ゴシック" panose="020B0609070205080204" pitchFamily="49" charset="-128"/>
              </a:rPr>
              <a:t>）、</a:t>
            </a:r>
            <a:r>
              <a:rPr lang="ja-JP" altLang="en-US" sz="1400" b="1" dirty="0">
                <a:ea typeface="ＭＳ ゴシック" panose="020B0609070205080204" pitchFamily="49" charset="-128"/>
              </a:rPr>
              <a:t>大河原賢一</a:t>
            </a:r>
            <a:r>
              <a:rPr lang="ja-JP" altLang="en-US" sz="1400" dirty="0">
                <a:ea typeface="ＭＳ ゴシック" panose="020B0609070205080204" pitchFamily="49" charset="-128"/>
              </a:rPr>
              <a:t>（岡山大学大学院医歯薬学総合</a:t>
            </a:r>
            <a:r>
              <a:rPr lang="ja-JP" altLang="en-US" sz="1400" dirty="0" smtClean="0">
                <a:ea typeface="ＭＳ ゴシック" panose="020B0609070205080204" pitchFamily="49" charset="-128"/>
              </a:rPr>
              <a:t>研究科</a:t>
            </a:r>
            <a:r>
              <a:rPr lang="ja-JP" altLang="en-US" sz="1400" dirty="0">
                <a:ea typeface="ＭＳ ゴシック" panose="020B0609070205080204" pitchFamily="49" charset="-128"/>
              </a:rPr>
              <a:t>，</a:t>
            </a:r>
            <a:r>
              <a:rPr lang="en-US" altLang="ja-JP" sz="1400" dirty="0" smtClean="0">
                <a:ea typeface="ＭＳ ゴシック" panose="020B0609070205080204" pitchFamily="49" charset="-128"/>
              </a:rPr>
              <a:t>FG</a:t>
            </a:r>
            <a:r>
              <a:rPr lang="ja-JP" altLang="en-US" sz="1400" dirty="0">
                <a:ea typeface="ＭＳ ゴシック" panose="020B0609070205080204" pitchFamily="49" charset="-128"/>
              </a:rPr>
              <a:t>副</a:t>
            </a:r>
            <a:r>
              <a:rPr lang="ja-JP" altLang="en-US" sz="1400" dirty="0" smtClean="0">
                <a:ea typeface="ＭＳ ゴシック" panose="020B0609070205080204" pitchFamily="49" charset="-128"/>
              </a:rPr>
              <a:t>リーダー）</a:t>
            </a:r>
            <a:r>
              <a:rPr lang="ja-JP" altLang="en-US" sz="1400" dirty="0">
                <a:ea typeface="ＭＳ ゴシック" panose="020B0609070205080204" pitchFamily="49" charset="-128"/>
              </a:rPr>
              <a:t>、</a:t>
            </a:r>
            <a:r>
              <a:rPr lang="ja-JP" altLang="en-US" sz="1400" b="1" dirty="0" smtClean="0">
                <a:ea typeface="ＭＳ ゴシック" panose="020B0609070205080204" pitchFamily="49" charset="-128"/>
              </a:rPr>
              <a:t>浅井知浩</a:t>
            </a:r>
            <a:r>
              <a:rPr lang="ja-JP" altLang="en-US" sz="1400" dirty="0" smtClean="0">
                <a:ea typeface="ＭＳ ゴシック" panose="020B0609070205080204" pitchFamily="49" charset="-128"/>
              </a:rPr>
              <a:t>（静岡県立大学薬学部）、</a:t>
            </a:r>
            <a:r>
              <a:rPr lang="ja-JP" altLang="en-US" sz="1400" b="1" dirty="0" smtClean="0">
                <a:ea typeface="ＭＳ ゴシック" panose="020B0609070205080204" pitchFamily="49" charset="-128"/>
              </a:rPr>
              <a:t>川上 茂</a:t>
            </a:r>
            <a:r>
              <a:rPr lang="ja-JP" altLang="en-US" sz="1400" dirty="0" smtClean="0">
                <a:ea typeface="ＭＳ ゴシック" panose="020B0609070205080204" pitchFamily="49" charset="-128"/>
              </a:rPr>
              <a:t>（長崎大学大学院医歯薬学総合研究科）、</a:t>
            </a:r>
            <a:r>
              <a:rPr lang="ja-JP" altLang="en-US" sz="1400" b="1" dirty="0">
                <a:ea typeface="ＭＳ ゴシック" panose="020B0609070205080204" pitchFamily="49" charset="-128"/>
              </a:rPr>
              <a:t>原島秀吉</a:t>
            </a:r>
            <a:r>
              <a:rPr lang="ja-JP" altLang="en-US" sz="1400" dirty="0">
                <a:ea typeface="ＭＳ ゴシック" panose="020B0609070205080204" pitchFamily="49" charset="-128"/>
              </a:rPr>
              <a:t>（北海道大学大学院薬学研究院）、</a:t>
            </a:r>
            <a:r>
              <a:rPr lang="zh-TW" altLang="en-US" sz="1400" b="1" dirty="0" smtClean="0">
                <a:ea typeface="ＭＳ ゴシック" panose="020B0609070205080204" pitchFamily="49" charset="-128"/>
              </a:rPr>
              <a:t>石原比呂之</a:t>
            </a:r>
            <a:r>
              <a:rPr lang="ja-JP" altLang="en-US" sz="1400" dirty="0" smtClean="0">
                <a:ea typeface="ＭＳ ゴシック" panose="020B0609070205080204" pitchFamily="49" charset="-128"/>
              </a:rPr>
              <a:t>（エーザイ</a:t>
            </a:r>
            <a:r>
              <a:rPr lang="en-US" altLang="ja-JP" sz="1400" dirty="0" smtClean="0">
                <a:ea typeface="ＭＳ ゴシック" panose="020B0609070205080204" pitchFamily="49" charset="-128"/>
              </a:rPr>
              <a:t>PST</a:t>
            </a:r>
            <a:r>
              <a:rPr lang="ja-JP" altLang="en-US" sz="1400" dirty="0" smtClean="0">
                <a:ea typeface="ＭＳ ゴシック" panose="020B0609070205080204" pitchFamily="49" charset="-128"/>
              </a:rPr>
              <a:t>機能ユニット）</a:t>
            </a:r>
            <a:r>
              <a:rPr lang="ja-JP" altLang="en-US" sz="1400" dirty="0">
                <a:ea typeface="ＭＳ ゴシック" panose="020B0609070205080204" pitchFamily="49" charset="-128"/>
              </a:rPr>
              <a:t>、</a:t>
            </a:r>
            <a:r>
              <a:rPr lang="ja-JP" altLang="en-US" sz="1400" b="1" dirty="0" smtClean="0">
                <a:ea typeface="ＭＳ ゴシック" panose="020B0609070205080204" pitchFamily="49" charset="-128"/>
              </a:rPr>
              <a:t>粕川博明</a:t>
            </a:r>
            <a:r>
              <a:rPr lang="ja-JP" altLang="en-US" sz="1400" dirty="0" smtClean="0">
                <a:ea typeface="ＭＳ ゴシック" panose="020B0609070205080204" pitchFamily="49" charset="-128"/>
              </a:rPr>
              <a:t>（テルモ研究開発本部）、</a:t>
            </a:r>
            <a:r>
              <a:rPr lang="ja-JP" altLang="en-US" sz="1400" b="1" dirty="0" smtClean="0">
                <a:ea typeface="ＭＳ ゴシック" panose="020B0609070205080204" pitchFamily="49" charset="-128"/>
              </a:rPr>
              <a:t>菊池 寛</a:t>
            </a:r>
            <a:r>
              <a:rPr lang="ja-JP" altLang="en-US" sz="1400" dirty="0" smtClean="0">
                <a:ea typeface="ＭＳ ゴシック" panose="020B0609070205080204" pitchFamily="49" charset="-128"/>
              </a:rPr>
              <a:t>（エーザイ筑波研究所）、</a:t>
            </a:r>
            <a:r>
              <a:rPr lang="ja-JP" altLang="en-US" sz="1400" b="1" dirty="0" smtClean="0">
                <a:ea typeface="ＭＳ ゴシック" panose="020B0609070205080204" pitchFamily="49" charset="-128"/>
              </a:rPr>
              <a:t>近藤 啓</a:t>
            </a:r>
            <a:r>
              <a:rPr lang="ja-JP" altLang="en-US" sz="1400" dirty="0" smtClean="0">
                <a:ea typeface="ＭＳ ゴシック" panose="020B0609070205080204" pitchFamily="49" charset="-128"/>
              </a:rPr>
              <a:t>（アステラス製薬製剤研究所）、</a:t>
            </a:r>
            <a:r>
              <a:rPr lang="ja-JP" altLang="en-US" sz="1400" b="1" dirty="0" smtClean="0">
                <a:ea typeface="ＭＳ ゴシック" panose="020B0609070205080204" pitchFamily="49" charset="-128"/>
              </a:rPr>
              <a:t>鈴木亮</a:t>
            </a:r>
            <a:r>
              <a:rPr lang="ja-JP" altLang="en-US" sz="1400" dirty="0" smtClean="0">
                <a:ea typeface="ＭＳ ゴシック" panose="020B0609070205080204" pitchFamily="49" charset="-128"/>
              </a:rPr>
              <a:t>（帝京大学薬学部）</a:t>
            </a:r>
            <a:endParaRPr lang="ja-JP" altLang="en-US" sz="1400" dirty="0">
              <a:ea typeface="ＭＳ ゴシック" panose="020B0609070205080204" pitchFamily="49" charset="-128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2730231" y="135373"/>
            <a:ext cx="3648961" cy="504000"/>
          </a:xfrm>
          <a:prstGeom prst="rect">
            <a:avLst/>
          </a:prstGeom>
          <a:solidFill>
            <a:srgbClr val="99FF99"/>
          </a:solidFill>
          <a:ln w="38100">
            <a:solidFill>
              <a:srgbClr val="33CC33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2400" kern="0" dirty="0">
                <a:solidFill>
                  <a:srgbClr val="000000"/>
                </a:solidFill>
                <a:effectLst>
                  <a:glow rad="228600">
                    <a:srgbClr val="FFFFFF">
                      <a:satMod val="175000"/>
                      <a:alpha val="40000"/>
                    </a:srgbClr>
                  </a:glow>
                </a:effectLst>
                <a:latin typeface="HG創英角ﾎﾟｯﾌﾟ体" pitchFamily="49" charset="-128"/>
                <a:ea typeface="HG創英角ﾎﾟｯﾌﾟ体" pitchFamily="49" charset="-128"/>
              </a:rPr>
              <a:t>今後の活動スケジュール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23644" y="772042"/>
            <a:ext cx="89203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0000FF"/>
                </a:solidFill>
              </a:rPr>
              <a:t>　</a:t>
            </a:r>
            <a:r>
              <a:rPr lang="en-US" altLang="ja-JP" dirty="0" smtClean="0">
                <a:solidFill>
                  <a:srgbClr val="0000FF"/>
                </a:solidFill>
                <a:uFill>
                  <a:solidFill>
                    <a:srgbClr val="00B0F0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1)</a:t>
            </a:r>
            <a:r>
              <a:rPr lang="ja-JP" altLang="en-US" dirty="0" smtClean="0">
                <a:uFill>
                  <a:solidFill>
                    <a:srgbClr val="00B0F0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en-US" u="sng" dirty="0" smtClean="0">
                <a:uFill>
                  <a:solidFill>
                    <a:srgbClr val="0000FF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日本</a:t>
            </a:r>
            <a:r>
              <a:rPr lang="ja-JP" altLang="en-US" u="sng" dirty="0">
                <a:uFill>
                  <a:solidFill>
                    <a:srgbClr val="0000FF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薬剤</a:t>
            </a:r>
            <a:r>
              <a:rPr lang="ja-JP" altLang="en-US" u="sng" dirty="0" smtClean="0">
                <a:uFill>
                  <a:solidFill>
                    <a:srgbClr val="0000FF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学会年会におけるシンポジウム・ラウンドテーブルセッションの開催</a:t>
            </a:r>
            <a:endParaRPr lang="en-US" altLang="ja-JP" u="sng" dirty="0" smtClean="0">
              <a:uFill>
                <a:solidFill>
                  <a:srgbClr val="0000FF"/>
                </a:solidFill>
              </a:u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dirty="0" smtClean="0"/>
              <a:t>	</a:t>
            </a:r>
            <a:r>
              <a:rPr lang="ja-JP" altLang="en-US" sz="1400" b="1" dirty="0" smtClean="0"/>
              <a:t>・</a:t>
            </a:r>
            <a:r>
              <a:rPr lang="ja-JP" altLang="ja-JP" sz="1400" b="1" dirty="0" smtClean="0"/>
              <a:t> </a:t>
            </a:r>
            <a:r>
              <a:rPr lang="ja-JP" altLang="en-US" sz="1400" b="1" dirty="0" smtClean="0"/>
              <a:t>日本</a:t>
            </a:r>
            <a:r>
              <a:rPr lang="ja-JP" altLang="en-US" sz="1400" b="1" dirty="0"/>
              <a:t>薬剤学会第</a:t>
            </a:r>
            <a:r>
              <a:rPr lang="en-US" altLang="ja-JP" sz="1400" b="1" dirty="0" smtClean="0"/>
              <a:t>33</a:t>
            </a:r>
            <a:r>
              <a:rPr lang="ja-JP" altLang="en-US" sz="1400" b="1" dirty="0" smtClean="0"/>
              <a:t>年会</a:t>
            </a:r>
            <a:r>
              <a:rPr lang="ja-JP" altLang="en-US" sz="1400" b="1" dirty="0"/>
              <a:t>　</a:t>
            </a:r>
            <a:r>
              <a:rPr lang="ja-JP" altLang="en-US" sz="1400" b="1" dirty="0" smtClean="0"/>
              <a:t>ラウンドテーブル</a:t>
            </a:r>
            <a:r>
              <a:rPr lang="ja-JP" altLang="en-US" sz="1400" b="1" dirty="0"/>
              <a:t>　</a:t>
            </a:r>
            <a:r>
              <a:rPr lang="en-US" altLang="ja-JP" sz="1400" b="1" dirty="0" smtClean="0"/>
              <a:t>2018</a:t>
            </a:r>
            <a:r>
              <a:rPr lang="ja-JP" altLang="en-US" sz="1400" b="1" dirty="0" smtClean="0"/>
              <a:t>年</a:t>
            </a:r>
            <a:r>
              <a:rPr lang="en-US" altLang="ja-JP" sz="1400" b="1" dirty="0"/>
              <a:t>5</a:t>
            </a:r>
            <a:r>
              <a:rPr lang="ja-JP" altLang="en-US" sz="1400" b="1" dirty="0" smtClean="0"/>
              <a:t>月</a:t>
            </a:r>
            <a:r>
              <a:rPr lang="ja-JP" altLang="en-US" sz="1400" b="1" dirty="0"/>
              <a:t>　</a:t>
            </a:r>
            <a:r>
              <a:rPr lang="ja-JP" altLang="en-US" sz="1400" b="1" dirty="0" smtClean="0"/>
              <a:t>静岡</a:t>
            </a:r>
            <a:endParaRPr lang="ja-JP" altLang="en-US" sz="1400" b="1" dirty="0"/>
          </a:p>
          <a:p>
            <a:pPr defTabSz="517525">
              <a:tabLst>
                <a:tab pos="1431925" algn="l"/>
              </a:tabLst>
            </a:pPr>
            <a:r>
              <a:rPr lang="ja-JP" altLang="en-US" sz="1400" b="1" dirty="0"/>
              <a:t>　</a:t>
            </a:r>
            <a:r>
              <a:rPr lang="ja-JP" altLang="en-US" sz="1400" b="1" dirty="0" smtClean="0"/>
              <a:t>　　　　　　　　　</a:t>
            </a:r>
            <a:r>
              <a:rPr lang="en-US" altLang="ja-JP" sz="1400" b="1" dirty="0" smtClean="0"/>
              <a:t>『</a:t>
            </a:r>
            <a:r>
              <a:rPr lang="ja-JP" altLang="en-US" sz="1400" b="1" dirty="0"/>
              <a:t>核酸・遺伝子医薬の実用化を加速するレギュラトリーサイエンスとデリバリー戦略について考える</a:t>
            </a:r>
            <a:r>
              <a:rPr lang="en-US" altLang="ja-JP" sz="1400" b="1" dirty="0" smtClean="0"/>
              <a:t>』</a:t>
            </a:r>
          </a:p>
          <a:p>
            <a:pPr defTabSz="517525">
              <a:tabLst>
                <a:tab pos="1431925" algn="l"/>
              </a:tabLst>
            </a:pPr>
            <a:r>
              <a:rPr lang="ja-JP" altLang="en-US" sz="1400" b="1" dirty="0" smtClean="0"/>
              <a:t>　　　　　　　　　　　　（</a:t>
            </a:r>
            <a:r>
              <a:rPr lang="ja-JP" altLang="ja-JP" sz="1400" b="1" dirty="0" smtClean="0"/>
              <a:t>核酸</a:t>
            </a:r>
            <a:r>
              <a:rPr lang="ja-JP" altLang="ja-JP" sz="1400" b="1" dirty="0"/>
              <a:t>・遺伝子医薬</a:t>
            </a:r>
            <a:r>
              <a:rPr lang="en-US" altLang="ja-JP" sz="1400" b="1" dirty="0" smtClean="0"/>
              <a:t>FG</a:t>
            </a:r>
            <a:r>
              <a:rPr lang="ja-JP" altLang="en-US" sz="1400" b="1" dirty="0" smtClean="0"/>
              <a:t>と</a:t>
            </a:r>
            <a:r>
              <a:rPr lang="ja-JP" altLang="ja-JP" sz="1400" b="1" dirty="0" smtClean="0"/>
              <a:t>の</a:t>
            </a:r>
            <a:r>
              <a:rPr lang="ja-JP" altLang="ja-JP" sz="1400" b="1" dirty="0"/>
              <a:t>共同</a:t>
            </a:r>
            <a:r>
              <a:rPr lang="ja-JP" altLang="ja-JP" sz="1400" b="1" dirty="0" smtClean="0"/>
              <a:t>開催</a:t>
            </a:r>
            <a:r>
              <a:rPr lang="ja-JP" altLang="en-US" sz="1400" b="1" dirty="0" smtClean="0"/>
              <a:t>）</a:t>
            </a:r>
            <a:endParaRPr lang="en-US" altLang="ja-JP" sz="1400" b="1" dirty="0"/>
          </a:p>
          <a:p>
            <a:pPr defTabSz="517525">
              <a:tabLst>
                <a:tab pos="1431925" algn="l"/>
              </a:tabLst>
            </a:pPr>
            <a:endParaRPr lang="en-US" altLang="ja-JP" sz="1400" b="1" dirty="0" smtClean="0"/>
          </a:p>
          <a:p>
            <a:r>
              <a:rPr lang="ja-JP" altLang="en-US" sz="1400" b="1" dirty="0" smtClean="0"/>
              <a:t>　</a:t>
            </a:r>
            <a:r>
              <a:rPr lang="en-US" altLang="ja-JP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2)</a:t>
            </a:r>
            <a:r>
              <a:rPr lang="ja-JP" altLang="en-US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en-US" u="sng" dirty="0" smtClean="0">
                <a:uFill>
                  <a:solidFill>
                    <a:srgbClr val="0000FF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関連学会におけるシンポジウムの開催</a:t>
            </a:r>
            <a:endParaRPr lang="en-US" altLang="ja-JP" u="sng" dirty="0" smtClean="0">
              <a:uFill>
                <a:solidFill>
                  <a:srgbClr val="0000FF"/>
                </a:solidFill>
              </a:u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sz="1600" dirty="0" smtClean="0"/>
              <a:t>	</a:t>
            </a:r>
            <a:r>
              <a:rPr lang="ja-JP" altLang="en-US" sz="1400" b="1" dirty="0" smtClean="0"/>
              <a:t>・第</a:t>
            </a:r>
            <a:r>
              <a:rPr lang="en-US" altLang="ja-JP" sz="1400" b="1" dirty="0" smtClean="0"/>
              <a:t>34</a:t>
            </a:r>
            <a:r>
              <a:rPr lang="ja-JP" altLang="en-US" sz="1400" b="1" dirty="0" smtClean="0"/>
              <a:t>回日本</a:t>
            </a:r>
            <a:r>
              <a:rPr lang="en-US" altLang="ja-JP" sz="1400" b="1" dirty="0" smtClean="0"/>
              <a:t>DDS</a:t>
            </a:r>
            <a:r>
              <a:rPr lang="ja-JP" altLang="en-US" sz="1400" b="1" dirty="0" smtClean="0"/>
              <a:t>学会学術集会　シンポジウム　</a:t>
            </a:r>
            <a:r>
              <a:rPr lang="en-US" altLang="ja-JP" sz="1400" b="1" dirty="0" smtClean="0"/>
              <a:t>2018</a:t>
            </a:r>
            <a:r>
              <a:rPr lang="ja-JP" altLang="en-US" sz="1400" b="1" dirty="0" smtClean="0"/>
              <a:t>年</a:t>
            </a:r>
            <a:r>
              <a:rPr lang="en-US" altLang="ja-JP" sz="1400" b="1" dirty="0" smtClean="0"/>
              <a:t>7</a:t>
            </a:r>
            <a:r>
              <a:rPr lang="ja-JP" altLang="en-US" sz="1400" b="1" dirty="0" smtClean="0"/>
              <a:t>月　長崎　</a:t>
            </a:r>
          </a:p>
          <a:p>
            <a:r>
              <a:rPr lang="ja-JP" altLang="en-US" sz="1400" b="1" dirty="0" smtClean="0"/>
              <a:t>	　　　　</a:t>
            </a:r>
            <a:r>
              <a:rPr lang="en-US" altLang="ja-JP" sz="1400" b="1" dirty="0" smtClean="0"/>
              <a:t>『</a:t>
            </a:r>
            <a:r>
              <a:rPr lang="ja-JP" altLang="en-US" sz="1400" b="1" dirty="0" smtClean="0"/>
              <a:t>ナノ</a:t>
            </a:r>
            <a:r>
              <a:rPr lang="en-US" altLang="ja-JP" sz="1400" b="1" dirty="0" smtClean="0"/>
              <a:t>DDS</a:t>
            </a:r>
            <a:r>
              <a:rPr lang="ja-JP" altLang="en-US" sz="1400" b="1" dirty="0" smtClean="0"/>
              <a:t>製剤開発の最前線（仮題）</a:t>
            </a:r>
            <a:r>
              <a:rPr lang="en-US" altLang="ja-JP" sz="1400" b="1" dirty="0" smtClean="0"/>
              <a:t>』</a:t>
            </a:r>
          </a:p>
          <a:p>
            <a:endParaRPr lang="en-US" altLang="ja-JP" sz="800" dirty="0" smtClean="0"/>
          </a:p>
          <a:p>
            <a:r>
              <a:rPr lang="en-US" altLang="ja-JP" dirty="0" smtClean="0">
                <a:solidFill>
                  <a:srgbClr val="0000FF"/>
                </a:solidFill>
              </a:rPr>
              <a:t>   </a:t>
            </a:r>
            <a:r>
              <a:rPr lang="en-US" altLang="ja-JP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3) </a:t>
            </a:r>
            <a:r>
              <a:rPr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en-US" u="sng" dirty="0" smtClean="0">
                <a:uFill>
                  <a:solidFill>
                    <a:srgbClr val="0000FF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合宿討論会の開催</a:t>
            </a:r>
            <a:endParaRPr lang="en-US" altLang="ja-JP" u="sng" dirty="0" smtClean="0">
              <a:uFill>
                <a:solidFill>
                  <a:srgbClr val="0000FF"/>
                </a:solidFill>
              </a:u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dirty="0" smtClean="0"/>
              <a:t>	</a:t>
            </a:r>
            <a:r>
              <a:rPr lang="ja-JP" altLang="en-US" sz="1400" b="1" dirty="0" smtClean="0"/>
              <a:t>第</a:t>
            </a:r>
            <a:r>
              <a:rPr lang="en-US" altLang="ja-JP" sz="1400" b="1" dirty="0" smtClean="0"/>
              <a:t>8</a:t>
            </a:r>
            <a:r>
              <a:rPr lang="ja-JP" altLang="en-US" sz="1400" b="1" dirty="0" smtClean="0"/>
              <a:t>回</a:t>
            </a:r>
            <a:r>
              <a:rPr lang="en-US" altLang="ja-JP" sz="1400" b="1" dirty="0"/>
              <a:t>DDS</a:t>
            </a:r>
            <a:r>
              <a:rPr lang="ja-JP" altLang="en-US" sz="1400" b="1" dirty="0"/>
              <a:t>製剤臨床応用</a:t>
            </a:r>
            <a:r>
              <a:rPr lang="en-US" altLang="ja-JP" sz="1400" b="1" dirty="0"/>
              <a:t>FG</a:t>
            </a:r>
            <a:r>
              <a:rPr lang="ja-JP" altLang="en-US" sz="1400" b="1" dirty="0"/>
              <a:t>合宿討論会　</a:t>
            </a:r>
            <a:r>
              <a:rPr lang="en-US" altLang="ja-JP" sz="1400" b="1" dirty="0" smtClean="0"/>
              <a:t>2018</a:t>
            </a:r>
            <a:r>
              <a:rPr lang="ja-JP" altLang="en-US" sz="1400" b="1" dirty="0" smtClean="0"/>
              <a:t>年秋（日程未定）</a:t>
            </a:r>
            <a:r>
              <a:rPr lang="ja-JP" altLang="en-US" sz="1400" b="1" dirty="0"/>
              <a:t>　帝京大学セミナーハウス（箱根</a:t>
            </a:r>
            <a:r>
              <a:rPr lang="ja-JP" altLang="en-US" sz="1400" b="1" dirty="0" smtClean="0"/>
              <a:t>）</a:t>
            </a:r>
            <a:endParaRPr lang="en-US" altLang="ja-JP" sz="1400" b="1" dirty="0" smtClean="0"/>
          </a:p>
          <a:p>
            <a:endParaRPr lang="en-US" altLang="ja-JP" sz="1400" b="1" dirty="0" smtClean="0"/>
          </a:p>
          <a:p>
            <a:pPr lvl="0"/>
            <a:r>
              <a:rPr lang="ja-JP" altLang="en-US" dirty="0" smtClean="0">
                <a:solidFill>
                  <a:srgbClr val="0000FF"/>
                </a:solidFill>
              </a:rPr>
              <a:t>　</a:t>
            </a:r>
            <a:r>
              <a:rPr lang="ja-JP" altLang="en-US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４</a:t>
            </a:r>
            <a:r>
              <a:rPr lang="en-US" altLang="ja-JP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) </a:t>
            </a:r>
            <a:r>
              <a:rPr lang="ja-JP" altLang="en-US" dirty="0" smtClean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en-US" altLang="ja-JP" u="sng" dirty="0" smtClean="0">
                <a:solidFill>
                  <a:prstClr val="black"/>
                </a:solidFill>
                <a:uFill>
                  <a:solidFill>
                    <a:srgbClr val="0000FF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『</a:t>
            </a:r>
            <a:r>
              <a:rPr lang="ja-JP" altLang="en-US" u="sng" dirty="0">
                <a:solidFill>
                  <a:prstClr val="black"/>
                </a:solidFill>
                <a:uFill>
                  <a:solidFill>
                    <a:srgbClr val="0000FF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薬剤学</a:t>
            </a:r>
            <a:r>
              <a:rPr lang="en-US" altLang="ja-JP" u="sng" dirty="0">
                <a:solidFill>
                  <a:prstClr val="black"/>
                </a:solidFill>
                <a:uFill>
                  <a:solidFill>
                    <a:srgbClr val="0000FF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』</a:t>
            </a:r>
            <a:r>
              <a:rPr lang="ja-JP" altLang="en-US" u="sng" dirty="0" err="1">
                <a:solidFill>
                  <a:prstClr val="black"/>
                </a:solidFill>
                <a:uFill>
                  <a:solidFill>
                    <a:srgbClr val="0000FF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への</a:t>
            </a:r>
            <a:r>
              <a:rPr lang="ja-JP" altLang="en-US" u="sng" dirty="0">
                <a:solidFill>
                  <a:prstClr val="black"/>
                </a:solidFill>
                <a:uFill>
                  <a:solidFill>
                    <a:srgbClr val="0000FF"/>
                  </a:solidFill>
                </a:u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掲載</a:t>
            </a:r>
          </a:p>
          <a:p>
            <a:pPr lvl="0"/>
            <a:r>
              <a:rPr lang="en-US" altLang="ja-JP" dirty="0" smtClean="0">
                <a:solidFill>
                  <a:prstClr val="black"/>
                </a:solidFill>
              </a:rPr>
              <a:t>	</a:t>
            </a:r>
            <a:r>
              <a:rPr lang="ja-JP" altLang="en-US" sz="1400" b="1" dirty="0" smtClean="0">
                <a:solidFill>
                  <a:prstClr val="black"/>
                </a:solidFill>
              </a:rPr>
              <a:t>薬剤学</a:t>
            </a:r>
            <a:r>
              <a:rPr lang="en-US" altLang="ja-JP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78</a:t>
            </a:r>
            <a:r>
              <a:rPr lang="ja-JP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巻</a:t>
            </a:r>
            <a:r>
              <a:rPr lang="en-US" altLang="ja-JP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ja-JP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号</a:t>
            </a:r>
            <a:r>
              <a:rPr lang="ja-JP" altLang="en-US" sz="1400" b="1" dirty="0" smtClean="0">
                <a:solidFill>
                  <a:prstClr val="black"/>
                </a:solidFill>
              </a:rPr>
              <a:t>掲載</a:t>
            </a:r>
            <a:r>
              <a:rPr lang="ja-JP" altLang="en-US" sz="1400" b="1" dirty="0">
                <a:solidFill>
                  <a:prstClr val="black"/>
                </a:solidFill>
              </a:rPr>
              <a:t>：</a:t>
            </a:r>
            <a:r>
              <a:rPr lang="ja-JP" altLang="en-US" sz="1400" b="1" dirty="0" smtClean="0">
                <a:solidFill>
                  <a:prstClr val="black"/>
                </a:solidFill>
              </a:rPr>
              <a:t>第</a:t>
            </a:r>
            <a:r>
              <a:rPr lang="en-US" altLang="ja-JP" sz="1400" b="1" dirty="0" smtClean="0">
                <a:solidFill>
                  <a:prstClr val="black"/>
                </a:solidFill>
              </a:rPr>
              <a:t>7</a:t>
            </a:r>
            <a:r>
              <a:rPr lang="ja-JP" altLang="en-US" sz="1400" b="1" dirty="0" smtClean="0">
                <a:solidFill>
                  <a:prstClr val="black"/>
                </a:solidFill>
              </a:rPr>
              <a:t>回</a:t>
            </a:r>
            <a:r>
              <a:rPr lang="en-US" altLang="ja-JP" sz="1400" b="1" dirty="0">
                <a:solidFill>
                  <a:prstClr val="black"/>
                </a:solidFill>
              </a:rPr>
              <a:t>DDS</a:t>
            </a:r>
            <a:r>
              <a:rPr lang="ja-JP" altLang="en-US" sz="1400" b="1" dirty="0">
                <a:solidFill>
                  <a:prstClr val="black"/>
                </a:solidFill>
              </a:rPr>
              <a:t>製剤臨床応用</a:t>
            </a:r>
            <a:r>
              <a:rPr lang="en-US" altLang="ja-JP" sz="1400" b="1" dirty="0">
                <a:solidFill>
                  <a:prstClr val="black"/>
                </a:solidFill>
              </a:rPr>
              <a:t>FG</a:t>
            </a:r>
            <a:r>
              <a:rPr lang="ja-JP" altLang="en-US" sz="1400" b="1" dirty="0">
                <a:solidFill>
                  <a:prstClr val="black"/>
                </a:solidFill>
              </a:rPr>
              <a:t>合宿討論会</a:t>
            </a:r>
            <a:r>
              <a:rPr lang="ja-JP" altLang="en-US" sz="1400" b="1" dirty="0" smtClean="0">
                <a:solidFill>
                  <a:prstClr val="black"/>
                </a:solidFill>
              </a:rPr>
              <a:t>レポート</a:t>
            </a:r>
            <a:endParaRPr lang="ja-JP" altLang="en-US" sz="1400" b="1" dirty="0">
              <a:solidFill>
                <a:prstClr val="black"/>
              </a:solidFill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80645" y="4858361"/>
            <a:ext cx="8936606" cy="682358"/>
          </a:xfrm>
          <a:prstGeom prst="flowChartAlternateProcess">
            <a:avLst/>
          </a:prstGeom>
          <a:solidFill>
            <a:srgbClr val="FFCCFF"/>
          </a:solidFill>
          <a:ln w="19050">
            <a:solidFill>
              <a:srgbClr val="FF0066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>
              <a:defRPr/>
            </a:pPr>
            <a:r>
              <a:rPr lang="ja-JP" altLang="en-US" sz="1600" b="1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我が国</a:t>
            </a:r>
            <a:r>
              <a:rPr lang="ja-JP" altLang="en-US" sz="16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における優れた</a:t>
            </a:r>
            <a:r>
              <a:rPr lang="en-US" altLang="ja-JP" sz="16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DDS</a:t>
            </a:r>
            <a:r>
              <a:rPr lang="ja-JP" altLang="en-US" sz="16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製剤研究が臨床応用へ結実するための課題を明らかにする</a:t>
            </a:r>
            <a:r>
              <a:rPr lang="ja-JP" altLang="en-US" sz="1600" b="1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ととも</a:t>
            </a:r>
            <a:r>
              <a:rPr lang="ja-JP" altLang="en-US" sz="16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に、我が国及び海外における医薬品規制環境に関わる調査、情報交換を行っていきます</a:t>
            </a:r>
            <a:r>
              <a:rPr lang="ja-JP" altLang="en-US" sz="1600" b="1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。</a:t>
            </a:r>
            <a:endParaRPr lang="ja-JP" altLang="en-US" sz="1600" b="1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447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</TotalTime>
  <Words>252</Words>
  <Application>Microsoft Office PowerPoint</Application>
  <PresentationFormat>画面に合わせる (4:3)</PresentationFormat>
  <Paragraphs>44</Paragraphs>
  <Slides>4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DDS製剤臨床応用FG 活動目的</dc:title>
  <dc:creator>Harashima</dc:creator>
  <cp:lastModifiedBy>Ken-ichi Ogawara</cp:lastModifiedBy>
  <cp:revision>55</cp:revision>
  <dcterms:created xsi:type="dcterms:W3CDTF">2015-02-27T00:04:32Z</dcterms:created>
  <dcterms:modified xsi:type="dcterms:W3CDTF">2018-02-04T23:46:39Z</dcterms:modified>
</cp:coreProperties>
</file>