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7" r:id="rId4"/>
    <p:sldId id="259" r:id="rId5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137" autoAdjust="0"/>
  </p:normalViewPr>
  <p:slideViewPr>
    <p:cSldViewPr>
      <p:cViewPr varScale="1">
        <p:scale>
          <a:sx n="113" d="100"/>
          <a:sy n="113" d="100"/>
        </p:scale>
        <p:origin x="-1362" y="-102"/>
      </p:cViewPr>
      <p:guideLst>
        <p:guide orient="horz" pos="111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8B5E11-CB6D-4479-8219-2FDDD5CECE70}" type="datetimeFigureOut">
              <a:rPr kumimoji="1" lang="ja-JP" altLang="en-US" smtClean="0"/>
              <a:t>2017/8/22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5AB84-5181-4CA3-9BEB-68BBC5C8E7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479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66987-8606-4A20-86F5-4168A381F4A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323528" y="6237312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4"/>
          <p:cNvSpPr/>
          <p:nvPr userDrawn="1"/>
        </p:nvSpPr>
        <p:spPr>
          <a:xfrm>
            <a:off x="4176462" y="1192640"/>
            <a:ext cx="4644010" cy="580176"/>
          </a:xfrm>
          <a:prstGeom prst="rect">
            <a:avLst/>
          </a:prstGeom>
          <a:gradFill>
            <a:gsLst>
              <a:gs pos="5000">
                <a:schemeClr val="accent1">
                  <a:alpha val="3000"/>
                </a:schemeClr>
              </a:gs>
              <a:gs pos="70000">
                <a:schemeClr val="accent1">
                  <a:lumMod val="78000"/>
                  <a:alpha val="35000"/>
                </a:schemeClr>
              </a:gs>
              <a:gs pos="63000">
                <a:schemeClr val="accent1">
                  <a:lumMod val="55000"/>
                  <a:alpha val="5000"/>
                </a:schemeClr>
              </a:gs>
              <a:gs pos="58000">
                <a:schemeClr val="accent1">
                  <a:lumMod val="66000"/>
                  <a:alpha val="28000"/>
                </a:schemeClr>
              </a:gs>
              <a:gs pos="100000">
                <a:schemeClr val="accent1">
                  <a:lumMod val="64000"/>
                  <a:alpha val="76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 altLang="en-US">
              <a:solidFill>
                <a:srgbClr val="FFFFFF"/>
              </a:solidFill>
            </a:endParaRPr>
          </a:p>
        </p:txBody>
      </p:sp>
      <p:sp>
        <p:nvSpPr>
          <p:cNvPr id="15" name="Rectangle 4"/>
          <p:cNvSpPr/>
          <p:nvPr userDrawn="1"/>
        </p:nvSpPr>
        <p:spPr>
          <a:xfrm>
            <a:off x="4176462" y="1772816"/>
            <a:ext cx="4644009" cy="3744416"/>
          </a:xfrm>
          <a:prstGeom prst="rect">
            <a:avLst/>
          </a:prstGeom>
          <a:gradFill>
            <a:gsLst>
              <a:gs pos="9000">
                <a:schemeClr val="accent1">
                  <a:alpha val="5000"/>
                </a:schemeClr>
              </a:gs>
              <a:gs pos="53000">
                <a:schemeClr val="accent1">
                  <a:alpha val="37000"/>
                </a:schemeClr>
              </a:gs>
              <a:gs pos="95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 altLang="en-US" dirty="0">
              <a:solidFill>
                <a:srgbClr val="FFFFFF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4410236" y="2416494"/>
            <a:ext cx="4248472" cy="1948610"/>
          </a:xfrm>
        </p:spPr>
        <p:txBody>
          <a:bodyPr>
            <a:noAutofit/>
          </a:bodyPr>
          <a:lstStyle>
            <a:lvl1pPr>
              <a:lnSpc>
                <a:spcPts val="2400"/>
              </a:lnSpc>
              <a:defRPr sz="2400" b="0" i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Calibri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en-GB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/>
          </p:nvPr>
        </p:nvSpPr>
        <p:spPr>
          <a:xfrm>
            <a:off x="4427984" y="4437112"/>
            <a:ext cx="4248472" cy="864096"/>
          </a:xfrm>
        </p:spPr>
        <p:txBody>
          <a:bodyPr>
            <a:normAutofit/>
          </a:bodyPr>
          <a:lstStyle>
            <a:lvl1pPr marL="0" indent="0" algn="l">
              <a:lnSpc>
                <a:spcPts val="1200"/>
              </a:lnSpc>
              <a:buNone/>
              <a:defRPr sz="1000" b="0" i="0">
                <a:solidFill>
                  <a:schemeClr val="accent2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 サブタイトルの書式設定</a:t>
            </a:r>
            <a:endParaRPr lang="en-GB" dirty="0"/>
          </a:p>
        </p:txBody>
      </p:sp>
      <p:pic>
        <p:nvPicPr>
          <p:cNvPr id="21" name="Picture 3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37112"/>
            <a:ext cx="1062355" cy="899795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464" y="4437112"/>
            <a:ext cx="1079687" cy="9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245" y="4437112"/>
            <a:ext cx="1082675" cy="89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92895"/>
            <a:ext cx="3536033" cy="2120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404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4000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7F3F9-AF32-4544-9767-C7234296C2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323528" y="6237312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323528" y="1268760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95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F2285-6D2A-4AD4-A09F-18D4CC00264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323528" y="6237312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5422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4000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93E42-196A-4339-96E2-242DA3831D6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323528" y="6237312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323528" y="1268760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 descr="画面の領域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401304"/>
            <a:ext cx="669634" cy="57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29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03096-573A-44A7-841B-8C4E2D9D8E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323528" y="6237312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323528" y="1268760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79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4000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4240F-F793-4B78-9F3B-10D8BEBF54A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323528" y="6237312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 userDrawn="1"/>
        </p:nvCxnSpPr>
        <p:spPr>
          <a:xfrm>
            <a:off x="323528" y="1268760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534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F69DA-27D3-45F0-987D-9842529DCC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12" name="直線コネクタ 11"/>
          <p:cNvCxnSpPr/>
          <p:nvPr userDrawn="1"/>
        </p:nvCxnSpPr>
        <p:spPr>
          <a:xfrm>
            <a:off x="323528" y="6237312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661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4000"/>
          </a:xfr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A0D08-7111-43E5-BDF1-32425605275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9" name="直線コネクタ 8"/>
          <p:cNvCxnSpPr/>
          <p:nvPr userDrawn="1"/>
        </p:nvCxnSpPr>
        <p:spPr>
          <a:xfrm>
            <a:off x="323528" y="6237312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 userDrawn="1"/>
        </p:nvCxnSpPr>
        <p:spPr>
          <a:xfrm>
            <a:off x="323528" y="1268760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143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 smtClean="0"/>
              <a:t>2017/8/24-25  </a:t>
            </a:r>
            <a:r>
              <a:rPr lang="ja-JP" altLang="en-US" dirty="0" smtClean="0"/>
              <a:t>第</a:t>
            </a:r>
            <a:r>
              <a:rPr lang="en-US" altLang="ja-JP" dirty="0" smtClean="0"/>
              <a:t>42</a:t>
            </a:r>
            <a:r>
              <a:rPr lang="ja-JP" altLang="en-US" dirty="0" smtClean="0"/>
              <a:t>回製剤・創剤セミナー</a:t>
            </a:r>
            <a:endParaRPr lang="ja-JP" altLang="en-US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4BD7F-A84F-4347-955D-9FDF29C49ED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93403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6489F-F9B4-423F-8477-CB45576CB7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11" name="直線コネクタ 10"/>
          <p:cNvCxnSpPr/>
          <p:nvPr userDrawn="1"/>
        </p:nvCxnSpPr>
        <p:spPr>
          <a:xfrm>
            <a:off x="323528" y="6237312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627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2B472-BABC-45A4-8389-3CE5B5B6993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11" name="直線コネクタ 10"/>
          <p:cNvCxnSpPr/>
          <p:nvPr userDrawn="1"/>
        </p:nvCxnSpPr>
        <p:spPr>
          <a:xfrm>
            <a:off x="323528" y="6237312"/>
            <a:ext cx="8496944" cy="0"/>
          </a:xfrm>
          <a:prstGeom prst="line">
            <a:avLst/>
          </a:prstGeom>
          <a:ln w="63500">
            <a:gradFill>
              <a:gsLst>
                <a:gs pos="0">
                  <a:schemeClr val="tx2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43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8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67544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37140AE-F04F-4FB9-810E-5D8A119D41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560" y="6438377"/>
            <a:ext cx="1728872" cy="230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bushu-seiyaku.co.jp/en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1"/>
          <p:cNvSpPr>
            <a:spLocks noGrp="1"/>
          </p:cNvSpPr>
          <p:nvPr>
            <p:ph type="ctrTitle"/>
          </p:nvPr>
        </p:nvSpPr>
        <p:spPr>
          <a:xfrm>
            <a:off x="4572000" y="2636912"/>
            <a:ext cx="4176464" cy="2016224"/>
          </a:xfrm>
        </p:spPr>
        <p:txBody>
          <a:bodyPr anchor="t"/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2017</a:t>
            </a:r>
            <a:r>
              <a:rPr lang="ja-JP" altLang="en-US" sz="2000" dirty="0" smtClean="0">
                <a:solidFill>
                  <a:schemeClr val="tx1"/>
                </a:solidFill>
              </a:rPr>
              <a:t>年</a:t>
            </a:r>
            <a:r>
              <a:rPr lang="en-US" altLang="ja-JP" sz="2000" dirty="0" smtClean="0">
                <a:solidFill>
                  <a:schemeClr val="tx1"/>
                </a:solidFill>
              </a:rPr>
              <a:t>8</a:t>
            </a:r>
            <a:r>
              <a:rPr lang="ja-JP" altLang="en-US" sz="2000" dirty="0" smtClean="0">
                <a:solidFill>
                  <a:schemeClr val="tx1"/>
                </a:solidFill>
              </a:rPr>
              <a:t>月</a:t>
            </a:r>
            <a:r>
              <a:rPr lang="en-US" altLang="ja-JP" sz="2000" dirty="0" smtClean="0">
                <a:solidFill>
                  <a:schemeClr val="tx1"/>
                </a:solidFill>
              </a:rPr>
              <a:t>24</a:t>
            </a:r>
            <a:r>
              <a:rPr lang="ja-JP" altLang="en-US" sz="2000" dirty="0" smtClean="0">
                <a:solidFill>
                  <a:schemeClr val="tx1"/>
                </a:solidFill>
              </a:rPr>
              <a:t>～</a:t>
            </a:r>
            <a:r>
              <a:rPr lang="en-US" altLang="ja-JP" sz="2000" dirty="0" smtClean="0">
                <a:solidFill>
                  <a:schemeClr val="tx1"/>
                </a:solidFill>
              </a:rPr>
              <a:t>25</a:t>
            </a:r>
            <a:r>
              <a:rPr lang="ja-JP" altLang="en-US" sz="2000" dirty="0" smtClean="0">
                <a:solidFill>
                  <a:schemeClr val="tx1"/>
                </a:solidFill>
              </a:rPr>
              <a:t>日</a:t>
            </a:r>
            <a:r>
              <a:rPr lang="en-US" altLang="ja-JP" sz="2000" dirty="0" smtClean="0">
                <a:solidFill>
                  <a:schemeClr val="tx1"/>
                </a:solidFill>
              </a:rPr>
              <a:t/>
            </a:r>
            <a:br>
              <a:rPr lang="en-US" altLang="ja-JP" sz="2000" dirty="0" smtClean="0">
                <a:solidFill>
                  <a:schemeClr val="tx1"/>
                </a:solidFill>
              </a:rPr>
            </a:br>
            <a:r>
              <a:rPr lang="en-US" altLang="ja-JP" sz="2000" dirty="0" smtClean="0">
                <a:solidFill>
                  <a:schemeClr val="tx1"/>
                </a:solidFill>
              </a:rPr>
              <a:t/>
            </a:r>
            <a:br>
              <a:rPr lang="en-US" altLang="ja-JP" sz="2000" dirty="0" smtClean="0">
                <a:solidFill>
                  <a:schemeClr val="tx1"/>
                </a:solidFill>
              </a:rPr>
            </a:br>
            <a:r>
              <a:rPr lang="ja-JP" altLang="en-US" sz="2000" dirty="0" smtClean="0">
                <a:solidFill>
                  <a:schemeClr val="tx1"/>
                </a:solidFill>
              </a:rPr>
              <a:t>第</a:t>
            </a:r>
            <a:r>
              <a:rPr lang="en-US" altLang="ja-JP" sz="2000" dirty="0" smtClean="0">
                <a:solidFill>
                  <a:schemeClr val="tx1"/>
                </a:solidFill>
              </a:rPr>
              <a:t>42</a:t>
            </a:r>
            <a:r>
              <a:rPr lang="ja-JP" altLang="en-US" sz="2000" dirty="0" smtClean="0">
                <a:solidFill>
                  <a:schemeClr val="tx1"/>
                </a:solidFill>
              </a:rPr>
              <a:t>回製剤・創剤セミナー</a:t>
            </a:r>
            <a:r>
              <a:rPr lang="en-US" altLang="ja-JP" sz="2000" dirty="0" smtClean="0">
                <a:solidFill>
                  <a:schemeClr val="tx1"/>
                </a:solidFill>
              </a:rPr>
              <a:t/>
            </a:r>
            <a:br>
              <a:rPr lang="en-US" altLang="ja-JP" sz="2000" dirty="0" smtClean="0">
                <a:solidFill>
                  <a:schemeClr val="tx1"/>
                </a:solidFill>
              </a:rPr>
            </a:br>
            <a:r>
              <a:rPr lang="en-US" altLang="ja-JP" sz="2000" dirty="0" smtClean="0">
                <a:solidFill>
                  <a:schemeClr val="tx1"/>
                </a:solidFill>
              </a:rPr>
              <a:t/>
            </a:r>
            <a:br>
              <a:rPr lang="en-US" altLang="ja-JP" sz="2000" dirty="0" smtClean="0">
                <a:solidFill>
                  <a:schemeClr val="tx1"/>
                </a:solidFill>
              </a:rPr>
            </a:br>
            <a:r>
              <a:rPr lang="ja-JP" altLang="en-US" sz="2000" dirty="0" smtClean="0">
                <a:solidFill>
                  <a:schemeClr val="tx1"/>
                </a:solidFill>
              </a:rPr>
              <a:t>製剤技術</a:t>
            </a:r>
            <a:r>
              <a:rPr lang="en-US" altLang="ja-JP" sz="2000" dirty="0" smtClean="0">
                <a:solidFill>
                  <a:schemeClr val="tx1"/>
                </a:solidFill>
              </a:rPr>
              <a:t>Q&amp;A</a:t>
            </a:r>
            <a:r>
              <a:rPr lang="ja-JP" altLang="en-US" sz="2000" dirty="0" smtClean="0">
                <a:solidFill>
                  <a:schemeClr val="tx1"/>
                </a:solidFill>
              </a:rPr>
              <a:t>コーナー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スペラファーマ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xmlns="" id="{57AB17BF-2A82-42D1-972D-446DBE8A8A16}"/>
              </a:ext>
            </a:extLst>
          </p:cNvPr>
          <p:cNvSpPr/>
          <p:nvPr/>
        </p:nvSpPr>
        <p:spPr>
          <a:xfrm>
            <a:off x="251520" y="1489805"/>
            <a:ext cx="4292321" cy="3996854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wrap="square" lIns="36000" tIns="36000" rIns="36000" bIns="3600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p"/>
              <a:defRPr/>
            </a:pPr>
            <a:r>
              <a:rPr lang="ja-JP" altLang="en-US" sz="2000" b="1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国内最大手企業から</a:t>
            </a:r>
            <a:r>
              <a:rPr lang="en-US" altLang="ja-JP" sz="2000" b="1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spin-out</a:t>
            </a:r>
          </a:p>
          <a:p>
            <a:pPr>
              <a:spcBef>
                <a:spcPts val="600"/>
              </a:spcBef>
              <a:defRPr/>
            </a:pPr>
            <a:r>
              <a:rPr lang="ja-JP" altLang="en-US" sz="1600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国内最大手企業の</a:t>
            </a:r>
            <a:r>
              <a:rPr lang="en-US" altLang="ja-JP" sz="1600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CMC</a:t>
            </a:r>
            <a:r>
              <a:rPr lang="ja-JP" altLang="en-US" sz="1600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部門の一部を</a:t>
            </a:r>
            <a:r>
              <a:rPr lang="en-US" altLang="ja-JP" sz="1600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spin-out</a:t>
            </a:r>
            <a:r>
              <a:rPr lang="ja-JP" altLang="en-US" sz="1600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して設立したスペラファーマは、研究開発や工業化のステージにおいて多くの経験を積んだメンバーが中心となります</a:t>
            </a:r>
            <a:endParaRPr lang="en-US" altLang="ja-JP" sz="2000" kern="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spcBef>
                <a:spcPts val="600"/>
              </a:spcBef>
              <a:defRPr/>
            </a:pPr>
            <a:endParaRPr lang="en-US" altLang="ja-JP" sz="2000" b="1" u="sng" kern="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p"/>
              <a:defRPr/>
            </a:pPr>
            <a:r>
              <a:rPr lang="en-US" altLang="ja-JP" sz="2000" b="1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CMC</a:t>
            </a:r>
            <a:r>
              <a:rPr lang="ja-JP" altLang="en-US" sz="2000" b="1" kern="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研究</a:t>
            </a:r>
            <a:r>
              <a:rPr lang="ja-JP" altLang="en-US" sz="2000" b="1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のエキスパートと</a:t>
            </a:r>
            <a:r>
              <a:rPr lang="ja-JP" altLang="en-US" sz="2000" b="1" kern="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</a:t>
            </a:r>
          </a:p>
          <a:p>
            <a:pPr>
              <a:spcBef>
                <a:spcPts val="600"/>
              </a:spcBef>
              <a:defRPr/>
            </a:pPr>
            <a:r>
              <a:rPr lang="ja-JP" altLang="en-US" sz="1600" kern="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前臨床段階を含む医薬品開発の</a:t>
            </a:r>
            <a:r>
              <a:rPr lang="ja-JP" altLang="en-US" sz="1600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初期ステージから申請にいたるまで、</a:t>
            </a:r>
            <a:r>
              <a:rPr lang="en-US" altLang="ja-JP" sz="1600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CMC</a:t>
            </a:r>
            <a:r>
              <a:rPr lang="ja-JP" altLang="en-US" sz="1600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関連業務に関するすべてのご要望にお応え致します</a:t>
            </a:r>
            <a:endParaRPr lang="en-US" altLang="ja-JP" sz="1600" kern="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p"/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Process </a:t>
            </a:r>
            <a:r>
              <a:rPr lang="en-US" altLang="ja-JP" sz="1600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Chemistry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p"/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Formulation </a:t>
            </a:r>
            <a:r>
              <a:rPr lang="en-US" altLang="ja-JP" sz="1600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Development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p"/>
              <a:defRPr/>
            </a:pPr>
            <a:r>
              <a:rPr lang="en-US" altLang="ja-JP" sz="1600" kern="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Analytical Development</a:t>
            </a:r>
            <a:endParaRPr lang="en-US" altLang="ja-JP" sz="1600" kern="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1" name="グループ化 120"/>
          <p:cNvGrpSpPr/>
          <p:nvPr/>
        </p:nvGrpSpPr>
        <p:grpSpPr>
          <a:xfrm>
            <a:off x="4847895" y="1933228"/>
            <a:ext cx="3773487" cy="3656012"/>
            <a:chOff x="4830961" y="1844824"/>
            <a:chExt cx="3773487" cy="3656012"/>
          </a:xfrm>
        </p:grpSpPr>
        <p:sp>
          <p:nvSpPr>
            <p:cNvPr id="87" name="正方形/長方形 86"/>
            <p:cNvSpPr/>
            <p:nvPr/>
          </p:nvSpPr>
          <p:spPr bwMode="auto">
            <a:xfrm>
              <a:off x="4830961" y="2989411"/>
              <a:ext cx="1008062" cy="576263"/>
            </a:xfrm>
            <a:prstGeom prst="rect">
              <a:avLst/>
            </a:prstGeom>
            <a:noFill/>
            <a:ln w="19050" cap="flat" cmpd="sng" algn="ctr">
              <a:solidFill>
                <a:srgbClr val="002F6C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zh-TW" altLang="en-US" sz="1000" b="1" kern="0" dirty="0">
                  <a:solidFill>
                    <a:srgbClr val="002F6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分析試験法開発</a:t>
              </a:r>
            </a:p>
          </p:txBody>
        </p:sp>
        <p:sp>
          <p:nvSpPr>
            <p:cNvPr id="88" name="正方形/長方形 87"/>
            <p:cNvSpPr/>
            <p:nvPr/>
          </p:nvSpPr>
          <p:spPr bwMode="auto">
            <a:xfrm>
              <a:off x="4830961" y="3635524"/>
              <a:ext cx="1008062" cy="574675"/>
            </a:xfrm>
            <a:prstGeom prst="rect">
              <a:avLst/>
            </a:prstGeom>
            <a:noFill/>
            <a:ln w="19050" cap="flat" cmpd="sng" algn="ctr">
              <a:solidFill>
                <a:srgbClr val="002F6C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ja-JP" altLang="en-US" sz="1000" b="1" kern="0" dirty="0">
                  <a:solidFill>
                    <a:srgbClr val="002F6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製剤・包装</a:t>
              </a:r>
            </a:p>
          </p:txBody>
        </p:sp>
        <p:sp>
          <p:nvSpPr>
            <p:cNvPr id="89" name="正方形/長方形 88"/>
            <p:cNvSpPr/>
            <p:nvPr/>
          </p:nvSpPr>
          <p:spPr bwMode="auto">
            <a:xfrm>
              <a:off x="4830961" y="2344886"/>
              <a:ext cx="1008062" cy="576263"/>
            </a:xfrm>
            <a:prstGeom prst="rect">
              <a:avLst/>
            </a:prstGeom>
            <a:noFill/>
            <a:ln w="19050" cap="flat" cmpd="sng" algn="ctr">
              <a:solidFill>
                <a:srgbClr val="002F6C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ja-JP" altLang="en-US" sz="1000" b="1" kern="0" dirty="0">
                  <a:solidFill>
                    <a:srgbClr val="002F6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原薬 </a:t>
              </a:r>
              <a:r>
                <a:rPr kumimoji="0" lang="en-US" altLang="ja-JP" sz="1000" b="1" kern="0" dirty="0">
                  <a:solidFill>
                    <a:srgbClr val="002F6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/ </a:t>
              </a:r>
              <a:r>
                <a:rPr kumimoji="0" lang="ja-JP" altLang="en-US" sz="1000" b="1" kern="0" dirty="0">
                  <a:solidFill>
                    <a:srgbClr val="002F6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プロセス</a:t>
              </a:r>
              <a:endParaRPr kumimoji="0" lang="en-US" altLang="ja-JP" sz="1000" b="1" kern="0" dirty="0">
                <a:solidFill>
                  <a:srgbClr val="002F6C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ja-JP" altLang="en-US" sz="1000" b="1" kern="0" dirty="0">
                  <a:solidFill>
                    <a:srgbClr val="002F6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ケミストリー</a:t>
              </a:r>
            </a:p>
          </p:txBody>
        </p:sp>
        <p:cxnSp>
          <p:nvCxnSpPr>
            <p:cNvPr id="90" name="直線コネクタ 89"/>
            <p:cNvCxnSpPr/>
            <p:nvPr/>
          </p:nvCxnSpPr>
          <p:spPr bwMode="auto">
            <a:xfrm>
              <a:off x="4830961" y="2956074"/>
              <a:ext cx="3773487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1" name="正方形/長方形 153"/>
            <p:cNvSpPr>
              <a:spLocks noChangeArrowheads="1"/>
            </p:cNvSpPr>
            <p:nvPr/>
          </p:nvSpPr>
          <p:spPr bwMode="auto">
            <a:xfrm>
              <a:off x="5904111" y="2344887"/>
              <a:ext cx="2700337" cy="3155949"/>
            </a:xfrm>
            <a:prstGeom prst="rect">
              <a:avLst/>
            </a:prstGeom>
            <a:noFill/>
            <a:ln w="19050">
              <a:solidFill>
                <a:srgbClr val="0000FF"/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spcBef>
                  <a:spcPct val="10000"/>
                </a:spcBef>
                <a:buClr>
                  <a:srgbClr val="00264F"/>
                </a:buClr>
                <a:buSzPct val="120000"/>
              </a:pPr>
              <a:endParaRPr kumimoji="0" lang="ja-JP" altLang="en-US" sz="320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92" name="Picture 2" descr="Bushu Pharmaceuticals Ltd.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315"/>
            <a:stretch>
              <a:fillRect/>
            </a:stretch>
          </p:blipFill>
          <p:spPr bwMode="auto">
            <a:xfrm>
              <a:off x="6973665" y="4000648"/>
              <a:ext cx="557507" cy="227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2" descr="Bushu Pharmaceuticals Ltd.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315"/>
            <a:stretch>
              <a:fillRect/>
            </a:stretch>
          </p:blipFill>
          <p:spPr bwMode="auto">
            <a:xfrm>
              <a:off x="7804349" y="3789512"/>
              <a:ext cx="681398" cy="277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4" name="ホームベース 3"/>
            <p:cNvSpPr/>
            <p:nvPr/>
          </p:nvSpPr>
          <p:spPr bwMode="auto">
            <a:xfrm>
              <a:off x="5932686" y="1844824"/>
              <a:ext cx="828675" cy="381000"/>
            </a:xfrm>
            <a:prstGeom prst="homePlate">
              <a:avLst>
                <a:gd name="adj" fmla="val 32997"/>
              </a:avLst>
            </a:prstGeom>
            <a:solidFill>
              <a:srgbClr val="D6E0EC"/>
            </a:solidFill>
            <a:ln w="19050" cap="flat" cmpd="sng" algn="ctr">
              <a:solidFill>
                <a:srgbClr val="002F6C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algn="ctr" defTabSz="104261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sz="1000" b="1" kern="0" dirty="0">
                  <a:solidFill>
                    <a:srgbClr val="002F6C">
                      <a:lumMod val="60000"/>
                      <a:lumOff val="4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Pre-clinical</a:t>
              </a:r>
              <a:endParaRPr kumimoji="0" lang="ja-JP" altLang="en-US" sz="1000" b="1" kern="0" dirty="0">
                <a:solidFill>
                  <a:srgbClr val="002F6C">
                    <a:lumMod val="60000"/>
                    <a:lumOff val="4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5" name="ホームベース 3"/>
            <p:cNvSpPr/>
            <p:nvPr/>
          </p:nvSpPr>
          <p:spPr bwMode="auto">
            <a:xfrm>
              <a:off x="6855023" y="1844824"/>
              <a:ext cx="828675" cy="381000"/>
            </a:xfrm>
            <a:prstGeom prst="homePlate">
              <a:avLst>
                <a:gd name="adj" fmla="val 32997"/>
              </a:avLst>
            </a:prstGeom>
            <a:solidFill>
              <a:srgbClr val="D6E0EC"/>
            </a:solidFill>
            <a:ln w="19050" cap="flat" cmpd="sng" algn="ctr">
              <a:solidFill>
                <a:srgbClr val="002F6C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algn="ctr" defTabSz="104261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sz="1000" b="1" kern="0" dirty="0">
                  <a:solidFill>
                    <a:srgbClr val="002F6C">
                      <a:lumMod val="60000"/>
                      <a:lumOff val="4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Clinical</a:t>
              </a:r>
              <a:endParaRPr kumimoji="0" lang="ja-JP" altLang="en-US" sz="1000" b="1" kern="0" dirty="0">
                <a:solidFill>
                  <a:srgbClr val="002F6C">
                    <a:lumMod val="60000"/>
                    <a:lumOff val="4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6" name="ホームベース 3"/>
            <p:cNvSpPr/>
            <p:nvPr/>
          </p:nvSpPr>
          <p:spPr bwMode="auto">
            <a:xfrm>
              <a:off x="7777361" y="1844824"/>
              <a:ext cx="827087" cy="381000"/>
            </a:xfrm>
            <a:prstGeom prst="homePlate">
              <a:avLst>
                <a:gd name="adj" fmla="val 32997"/>
              </a:avLst>
            </a:prstGeom>
            <a:solidFill>
              <a:srgbClr val="D6E0EC"/>
            </a:solidFill>
            <a:ln w="19050" cap="flat" cmpd="sng" algn="ctr">
              <a:solidFill>
                <a:srgbClr val="002F6C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algn="ctr" defTabSz="1042618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ja-JP" sz="900" b="1" kern="0" dirty="0">
                  <a:solidFill>
                    <a:srgbClr val="002F6C">
                      <a:lumMod val="60000"/>
                      <a:lumOff val="4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Commercial</a:t>
              </a:r>
              <a:endParaRPr kumimoji="0" lang="ja-JP" altLang="en-US" sz="900" b="1" kern="0" dirty="0">
                <a:solidFill>
                  <a:srgbClr val="002F6C">
                    <a:lumMod val="60000"/>
                    <a:lumOff val="4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97" name="グループ化 160"/>
            <p:cNvGrpSpPr>
              <a:grpSpLocks/>
            </p:cNvGrpSpPr>
            <p:nvPr/>
          </p:nvGrpSpPr>
          <p:grpSpPr bwMode="auto">
            <a:xfrm>
              <a:off x="4830961" y="1924293"/>
              <a:ext cx="1008062" cy="301531"/>
              <a:chOff x="5274644" y="1838345"/>
              <a:chExt cx="2722858" cy="367387"/>
            </a:xfrm>
          </p:grpSpPr>
          <p:cxnSp>
            <p:nvCxnSpPr>
              <p:cNvPr id="116" name="直線コネクタ 115"/>
              <p:cNvCxnSpPr/>
              <p:nvPr/>
            </p:nvCxnSpPr>
            <p:spPr bwMode="auto">
              <a:xfrm>
                <a:off x="5274644" y="2205732"/>
                <a:ext cx="2722858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7" name="テキスト ボックス 116"/>
              <p:cNvSpPr txBox="1"/>
              <p:nvPr/>
            </p:nvSpPr>
            <p:spPr>
              <a:xfrm>
                <a:off x="5274644" y="1838345"/>
                <a:ext cx="2722858" cy="276595"/>
              </a:xfrm>
              <a:prstGeom prst="rect">
                <a:avLst/>
              </a:prstGeom>
              <a:noFill/>
            </p:spPr>
            <p:txBody>
              <a:bodyPr wrap="none" lIns="0" tIns="0" rIns="0" bIns="0" anchor="ctr"/>
              <a:lstStyle/>
              <a:p>
                <a:pPr algn="ctr" defTabSz="1042618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kumimoji="0" lang="ja-JP" altLang="en-US" sz="1000" b="1" kern="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サービスライン</a:t>
                </a:r>
              </a:p>
            </p:txBody>
          </p:sp>
        </p:grpSp>
        <p:sp>
          <p:nvSpPr>
            <p:cNvPr id="98" name="正方形/長方形 97"/>
            <p:cNvSpPr/>
            <p:nvPr/>
          </p:nvSpPr>
          <p:spPr bwMode="auto">
            <a:xfrm>
              <a:off x="4830961" y="4280049"/>
              <a:ext cx="1008062" cy="574675"/>
            </a:xfrm>
            <a:prstGeom prst="rect">
              <a:avLst/>
            </a:prstGeom>
            <a:noFill/>
            <a:ln w="19050" cap="flat" cmpd="sng" algn="ctr">
              <a:solidFill>
                <a:srgbClr val="002F6C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ja-JP" altLang="en-US" sz="1000" b="1" kern="0" dirty="0">
                  <a:solidFill>
                    <a:srgbClr val="002F6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製剤開発</a:t>
              </a:r>
            </a:p>
          </p:txBody>
        </p:sp>
        <p:sp>
          <p:nvSpPr>
            <p:cNvPr id="99" name="正方形/長方形 98"/>
            <p:cNvSpPr/>
            <p:nvPr/>
          </p:nvSpPr>
          <p:spPr bwMode="auto">
            <a:xfrm>
              <a:off x="4830961" y="4924574"/>
              <a:ext cx="1008062" cy="576262"/>
            </a:xfrm>
            <a:prstGeom prst="rect">
              <a:avLst/>
            </a:prstGeom>
            <a:noFill/>
            <a:ln w="19050" cap="flat" cmpd="sng" algn="ctr">
              <a:solidFill>
                <a:srgbClr val="002F6C"/>
              </a:solidFill>
              <a:prstDash val="solid"/>
            </a:ln>
            <a:effectLst/>
          </p:spPr>
          <p:txBody>
            <a:bodyPr lIns="0" tIns="0" rIns="0" bIns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ja-JP" altLang="en-US" sz="1000" b="1" kern="0" dirty="0">
                  <a:solidFill>
                    <a:srgbClr val="002F6C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検査・試験</a:t>
              </a:r>
            </a:p>
          </p:txBody>
        </p:sp>
        <p:sp>
          <p:nvSpPr>
            <p:cNvPr id="100" name="テキスト ボックス 165"/>
            <p:cNvSpPr txBox="1">
              <a:spLocks noChangeArrowheads="1"/>
            </p:cNvSpPr>
            <p:nvPr/>
          </p:nvSpPr>
          <p:spPr bwMode="auto">
            <a:xfrm>
              <a:off x="5846961" y="3813324"/>
              <a:ext cx="962025" cy="227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>
              <a:lvl1pPr defTabSz="10414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defTabSz="10414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defTabSz="10414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defTabSz="10414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defTabSz="10414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defTabSz="1041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defTabSz="1041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defTabSz="1041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defTabSz="1041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ja-JP" sz="105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1" name="テキスト ボックス 166"/>
            <p:cNvSpPr txBox="1">
              <a:spLocks noChangeArrowheads="1"/>
            </p:cNvSpPr>
            <p:nvPr/>
          </p:nvSpPr>
          <p:spPr bwMode="auto">
            <a:xfrm>
              <a:off x="5846961" y="4457849"/>
              <a:ext cx="962025" cy="227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/>
            <a:lstStyle>
              <a:lvl1pPr defTabSz="10414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1pPr>
              <a:lvl2pPr marL="742950" indent="-285750" defTabSz="10414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2pPr>
              <a:lvl3pPr marL="1143000" indent="-228600" defTabSz="10414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3pPr>
              <a:lvl4pPr marL="1600200" indent="-228600" defTabSz="10414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4pPr>
              <a:lvl5pPr marL="2057400" indent="-228600" defTabSz="104140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5pPr>
              <a:lvl6pPr marL="2514600" indent="-228600" defTabSz="1041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6pPr>
              <a:lvl7pPr marL="2971800" indent="-228600" defTabSz="1041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7pPr>
              <a:lvl8pPr marL="3429000" indent="-228600" defTabSz="1041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8pPr>
              <a:lvl9pPr marL="3886200" indent="-228600" defTabSz="10414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charset="-128"/>
                </a:defRPr>
              </a:lvl9pPr>
            </a:lstStyle>
            <a:p>
              <a:pPr algn="ctr" eaLnBrk="1" hangingPunct="1">
                <a:defRPr/>
              </a:pPr>
              <a:endParaRPr lang="en-US" altLang="ja-JP" sz="105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cxnSp>
          <p:nvCxnSpPr>
            <p:cNvPr id="102" name="直線コネクタ 101"/>
            <p:cNvCxnSpPr/>
            <p:nvPr/>
          </p:nvCxnSpPr>
          <p:spPr bwMode="auto">
            <a:xfrm>
              <a:off x="4830961" y="3600599"/>
              <a:ext cx="3773487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/>
            <p:cNvCxnSpPr/>
            <p:nvPr/>
          </p:nvCxnSpPr>
          <p:spPr bwMode="auto">
            <a:xfrm>
              <a:off x="4830961" y="4245124"/>
              <a:ext cx="3773487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/>
            <p:cNvCxnSpPr/>
            <p:nvPr/>
          </p:nvCxnSpPr>
          <p:spPr bwMode="auto">
            <a:xfrm>
              <a:off x="4830961" y="4889649"/>
              <a:ext cx="3773487" cy="0"/>
            </a:xfrm>
            <a:prstGeom prst="line">
              <a:avLst/>
            </a:prstGeom>
            <a:noFill/>
            <a:ln w="9525" cap="flat" cmpd="sng" algn="ctr">
              <a:solidFill>
                <a:srgbClr val="FFFFFF">
                  <a:lumMod val="75000"/>
                </a:srgbClr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105" name="Picture 2" descr="Bushu Pharmaceuticals Ltd.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315"/>
            <a:stretch>
              <a:fillRect/>
            </a:stretch>
          </p:blipFill>
          <p:spPr bwMode="auto">
            <a:xfrm>
              <a:off x="7804349" y="4438799"/>
              <a:ext cx="681398" cy="277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" name="Picture 2" descr="Bushu Pharmaceuticals Ltd.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5315"/>
            <a:stretch>
              <a:fillRect/>
            </a:stretch>
          </p:blipFill>
          <p:spPr bwMode="auto">
            <a:xfrm>
              <a:off x="7804349" y="5069037"/>
              <a:ext cx="681398" cy="277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" name="図 1" descr="画面の領域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3011" y="2554436"/>
              <a:ext cx="649287" cy="227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図 67" descr="画面の領域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511" y="3213249"/>
              <a:ext cx="649287" cy="227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" name="図 68" descr="画面の領域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511" y="2554436"/>
              <a:ext cx="649287" cy="227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" name="図 69" descr="画面の領域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511" y="3692674"/>
              <a:ext cx="649287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" name="図 71" descr="画面の領域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511" y="4481661"/>
              <a:ext cx="649287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" name="図 72" descr="画面の領域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5511" y="5107136"/>
              <a:ext cx="649287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" name="図 73" descr="画面の領域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3011" y="5107136"/>
              <a:ext cx="649287" cy="225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" name="図 74" descr="画面の領域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3011" y="3213249"/>
              <a:ext cx="649287" cy="227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5" name="図 67" descr="画面の領域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2923" y="3208486"/>
              <a:ext cx="649288" cy="227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xmlns="" id="{57AB17BF-2A82-42D1-972D-446DBE8A8A16}"/>
              </a:ext>
            </a:extLst>
          </p:cNvPr>
          <p:cNvSpPr/>
          <p:nvPr/>
        </p:nvSpPr>
        <p:spPr>
          <a:xfrm>
            <a:off x="4591692" y="1484784"/>
            <a:ext cx="4292321" cy="380480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wrap="square" lIns="36000" tIns="36000" rIns="36000" bIns="36000"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ja-JP" altLang="en-US" sz="2000" b="1" u="sng" kern="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武州</a:t>
            </a:r>
            <a:r>
              <a:rPr lang="ja-JP" altLang="en-US" sz="2000" b="1" u="sng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製薬グループのビジネスモデル</a:t>
            </a:r>
            <a:endParaRPr lang="ja-JP" altLang="en-US" sz="1600" kern="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185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スペラファーマ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台形 9"/>
          <p:cNvSpPr/>
          <p:nvPr/>
        </p:nvSpPr>
        <p:spPr>
          <a:xfrm>
            <a:off x="251520" y="4941168"/>
            <a:ext cx="8604000" cy="292134"/>
          </a:xfrm>
          <a:prstGeom prst="trapezoid">
            <a:avLst/>
          </a:prstGeom>
          <a:solidFill>
            <a:srgbClr val="2D688D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</a:rPr>
              <a:t>Chemistry, Formulation, Analysis 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061182" y="1988840"/>
            <a:ext cx="15696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処方設計と製剤開発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227973" y="3429000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治験薬製造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1576239" y="3429000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原薬製造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82754" y="1988840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原薬製造法開発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854179" y="1988840"/>
            <a:ext cx="14157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各種分析サービス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650479" y="3429000"/>
            <a:ext cx="15696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包装設計および包装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728367" y="5888305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品質保証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979665" y="5888305"/>
            <a:ext cx="2031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プロジェクトマネジメント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5471323" y="1988840"/>
            <a:ext cx="16594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8900" lvl="2" algn="ctr">
              <a:buClr>
                <a:srgbClr val="000000"/>
              </a:buClr>
            </a:pPr>
            <a:r>
              <a:rPr lang="ja-JP" altLang="en-US" sz="1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治験・承認申請対応</a:t>
            </a:r>
            <a:endParaRPr lang="en-US" altLang="ja-JP" sz="12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758017" y="3429000"/>
            <a:ext cx="8002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2" algn="ctr">
              <a:buClr>
                <a:srgbClr val="000000"/>
              </a:buClr>
            </a:pPr>
            <a:r>
              <a:rPr lang="ja-JP" altLang="en-US" sz="1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技術移管</a:t>
            </a:r>
            <a:endParaRPr lang="en-US" altLang="ja-JP" sz="12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628622" y="2265839"/>
            <a:ext cx="972000" cy="972000"/>
          </a:xfrm>
          <a:prstGeom prst="ellipse">
            <a:avLst/>
          </a:prstGeom>
          <a:solidFill>
            <a:srgbClr val="EBA800"/>
          </a:solidFill>
          <a:ln>
            <a:solidFill>
              <a:srgbClr val="EBA8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原薬</a:t>
            </a:r>
            <a:endParaRPr lang="en-US" altLang="ja-JP" sz="105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プロセス</a:t>
            </a:r>
            <a:endParaRPr lang="en-US" altLang="ja-JP" sz="105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開発</a:t>
            </a:r>
            <a:endParaRPr lang="ja-JP" altLang="en-US" sz="105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1492718" y="3705999"/>
            <a:ext cx="972000" cy="972000"/>
          </a:xfrm>
          <a:prstGeom prst="ellipse">
            <a:avLst/>
          </a:prstGeom>
          <a:solidFill>
            <a:srgbClr val="EBA800"/>
          </a:solidFill>
          <a:ln>
            <a:solidFill>
              <a:srgbClr val="EBA8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原薬製造</a:t>
            </a:r>
          </a:p>
          <a:p>
            <a:pPr algn="ctr"/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サプライチェーン</a:t>
            </a:r>
            <a:r>
              <a:rPr lang="en-US" altLang="ja-JP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構築</a:t>
            </a:r>
            <a:endParaRPr lang="ja-JP" altLang="en-US" sz="105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9" name="円/楕円 28"/>
          <p:cNvSpPr/>
          <p:nvPr/>
        </p:nvSpPr>
        <p:spPr>
          <a:xfrm>
            <a:off x="2356024" y="2265839"/>
            <a:ext cx="972000" cy="972000"/>
          </a:xfrm>
          <a:prstGeom prst="ellipse">
            <a:avLst/>
          </a:prstGeom>
          <a:solidFill>
            <a:srgbClr val="51B1BF"/>
          </a:solidFill>
          <a:ln>
            <a:solidFill>
              <a:srgbClr val="51B1B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処方設計</a:t>
            </a:r>
          </a:p>
          <a:p>
            <a:pPr algn="ctr"/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および</a:t>
            </a:r>
          </a:p>
          <a:p>
            <a:pPr algn="ctr"/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製剤開発</a:t>
            </a:r>
          </a:p>
        </p:txBody>
      </p:sp>
      <p:sp>
        <p:nvSpPr>
          <p:cNvPr id="30" name="円/楕円 29"/>
          <p:cNvSpPr/>
          <p:nvPr/>
        </p:nvSpPr>
        <p:spPr>
          <a:xfrm>
            <a:off x="3220910" y="3705999"/>
            <a:ext cx="972000" cy="972000"/>
          </a:xfrm>
          <a:prstGeom prst="ellipse">
            <a:avLst/>
          </a:prstGeom>
          <a:solidFill>
            <a:srgbClr val="51B1BF"/>
          </a:solidFill>
          <a:ln>
            <a:solidFill>
              <a:srgbClr val="51B1B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治験</a:t>
            </a:r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薬製造</a:t>
            </a:r>
            <a:endParaRPr lang="ja-JP" altLang="en-US" sz="105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GMP</a:t>
            </a:r>
            <a:endParaRPr lang="ja-JP" altLang="en-US" sz="105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4086176" y="2265839"/>
            <a:ext cx="972000" cy="972000"/>
          </a:xfrm>
          <a:prstGeom prst="ellipse">
            <a:avLst/>
          </a:prstGeom>
          <a:solidFill>
            <a:srgbClr val="9B72B0"/>
          </a:solidFill>
          <a:ln>
            <a:solidFill>
              <a:srgbClr val="9B72B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分析</a:t>
            </a:r>
            <a:endParaRPr lang="en-US" altLang="ja-JP" sz="105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サービス</a:t>
            </a:r>
            <a:endParaRPr lang="ja-JP" altLang="en-US" sz="105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4939991" y="3705999"/>
            <a:ext cx="972000" cy="972000"/>
          </a:xfrm>
          <a:prstGeom prst="ellipse">
            <a:avLst/>
          </a:prstGeom>
          <a:solidFill>
            <a:srgbClr val="51B1BF"/>
          </a:solidFill>
          <a:ln>
            <a:solidFill>
              <a:srgbClr val="51B1B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包装</a:t>
            </a:r>
          </a:p>
        </p:txBody>
      </p:sp>
      <p:sp>
        <p:nvSpPr>
          <p:cNvPr id="33" name="円/楕円 32"/>
          <p:cNvSpPr/>
          <p:nvPr/>
        </p:nvSpPr>
        <p:spPr>
          <a:xfrm>
            <a:off x="5821567" y="2274287"/>
            <a:ext cx="972000" cy="972000"/>
          </a:xfrm>
          <a:prstGeom prst="ellipse">
            <a:avLst/>
          </a:prstGeom>
          <a:solidFill>
            <a:srgbClr val="DA5283"/>
          </a:solidFill>
          <a:ln>
            <a:solidFill>
              <a:srgbClr val="DA5283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治験</a:t>
            </a:r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・</a:t>
            </a:r>
            <a:endParaRPr lang="en-US" altLang="ja-JP" sz="105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承認申請</a:t>
            </a:r>
            <a:endParaRPr lang="ja-JP" altLang="en-US" sz="105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6668973" y="3705999"/>
            <a:ext cx="972000" cy="972000"/>
          </a:xfrm>
          <a:prstGeom prst="ellipse">
            <a:avLst/>
          </a:prstGeom>
          <a:solidFill>
            <a:srgbClr val="BCC35F"/>
          </a:solidFill>
          <a:ln>
            <a:solidFill>
              <a:srgbClr val="BCC35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技術移管</a:t>
            </a:r>
          </a:p>
        </p:txBody>
      </p:sp>
      <p:sp>
        <p:nvSpPr>
          <p:cNvPr id="35" name="台形 34"/>
          <p:cNvSpPr/>
          <p:nvPr/>
        </p:nvSpPr>
        <p:spPr>
          <a:xfrm>
            <a:off x="2296319" y="5366756"/>
            <a:ext cx="1661638" cy="504000"/>
          </a:xfrm>
          <a:prstGeom prst="trapezoid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</a:rPr>
              <a:t>QA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36" name="台形 35"/>
          <p:cNvSpPr/>
          <p:nvPr/>
        </p:nvSpPr>
        <p:spPr>
          <a:xfrm>
            <a:off x="5171185" y="5366756"/>
            <a:ext cx="1661638" cy="504000"/>
          </a:xfrm>
          <a:prstGeom prst="trapezoid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>
                <a:solidFill>
                  <a:schemeClr val="bg1"/>
                </a:solidFill>
              </a:rPr>
              <a:t>Project management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37" name="円/楕円 36"/>
          <p:cNvSpPr/>
          <p:nvPr/>
        </p:nvSpPr>
        <p:spPr>
          <a:xfrm>
            <a:off x="7533853" y="2274287"/>
            <a:ext cx="972000" cy="972000"/>
          </a:xfrm>
          <a:prstGeom prst="ellipse">
            <a:avLst/>
          </a:prstGeom>
          <a:solidFill>
            <a:srgbClr val="A7381D"/>
          </a:solidFill>
          <a:ln>
            <a:solidFill>
              <a:srgbClr val="BCC35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海外開発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7316882" y="1988840"/>
            <a:ext cx="14157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海外開発サポート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xmlns="" id="{57AB17BF-2A82-42D1-972D-446DBE8A8A16}"/>
              </a:ext>
            </a:extLst>
          </p:cNvPr>
          <p:cNvSpPr/>
          <p:nvPr/>
        </p:nvSpPr>
        <p:spPr>
          <a:xfrm>
            <a:off x="251882" y="1489745"/>
            <a:ext cx="4292321" cy="380480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wrap="square" lIns="36000" tIns="36000" rIns="36000" bIns="36000">
            <a:spAutoFit/>
          </a:bodyPr>
          <a:lstStyle/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p"/>
              <a:defRPr/>
            </a:pPr>
            <a:r>
              <a:rPr lang="ja-JP" altLang="en-US" sz="2000" b="1" u="sng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主要</a:t>
            </a:r>
            <a:r>
              <a:rPr lang="ja-JP" altLang="en-US" sz="2000" b="1" u="sng" kern="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サービス</a:t>
            </a:r>
            <a:endParaRPr lang="ja-JP" altLang="en-US" sz="1600" kern="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フッター プレースホルダー 4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1550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650" y="2373471"/>
            <a:ext cx="4076700" cy="297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2017/8/24-25  </a:t>
            </a:r>
            <a:r>
              <a:rPr lang="ja-JP" altLang="en-US" smtClean="0"/>
              <a:t>第</a:t>
            </a:r>
            <a:r>
              <a:rPr lang="en-US" altLang="ja-JP" smtClean="0"/>
              <a:t>42</a:t>
            </a:r>
            <a:r>
              <a:rPr lang="ja-JP" altLang="en-US" smtClean="0"/>
              <a:t>回製剤・創剤セミナー</a:t>
            </a:r>
            <a:endParaRPr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2D51873D-C3DB-4B65-9E63-12E86D308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49" y="692696"/>
            <a:ext cx="8235950" cy="830997"/>
          </a:xfrm>
          <a:prstGeom prst="rect">
            <a:avLst/>
          </a:prstGeom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CMC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研究のエキスパートが卓越した技術と情熱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で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優れた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医薬品・画期的な医薬品の創出をサポート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します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251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  <a:miter lim="800000"/>
        </a:ln>
      </a:spPr>
      <a:bodyPr rtlCol="0" anchor="ctr"/>
      <a:lstStyle>
        <a:defPPr algn="ctr">
          <a:defRPr kumimoji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301</TotalTime>
  <Words>229</Words>
  <Application>Microsoft Office PowerPoint</Application>
  <PresentationFormat>画面に合わせる (4:3)</PresentationFormat>
  <Paragraphs>59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Blank</vt:lpstr>
      <vt:lpstr>2017年8月24～25日  第42回製剤・創剤セミナー  製剤技術Q&amp;Aコーナー</vt:lpstr>
      <vt:lpstr>スペラファーマ</vt:lpstr>
      <vt:lpstr>スペラファーマ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Hayashi　Junko</dc:creator>
  <cp:lastModifiedBy>近藤　真弘</cp:lastModifiedBy>
  <cp:revision>53</cp:revision>
  <cp:lastPrinted>2017-06-08T00:40:07Z</cp:lastPrinted>
  <dcterms:created xsi:type="dcterms:W3CDTF">2017-06-06T01:26:53Z</dcterms:created>
  <dcterms:modified xsi:type="dcterms:W3CDTF">2017-08-22T04:54:48Z</dcterms:modified>
</cp:coreProperties>
</file>