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5" r:id="rId1"/>
    <p:sldMasterId id="2147484390" r:id="rId2"/>
  </p:sldMasterIdLst>
  <p:notesMasterIdLst>
    <p:notesMasterId r:id="rId11"/>
  </p:notesMasterIdLst>
  <p:handoutMasterIdLst>
    <p:handoutMasterId r:id="rId12"/>
  </p:handoutMasterIdLst>
  <p:sldIdLst>
    <p:sldId id="570" r:id="rId3"/>
    <p:sldId id="572" r:id="rId4"/>
    <p:sldId id="573" r:id="rId5"/>
    <p:sldId id="575" r:id="rId6"/>
    <p:sldId id="578" r:id="rId7"/>
    <p:sldId id="587" r:id="rId8"/>
    <p:sldId id="588" r:id="rId9"/>
    <p:sldId id="589" r:id="rId1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1pPr>
    <a:lvl2pPr marL="457039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2pPr>
    <a:lvl3pPr marL="914077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3pPr>
    <a:lvl4pPr marL="1371116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4pPr>
    <a:lvl5pPr marL="1828155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5pPr>
    <a:lvl6pPr marL="2285192" algn="l" defTabSz="914077" rtl="0" eaLnBrk="1" latinLnBrk="0" hangingPunct="1"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6pPr>
    <a:lvl7pPr marL="2742232" algn="l" defTabSz="914077" rtl="0" eaLnBrk="1" latinLnBrk="0" hangingPunct="1"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7pPr>
    <a:lvl8pPr marL="3199271" algn="l" defTabSz="914077" rtl="0" eaLnBrk="1" latinLnBrk="0" hangingPunct="1"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8pPr>
    <a:lvl9pPr marL="3656308" algn="l" defTabSz="914077" rtl="0" eaLnBrk="1" latinLnBrk="0" hangingPunct="1">
      <a:defRPr kumimoji="1" kern="1200">
        <a:solidFill>
          <a:schemeClr val="tx1"/>
        </a:solidFill>
        <a:latin typeface="Georgia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0000FF"/>
    <a:srgbClr val="FFCC99"/>
    <a:srgbClr val="003300"/>
    <a:srgbClr val="000099"/>
    <a:srgbClr val="3366FF"/>
    <a:srgbClr val="CCECFF"/>
    <a:srgbClr val="CC00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84306" autoAdjust="0"/>
  </p:normalViewPr>
  <p:slideViewPr>
    <p:cSldViewPr showGuides="1">
      <p:cViewPr varScale="1">
        <p:scale>
          <a:sx n="73" d="100"/>
          <a:sy n="73" d="100"/>
        </p:scale>
        <p:origin x="-13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705" y="3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0519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705" y="9720519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170B20C4-4AD9-42DF-ADBF-5599A42A2F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3776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705" y="3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4" tIns="49512" rIns="99024" bIns="49512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861444"/>
            <a:ext cx="5679440" cy="4605576"/>
          </a:xfrm>
          <a:prstGeom prst="rect">
            <a:avLst/>
          </a:prstGeom>
        </p:spPr>
        <p:txBody>
          <a:bodyPr vert="horz" lIns="99024" tIns="49512" rIns="99024" bIns="49512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0519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705" y="9720519"/>
            <a:ext cx="3076363" cy="511731"/>
          </a:xfrm>
          <a:prstGeom prst="rect">
            <a:avLst/>
          </a:prstGeom>
        </p:spPr>
        <p:txBody>
          <a:bodyPr vert="horz" lIns="99024" tIns="49512" rIns="99024" bIns="495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C4BA2ACE-477F-4D82-9DD6-3C9D7460FCA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72019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039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077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116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155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192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232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271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308" algn="l" defTabSz="9140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0600" y="768350"/>
            <a:ext cx="5118100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1042988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1042988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1042988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1042988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30CC2B5-3270-4DA6-8590-340237E8D397}" type="slidenum">
              <a:rPr lang="ja-JP" altLang="en-US" sz="1300"/>
              <a:pPr/>
              <a:t>1</a:t>
            </a:fld>
            <a:endParaRPr lang="ja-JP" alt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BA2ACE-477F-4D82-9DD6-3C9D7460FCA9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4886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0600" y="766763"/>
            <a:ext cx="5118100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n-NO" altLang="ja-JP" smtClean="0"/>
          </a:p>
        </p:txBody>
      </p:sp>
      <p:sp>
        <p:nvSpPr>
          <p:cNvPr id="54276" name="Slide Number Placeholder 3"/>
          <p:cNvSpPr txBox="1">
            <a:spLocks noGrp="1"/>
          </p:cNvSpPr>
          <p:nvPr/>
        </p:nvSpPr>
        <p:spPr bwMode="auto">
          <a:xfrm>
            <a:off x="4021705" y="9720520"/>
            <a:ext cx="3076364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12" tIns="49506" rIns="99012" bIns="49506" anchor="b"/>
          <a:lstStyle>
            <a:lvl1pPr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E1D291AF-94FD-47A4-B1B5-7D1990AFD2EA}" type="slidenum">
              <a:rPr kumimoji="0" lang="nb-NO" altLang="ja-JP" sz="1300">
                <a:latin typeface="Calibri" pitchFamily="34" charset="0"/>
              </a:rPr>
              <a:pPr algn="r" eaLnBrk="1" hangingPunct="1"/>
              <a:t>8</a:t>
            </a:fld>
            <a:endParaRPr kumimoji="0" lang="nb-NO" altLang="ja-JP" sz="1300">
              <a:latin typeface="Calibri" pitchFamily="34" charset="0"/>
            </a:endParaRPr>
          </a:p>
        </p:txBody>
      </p:sp>
      <p:sp>
        <p:nvSpPr>
          <p:cNvPr id="54277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1pPr>
            <a:lvl2pPr marL="804473" indent="-309412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2pPr>
            <a:lvl3pPr marL="1237649" indent="-24753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3pPr>
            <a:lvl4pPr marL="1732710" indent="-24753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4pPr>
            <a:lvl5pPr marL="2227769" indent="-247530" eaLnBrk="0" hangingPunct="0"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5pPr>
            <a:lvl6pPr marL="2722829" indent="-2475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6pPr>
            <a:lvl7pPr marL="3217889" indent="-2475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7pPr>
            <a:lvl8pPr marL="3712949" indent="-2475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8pPr>
            <a:lvl9pPr marL="4208008" indent="-2475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eorgia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7D31EF4-60F5-443F-92E7-537B0D6DC4A2}" type="slidenum">
              <a:rPr kumimoji="0" lang="nb-NO" altLang="ja-JP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nb-NO" altLang="ja-JP" smtClean="0">
              <a:latin typeface="Calibri" pitchFamily="34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5774D73-C900-4845-979E-C8BC37917098}" type="datetime1">
              <a:rPr lang="ja-JP" altLang="en-US" smtClean="0"/>
              <a:t>2017/8/18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732655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2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732655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56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839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DC013-AEB6-410A-8AF7-331673B8C6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877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608" y="-21"/>
            <a:ext cx="8308789" cy="1214446"/>
          </a:xfrm>
          <a:prstGeom prst="rect">
            <a:avLst/>
          </a:prstGeom>
        </p:spPr>
        <p:txBody>
          <a:bodyPr anchor="ctr"/>
          <a:lstStyle>
            <a:lvl1pPr>
              <a:defRPr sz="310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608" y="1714488"/>
            <a:ext cx="8308789" cy="4525963"/>
          </a:xfrm>
          <a:prstGeom prst="rect">
            <a:avLst/>
          </a:prstGeom>
        </p:spPr>
        <p:txBody>
          <a:bodyPr lIns="87241" tIns="43623" rIns="87241" bIns="43623"/>
          <a:lstStyle>
            <a:lvl1pPr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9117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eptual slide - Doub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2" tIns="45696" rIns="91392" bIns="45696" rtlCol="0" anchor="ctr"/>
          <a:lstStyle/>
          <a:p>
            <a:pPr algn="ctr" defTabSz="913856" eaLnBrk="0" hangingPunct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2172" y="134059"/>
            <a:ext cx="4357820" cy="66062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91392" tIns="45696" rIns="91392" bIns="45696"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644011" y="134059"/>
            <a:ext cx="4356483" cy="66062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91392" tIns="45696" rIns="91392" bIns="45696"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985768" y="3694687"/>
            <a:ext cx="3762523" cy="2505738"/>
          </a:xfrm>
        </p:spPr>
        <p:txBody>
          <a:bodyPr/>
          <a:lstStyle>
            <a:lvl1pPr algn="l">
              <a:defRPr sz="3600" baseline="0">
                <a:solidFill>
                  <a:schemeClr val="bg2"/>
                </a:solidFill>
                <a:latin typeface="Segoe UI Light"/>
                <a:cs typeface="Segoe UI Light"/>
              </a:defRPr>
            </a:lvl1pPr>
          </a:lstStyle>
          <a:p>
            <a:r>
              <a:rPr lang="nb-NO" dirty="0" smtClean="0"/>
              <a:t>Large </a:t>
            </a:r>
            <a:r>
              <a:rPr lang="nb-NO" dirty="0" err="1" smtClean="0"/>
              <a:t>message</a:t>
            </a:r>
            <a:r>
              <a:rPr lang="nb-NO" dirty="0" smtClean="0"/>
              <a:t> </a:t>
            </a:r>
            <a:r>
              <a:rPr lang="nb-NO" dirty="0" err="1" smtClean="0"/>
              <a:t>text</a:t>
            </a:r>
            <a:r>
              <a:rPr lang="nb-NO" dirty="0" smtClean="0"/>
              <a:t> in </a:t>
            </a:r>
            <a:r>
              <a:rPr lang="nb-NO" dirty="0" err="1" smtClean="0"/>
              <a:t>segoe</a:t>
            </a:r>
            <a:r>
              <a:rPr lang="nb-NO" dirty="0" smtClean="0"/>
              <a:t> </a:t>
            </a:r>
            <a:r>
              <a:rPr lang="nb-NO" dirty="0" err="1" smtClean="0"/>
              <a:t>light</a:t>
            </a:r>
            <a:r>
              <a:rPr lang="nb-NO" dirty="0" smtClean="0"/>
              <a:t>. Bold </a:t>
            </a:r>
            <a:r>
              <a:rPr lang="nb-NO" dirty="0" err="1" smtClean="0"/>
              <a:t>text</a:t>
            </a:r>
            <a:r>
              <a:rPr lang="nb-NO" dirty="0" smtClean="0"/>
              <a:t> in </a:t>
            </a:r>
            <a:r>
              <a:rPr lang="nb-NO" dirty="0" err="1" smtClean="0"/>
              <a:t>segoe</a:t>
            </a:r>
            <a:r>
              <a:rPr lang="nb-NO" dirty="0" smtClean="0"/>
              <a:t> bold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8597" y="498380"/>
            <a:ext cx="3762523" cy="26190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nb-NO" sz="3600" b="0" i="0" kern="1200" cap="all" spc="100" baseline="0">
                <a:solidFill>
                  <a:schemeClr val="bg2"/>
                </a:solidFill>
                <a:latin typeface="Segoe UI Light"/>
                <a:ea typeface="+mj-ea"/>
                <a:cs typeface="Segoe UI Light"/>
              </a:defRPr>
            </a:lvl1pPr>
          </a:lstStyle>
          <a:p>
            <a:pPr algn="l"/>
            <a:r>
              <a:rPr dirty="0" smtClean="0">
                <a:solidFill>
                  <a:srgbClr val="EEECE1"/>
                </a:solidFill>
              </a:rPr>
              <a:t>Large </a:t>
            </a:r>
            <a:r>
              <a:rPr dirty="0" err="1" smtClean="0">
                <a:solidFill>
                  <a:srgbClr val="EEECE1"/>
                </a:solidFill>
              </a:rPr>
              <a:t>message</a:t>
            </a:r>
            <a:r>
              <a:rPr dirty="0" smtClean="0">
                <a:solidFill>
                  <a:srgbClr val="EEECE1"/>
                </a:solidFill>
              </a:rPr>
              <a:t> </a:t>
            </a:r>
            <a:r>
              <a:rPr dirty="0" err="1" smtClean="0">
                <a:solidFill>
                  <a:srgbClr val="EEECE1"/>
                </a:solidFill>
              </a:rPr>
              <a:t>text</a:t>
            </a:r>
            <a:r>
              <a:rPr dirty="0" smtClean="0">
                <a:solidFill>
                  <a:srgbClr val="EEECE1"/>
                </a:solidFill>
              </a:rPr>
              <a:t> in </a:t>
            </a:r>
            <a:r>
              <a:rPr dirty="0" err="1" smtClean="0">
                <a:solidFill>
                  <a:srgbClr val="EEECE1"/>
                </a:solidFill>
              </a:rPr>
              <a:t>segoe</a:t>
            </a:r>
            <a:r>
              <a:rPr dirty="0" smtClean="0">
                <a:solidFill>
                  <a:srgbClr val="EEECE1"/>
                </a:solidFill>
              </a:rPr>
              <a:t> </a:t>
            </a:r>
            <a:r>
              <a:rPr dirty="0" err="1" smtClean="0">
                <a:solidFill>
                  <a:srgbClr val="EEECE1"/>
                </a:solidFill>
              </a:rPr>
              <a:t>light</a:t>
            </a:r>
            <a:r>
              <a:rPr dirty="0" smtClean="0">
                <a:solidFill>
                  <a:srgbClr val="EEECE1"/>
                </a:solidFill>
              </a:rPr>
              <a:t>. Bold </a:t>
            </a:r>
            <a:r>
              <a:rPr dirty="0" err="1" smtClean="0">
                <a:solidFill>
                  <a:srgbClr val="EEECE1"/>
                </a:solidFill>
              </a:rPr>
              <a:t>text</a:t>
            </a:r>
            <a:r>
              <a:rPr dirty="0" smtClean="0">
                <a:solidFill>
                  <a:srgbClr val="EEECE1"/>
                </a:solidFill>
              </a:rPr>
              <a:t> in </a:t>
            </a:r>
            <a:r>
              <a:rPr dirty="0" err="1" smtClean="0">
                <a:solidFill>
                  <a:srgbClr val="EEECE1"/>
                </a:solidFill>
              </a:rPr>
              <a:t>segoe</a:t>
            </a:r>
            <a:r>
              <a:rPr dirty="0" smtClean="0">
                <a:solidFill>
                  <a:srgbClr val="EEECE1"/>
                </a:solidFill>
              </a:rPr>
              <a:t> bold</a:t>
            </a:r>
            <a:endParaRPr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2438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3DBC-E7C5-4F55-8116-D0CD0F62B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75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732655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2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732655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5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110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DC013-AEB6-410A-8AF7-331673B8C6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070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eptual slide - Doub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 defTabSz="914179" eaLnBrk="0" hangingPunct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2172" y="134057"/>
            <a:ext cx="4357820" cy="66062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644009" y="134057"/>
            <a:ext cx="4356483" cy="660621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985766" y="3694687"/>
            <a:ext cx="3762523" cy="2505738"/>
          </a:xfrm>
        </p:spPr>
        <p:txBody>
          <a:bodyPr/>
          <a:lstStyle>
            <a:lvl1pPr algn="l">
              <a:defRPr sz="3600" baseline="0">
                <a:solidFill>
                  <a:schemeClr val="bg2"/>
                </a:solidFill>
                <a:latin typeface="Segoe UI Light"/>
                <a:cs typeface="Segoe UI Light"/>
              </a:defRPr>
            </a:lvl1pPr>
          </a:lstStyle>
          <a:p>
            <a:r>
              <a:rPr lang="nb-NO" dirty="0" smtClean="0"/>
              <a:t>Large </a:t>
            </a:r>
            <a:r>
              <a:rPr lang="nb-NO" dirty="0" err="1" smtClean="0"/>
              <a:t>message</a:t>
            </a:r>
            <a:r>
              <a:rPr lang="nb-NO" dirty="0" smtClean="0"/>
              <a:t> </a:t>
            </a:r>
            <a:r>
              <a:rPr lang="nb-NO" dirty="0" err="1" smtClean="0"/>
              <a:t>text</a:t>
            </a:r>
            <a:r>
              <a:rPr lang="nb-NO" dirty="0" smtClean="0"/>
              <a:t> in </a:t>
            </a:r>
            <a:r>
              <a:rPr lang="nb-NO" dirty="0" err="1" smtClean="0"/>
              <a:t>segoe</a:t>
            </a:r>
            <a:r>
              <a:rPr lang="nb-NO" dirty="0" smtClean="0"/>
              <a:t> </a:t>
            </a:r>
            <a:r>
              <a:rPr lang="nb-NO" dirty="0" err="1" smtClean="0"/>
              <a:t>light</a:t>
            </a:r>
            <a:r>
              <a:rPr lang="nb-NO" dirty="0" smtClean="0"/>
              <a:t>. Bold </a:t>
            </a:r>
            <a:r>
              <a:rPr lang="nb-NO" dirty="0" err="1" smtClean="0"/>
              <a:t>text</a:t>
            </a:r>
            <a:r>
              <a:rPr lang="nb-NO" dirty="0" smtClean="0"/>
              <a:t> in </a:t>
            </a:r>
            <a:r>
              <a:rPr lang="nb-NO" dirty="0" err="1" smtClean="0"/>
              <a:t>segoe</a:t>
            </a:r>
            <a:r>
              <a:rPr lang="nb-NO" dirty="0" smtClean="0"/>
              <a:t> bold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8597" y="498378"/>
            <a:ext cx="3762523" cy="26190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nb-NO" sz="3600" b="0" i="0" kern="1200" cap="all" spc="100" baseline="0">
                <a:solidFill>
                  <a:schemeClr val="bg2"/>
                </a:solidFill>
                <a:latin typeface="Segoe UI Light"/>
                <a:ea typeface="+mj-ea"/>
                <a:cs typeface="Segoe UI Light"/>
              </a:defRPr>
            </a:lvl1pPr>
          </a:lstStyle>
          <a:p>
            <a:pPr algn="l"/>
            <a:r>
              <a:rPr dirty="0" smtClean="0">
                <a:solidFill>
                  <a:srgbClr val="EEECE1"/>
                </a:solidFill>
              </a:rPr>
              <a:t>Large </a:t>
            </a:r>
            <a:r>
              <a:rPr dirty="0" err="1" smtClean="0">
                <a:solidFill>
                  <a:srgbClr val="EEECE1"/>
                </a:solidFill>
              </a:rPr>
              <a:t>message</a:t>
            </a:r>
            <a:r>
              <a:rPr dirty="0" smtClean="0">
                <a:solidFill>
                  <a:srgbClr val="EEECE1"/>
                </a:solidFill>
              </a:rPr>
              <a:t> </a:t>
            </a:r>
            <a:r>
              <a:rPr dirty="0" err="1" smtClean="0">
                <a:solidFill>
                  <a:srgbClr val="EEECE1"/>
                </a:solidFill>
              </a:rPr>
              <a:t>text</a:t>
            </a:r>
            <a:r>
              <a:rPr dirty="0" smtClean="0">
                <a:solidFill>
                  <a:srgbClr val="EEECE1"/>
                </a:solidFill>
              </a:rPr>
              <a:t> in </a:t>
            </a:r>
            <a:r>
              <a:rPr dirty="0" err="1" smtClean="0">
                <a:solidFill>
                  <a:srgbClr val="EEECE1"/>
                </a:solidFill>
              </a:rPr>
              <a:t>segoe</a:t>
            </a:r>
            <a:r>
              <a:rPr dirty="0" smtClean="0">
                <a:solidFill>
                  <a:srgbClr val="EEECE1"/>
                </a:solidFill>
              </a:rPr>
              <a:t> </a:t>
            </a:r>
            <a:r>
              <a:rPr dirty="0" err="1" smtClean="0">
                <a:solidFill>
                  <a:srgbClr val="EEECE1"/>
                </a:solidFill>
              </a:rPr>
              <a:t>light</a:t>
            </a:r>
            <a:r>
              <a:rPr dirty="0" smtClean="0">
                <a:solidFill>
                  <a:srgbClr val="EEECE1"/>
                </a:solidFill>
              </a:rPr>
              <a:t>. Bold </a:t>
            </a:r>
            <a:r>
              <a:rPr dirty="0" err="1" smtClean="0">
                <a:solidFill>
                  <a:srgbClr val="EEECE1"/>
                </a:solidFill>
              </a:rPr>
              <a:t>text</a:t>
            </a:r>
            <a:r>
              <a:rPr dirty="0" smtClean="0">
                <a:solidFill>
                  <a:srgbClr val="EEECE1"/>
                </a:solidFill>
              </a:rPr>
              <a:t> in </a:t>
            </a:r>
            <a:r>
              <a:rPr dirty="0" err="1" smtClean="0">
                <a:solidFill>
                  <a:srgbClr val="EEECE1"/>
                </a:solidFill>
              </a:rPr>
              <a:t>segoe</a:t>
            </a:r>
            <a:r>
              <a:rPr dirty="0" smtClean="0">
                <a:solidFill>
                  <a:srgbClr val="EEECE1"/>
                </a:solidFill>
              </a:rPr>
              <a:t> bold</a:t>
            </a:r>
            <a:endParaRPr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0954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2"/>
            <a:ext cx="9142642" cy="189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0" y="1125964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2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 sz="1700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856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8" y="6498040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9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3856"/>
            <a:fld id="{30385B13-0C0B-4972-ADF0-9D3A2FEB13DF}" type="slidenum">
              <a:rPr lang="ja-JP" altLang="en-US" smtClean="0">
                <a:ea typeface="ＭＳ Ｐゴシック" charset="-128"/>
              </a:rPr>
              <a:pPr defTabSz="913856"/>
              <a:t>‹#›</a:t>
            </a:fld>
            <a:endParaRPr lang="ja-JP" altLang="en-US">
              <a:ea typeface="ＭＳ Ｐゴシック" charset="-128"/>
            </a:endParaRPr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701" y="424758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340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5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3856" rtl="0" fontAlgn="base">
        <a:spcBef>
          <a:spcPct val="0"/>
        </a:spcBef>
        <a:spcAft>
          <a:spcPct val="0"/>
        </a:spcAft>
        <a:defRPr kumimoji="1" sz="2100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2pPr>
      <a:lvl3pPr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3pPr>
      <a:lvl4pPr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4pPr>
      <a:lvl5pPr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5pPr>
      <a:lvl6pPr marL="400596"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6pPr>
      <a:lvl7pPr marL="801188"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7pPr>
      <a:lvl8pPr marL="1201783"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8pPr>
      <a:lvl9pPr marL="1602377" algn="l" defTabSz="913856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9pPr>
    </p:titleStyle>
    <p:bodyStyle>
      <a:lvl1pPr algn="l" defTabSz="913856" rtl="0" fontAlgn="base">
        <a:spcBef>
          <a:spcPct val="20000"/>
        </a:spcBef>
        <a:spcAft>
          <a:spcPct val="0"/>
        </a:spcAft>
        <a:defRPr kumimoji="1" lang="ja-JP" altLang="en-US" sz="180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913856" rtl="0" fontAlgn="base">
        <a:spcBef>
          <a:spcPct val="20000"/>
        </a:spcBef>
        <a:spcAft>
          <a:spcPct val="0"/>
        </a:spcAft>
        <a:defRPr kumimoji="1" lang="ja-JP" altLang="en-US" sz="1700" kern="1200">
          <a:solidFill>
            <a:srgbClr val="000000"/>
          </a:solidFill>
          <a:latin typeface="+mn-ea"/>
          <a:ea typeface="+mn-ea"/>
          <a:cs typeface="+mn-cs"/>
        </a:defRPr>
      </a:lvl2pPr>
      <a:lvl3pPr marL="247589" algn="l" defTabSz="913856" rtl="0" fontAlgn="base">
        <a:spcBef>
          <a:spcPct val="20000"/>
        </a:spcBef>
        <a:spcAft>
          <a:spcPct val="0"/>
        </a:spcAft>
        <a:defRPr kumimoji="1" lang="ja-JP" altLang="en-US" sz="1500" kern="1200">
          <a:solidFill>
            <a:srgbClr val="000000"/>
          </a:solidFill>
          <a:latin typeface="+mn-ea"/>
          <a:ea typeface="+mn-ea"/>
          <a:cs typeface="+mn-cs"/>
        </a:defRPr>
      </a:lvl3pPr>
      <a:lvl4pPr marL="413113" algn="l" defTabSz="913856" rtl="0" fontAlgn="base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4pPr>
      <a:lvl5pPr marL="578637" algn="l" defTabSz="913856" rtl="0" fontAlgn="base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5pPr>
      <a:lvl6pPr marL="2513266" indent="-228477" algn="l" defTabSz="91391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24" indent="-228477" algn="l" defTabSz="91391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180" indent="-228477" algn="l" defTabSz="91391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38" indent="-228477" algn="l" defTabSz="91391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7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4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2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4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59" algn="l" defTabSz="91391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2642" cy="189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2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 sz="1700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hangingPunct="0"/>
              <a:endParaRPr lang="ja-JP" altLang="en-US">
                <a:solidFill>
                  <a:prstClr val="black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9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4179"/>
            <a:fld id="{30385B13-0C0B-4972-ADF0-9D3A2FEB13DF}" type="slidenum">
              <a:rPr lang="ja-JP" altLang="en-US">
                <a:ea typeface="ＭＳ Ｐゴシック" charset="-128"/>
              </a:rPr>
              <a:pPr defTabSz="914179"/>
              <a:t>‹#›</a:t>
            </a:fld>
            <a:endParaRPr lang="ja-JP" altLang="en-US">
              <a:ea typeface="ＭＳ Ｐゴシック" charset="-128"/>
            </a:endParaRPr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3106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1" r:id="rId1"/>
    <p:sldLayoutId id="2147484392" r:id="rId2"/>
    <p:sldLayoutId id="2147484394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179" rtl="0" fontAlgn="base">
        <a:spcBef>
          <a:spcPct val="0"/>
        </a:spcBef>
        <a:spcAft>
          <a:spcPct val="0"/>
        </a:spcAft>
        <a:defRPr kumimoji="1" sz="2100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2pPr>
      <a:lvl3pPr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3pPr>
      <a:lvl4pPr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4pPr>
      <a:lvl5pPr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5pPr>
      <a:lvl6pPr marL="400736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6pPr>
      <a:lvl7pPr marL="801472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7pPr>
      <a:lvl8pPr marL="1202207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8pPr>
      <a:lvl9pPr marL="1602943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charset="-128"/>
          <a:ea typeface="ＭＳ Ｐゴシック" charset="-128"/>
        </a:defRPr>
      </a:lvl9pPr>
    </p:titleStyle>
    <p:bodyStyle>
      <a:lvl1pPr algn="l" defTabSz="914179" rtl="0" fontAlgn="base">
        <a:spcBef>
          <a:spcPct val="20000"/>
        </a:spcBef>
        <a:spcAft>
          <a:spcPct val="0"/>
        </a:spcAft>
        <a:defRPr kumimoji="1" lang="ja-JP" altLang="en-US" sz="180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914179" rtl="0" fontAlgn="base">
        <a:spcBef>
          <a:spcPct val="20000"/>
        </a:spcBef>
        <a:spcAft>
          <a:spcPct val="0"/>
        </a:spcAft>
        <a:defRPr kumimoji="1" lang="ja-JP" altLang="en-US" sz="1700" kern="1200">
          <a:solidFill>
            <a:srgbClr val="000000"/>
          </a:solidFill>
          <a:latin typeface="+mn-ea"/>
          <a:ea typeface="+mn-ea"/>
          <a:cs typeface="+mn-cs"/>
        </a:defRPr>
      </a:lvl2pPr>
      <a:lvl3pPr marL="247677" algn="l" defTabSz="914179" rtl="0" fontAlgn="base">
        <a:spcBef>
          <a:spcPct val="20000"/>
        </a:spcBef>
        <a:spcAft>
          <a:spcPct val="0"/>
        </a:spcAft>
        <a:defRPr kumimoji="1" lang="ja-JP" altLang="en-US" sz="1500" kern="1200">
          <a:solidFill>
            <a:srgbClr val="000000"/>
          </a:solidFill>
          <a:latin typeface="+mn-ea"/>
          <a:ea typeface="+mn-ea"/>
          <a:cs typeface="+mn-cs"/>
        </a:defRPr>
      </a:lvl3pPr>
      <a:lvl4pPr marL="413259" algn="l" defTabSz="914179" rtl="0" fontAlgn="base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4pPr>
      <a:lvl5pPr marL="578841" algn="l" defTabSz="914179" rtl="0" fontAlgn="base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5pPr>
      <a:lvl6pPr marL="2514153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2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0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09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6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5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3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2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1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9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18" Type="http://schemas.openxmlformats.org/officeDocument/2006/relationships/image" Target="../media/image37.jpeg"/><Relationship Id="rId26" Type="http://schemas.openxmlformats.org/officeDocument/2006/relationships/image" Target="../media/image45.jpeg"/><Relationship Id="rId39" Type="http://schemas.openxmlformats.org/officeDocument/2006/relationships/image" Target="../media/image58.png"/><Relationship Id="rId3" Type="http://schemas.openxmlformats.org/officeDocument/2006/relationships/image" Target="../media/image22.jpeg"/><Relationship Id="rId21" Type="http://schemas.openxmlformats.org/officeDocument/2006/relationships/image" Target="../media/image40.jpeg"/><Relationship Id="rId34" Type="http://schemas.openxmlformats.org/officeDocument/2006/relationships/image" Target="../media/image53.jpeg"/><Relationship Id="rId42" Type="http://schemas.openxmlformats.org/officeDocument/2006/relationships/image" Target="../media/image61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17" Type="http://schemas.openxmlformats.org/officeDocument/2006/relationships/image" Target="../media/image36.jpeg"/><Relationship Id="rId25" Type="http://schemas.openxmlformats.org/officeDocument/2006/relationships/image" Target="../media/image44.jpeg"/><Relationship Id="rId33" Type="http://schemas.openxmlformats.org/officeDocument/2006/relationships/image" Target="../media/image52.png"/><Relationship Id="rId38" Type="http://schemas.openxmlformats.org/officeDocument/2006/relationships/image" Target="../media/image57.jpeg"/><Relationship Id="rId2" Type="http://schemas.openxmlformats.org/officeDocument/2006/relationships/image" Target="../media/image21.jpeg"/><Relationship Id="rId16" Type="http://schemas.openxmlformats.org/officeDocument/2006/relationships/image" Target="../media/image35.jpeg"/><Relationship Id="rId20" Type="http://schemas.openxmlformats.org/officeDocument/2006/relationships/image" Target="../media/image39.jpeg"/><Relationship Id="rId29" Type="http://schemas.openxmlformats.org/officeDocument/2006/relationships/image" Target="../media/image48.png"/><Relationship Id="rId41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24" Type="http://schemas.openxmlformats.org/officeDocument/2006/relationships/image" Target="../media/image43.png"/><Relationship Id="rId32" Type="http://schemas.openxmlformats.org/officeDocument/2006/relationships/image" Target="../media/image51.jpeg"/><Relationship Id="rId37" Type="http://schemas.openxmlformats.org/officeDocument/2006/relationships/image" Target="../media/image56.jpeg"/><Relationship Id="rId40" Type="http://schemas.openxmlformats.org/officeDocument/2006/relationships/image" Target="../media/image59.jpeg"/><Relationship Id="rId5" Type="http://schemas.openxmlformats.org/officeDocument/2006/relationships/image" Target="../media/image24.jpeg"/><Relationship Id="rId15" Type="http://schemas.openxmlformats.org/officeDocument/2006/relationships/image" Target="../media/image34.png"/><Relationship Id="rId23" Type="http://schemas.openxmlformats.org/officeDocument/2006/relationships/image" Target="../media/image42.jpeg"/><Relationship Id="rId28" Type="http://schemas.openxmlformats.org/officeDocument/2006/relationships/image" Target="../media/image47.jpeg"/><Relationship Id="rId36" Type="http://schemas.openxmlformats.org/officeDocument/2006/relationships/image" Target="../media/image55.jpeg"/><Relationship Id="rId10" Type="http://schemas.openxmlformats.org/officeDocument/2006/relationships/image" Target="../media/image29.jpeg"/><Relationship Id="rId19" Type="http://schemas.openxmlformats.org/officeDocument/2006/relationships/image" Target="../media/image38.jpeg"/><Relationship Id="rId31" Type="http://schemas.openxmlformats.org/officeDocument/2006/relationships/image" Target="../media/image50.jpeg"/><Relationship Id="rId44" Type="http://schemas.openxmlformats.org/officeDocument/2006/relationships/image" Target="../media/image63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Relationship Id="rId22" Type="http://schemas.openxmlformats.org/officeDocument/2006/relationships/image" Target="../media/image41.png"/><Relationship Id="rId27" Type="http://schemas.openxmlformats.org/officeDocument/2006/relationships/image" Target="../media/image46.jpeg"/><Relationship Id="rId30" Type="http://schemas.openxmlformats.org/officeDocument/2006/relationships/image" Target="../media/image49.jpeg"/><Relationship Id="rId35" Type="http://schemas.openxmlformats.org/officeDocument/2006/relationships/image" Target="../media/image54.jpeg"/><Relationship Id="rId43" Type="http://schemas.openxmlformats.org/officeDocument/2006/relationships/image" Target="../media/image6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18" Type="http://schemas.openxmlformats.org/officeDocument/2006/relationships/image" Target="../media/image80.jpeg"/><Relationship Id="rId26" Type="http://schemas.openxmlformats.org/officeDocument/2006/relationships/image" Target="../media/image88.png"/><Relationship Id="rId39" Type="http://schemas.openxmlformats.org/officeDocument/2006/relationships/image" Target="../media/image101.jpeg"/><Relationship Id="rId3" Type="http://schemas.openxmlformats.org/officeDocument/2006/relationships/image" Target="../media/image65.jpeg"/><Relationship Id="rId21" Type="http://schemas.openxmlformats.org/officeDocument/2006/relationships/image" Target="../media/image83.jpeg"/><Relationship Id="rId34" Type="http://schemas.openxmlformats.org/officeDocument/2006/relationships/image" Target="../media/image96.png"/><Relationship Id="rId42" Type="http://schemas.openxmlformats.org/officeDocument/2006/relationships/image" Target="../media/image104.png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17" Type="http://schemas.openxmlformats.org/officeDocument/2006/relationships/image" Target="../media/image79.jpeg"/><Relationship Id="rId25" Type="http://schemas.openxmlformats.org/officeDocument/2006/relationships/image" Target="../media/image87.jpeg"/><Relationship Id="rId33" Type="http://schemas.openxmlformats.org/officeDocument/2006/relationships/image" Target="../media/image95.jpeg"/><Relationship Id="rId38" Type="http://schemas.openxmlformats.org/officeDocument/2006/relationships/image" Target="../media/image100.jpeg"/><Relationship Id="rId2" Type="http://schemas.openxmlformats.org/officeDocument/2006/relationships/image" Target="../media/image64.jpeg"/><Relationship Id="rId16" Type="http://schemas.openxmlformats.org/officeDocument/2006/relationships/image" Target="../media/image78.jpeg"/><Relationship Id="rId20" Type="http://schemas.openxmlformats.org/officeDocument/2006/relationships/image" Target="../media/image82.png"/><Relationship Id="rId29" Type="http://schemas.openxmlformats.org/officeDocument/2006/relationships/image" Target="../media/image91.png"/><Relationship Id="rId41" Type="http://schemas.openxmlformats.org/officeDocument/2006/relationships/image" Target="../media/image10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jpeg"/><Relationship Id="rId11" Type="http://schemas.openxmlformats.org/officeDocument/2006/relationships/image" Target="../media/image73.jpeg"/><Relationship Id="rId24" Type="http://schemas.openxmlformats.org/officeDocument/2006/relationships/image" Target="../media/image86.png"/><Relationship Id="rId32" Type="http://schemas.openxmlformats.org/officeDocument/2006/relationships/image" Target="../media/image94.jpeg"/><Relationship Id="rId37" Type="http://schemas.openxmlformats.org/officeDocument/2006/relationships/image" Target="../media/image99.jpeg"/><Relationship Id="rId40" Type="http://schemas.openxmlformats.org/officeDocument/2006/relationships/image" Target="../media/image102.jpeg"/><Relationship Id="rId5" Type="http://schemas.openxmlformats.org/officeDocument/2006/relationships/image" Target="../media/image67.jpeg"/><Relationship Id="rId15" Type="http://schemas.openxmlformats.org/officeDocument/2006/relationships/image" Target="../media/image77.jpeg"/><Relationship Id="rId23" Type="http://schemas.openxmlformats.org/officeDocument/2006/relationships/image" Target="../media/image85.jpeg"/><Relationship Id="rId28" Type="http://schemas.openxmlformats.org/officeDocument/2006/relationships/image" Target="../media/image90.jpeg"/><Relationship Id="rId36" Type="http://schemas.openxmlformats.org/officeDocument/2006/relationships/image" Target="../media/image98.jpeg"/><Relationship Id="rId10" Type="http://schemas.openxmlformats.org/officeDocument/2006/relationships/image" Target="../media/image72.jpeg"/><Relationship Id="rId19" Type="http://schemas.openxmlformats.org/officeDocument/2006/relationships/image" Target="../media/image81.png"/><Relationship Id="rId31" Type="http://schemas.openxmlformats.org/officeDocument/2006/relationships/image" Target="../media/image93.jpeg"/><Relationship Id="rId44" Type="http://schemas.openxmlformats.org/officeDocument/2006/relationships/image" Target="../media/image106.png"/><Relationship Id="rId4" Type="http://schemas.openxmlformats.org/officeDocument/2006/relationships/image" Target="../media/image66.jpeg"/><Relationship Id="rId9" Type="http://schemas.openxmlformats.org/officeDocument/2006/relationships/image" Target="../media/image71.jpeg"/><Relationship Id="rId14" Type="http://schemas.openxmlformats.org/officeDocument/2006/relationships/image" Target="../media/image76.jpeg"/><Relationship Id="rId22" Type="http://schemas.openxmlformats.org/officeDocument/2006/relationships/image" Target="../media/image84.jpeg"/><Relationship Id="rId27" Type="http://schemas.openxmlformats.org/officeDocument/2006/relationships/image" Target="../media/image89.jpeg"/><Relationship Id="rId30" Type="http://schemas.openxmlformats.org/officeDocument/2006/relationships/image" Target="../media/image92.jpeg"/><Relationship Id="rId35" Type="http://schemas.openxmlformats.org/officeDocument/2006/relationships/image" Target="../media/image97.jpeg"/><Relationship Id="rId43" Type="http://schemas.openxmlformats.org/officeDocument/2006/relationships/image" Target="../media/image10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0.jpg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ctrTitle"/>
          </p:nvPr>
        </p:nvSpPr>
        <p:spPr>
          <a:xfrm>
            <a:off x="251520" y="2885865"/>
            <a:ext cx="8640960" cy="522427"/>
          </a:xfrm>
        </p:spPr>
        <p:txBody>
          <a:bodyPr rtlCol="0"/>
          <a:lstStyle/>
          <a:p>
            <a:pPr defTabSz="914238">
              <a:defRPr/>
            </a:pPr>
            <a:r>
              <a:rPr lang="ja-JP" altLang="en-US" sz="3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オーケストレーションシステム</a:t>
            </a:r>
            <a:r>
              <a: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3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用いた</a:t>
            </a:r>
            <a:r>
              <a:rPr lang="en-US" altLang="ja-JP" sz="3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3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3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各種</a:t>
            </a:r>
            <a:r>
              <a:rPr lang="en-US" altLang="ja-JP" sz="3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PAT</a:t>
            </a:r>
            <a:r>
              <a: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ツールと既存シーケンサーへの接続</a:t>
            </a:r>
            <a:endParaRPr sz="3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93618" y="4564117"/>
            <a:ext cx="7104444" cy="1869171"/>
            <a:chOff x="835748" y="5032151"/>
            <a:chExt cx="8308252" cy="2060848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>
            <a:xfrm>
              <a:off x="1727200" y="5032151"/>
              <a:ext cx="7416800" cy="20608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None/>
                <a:defRPr kumimoji="1" sz="20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None/>
                <a:defRPr kumimoji="1" sz="2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None/>
                <a:defRPr kumimoji="1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None/>
                <a:defRPr kumimoji="1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None/>
                <a:defRPr kumimoji="1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None/>
                <a:defRPr kumimoji="1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None/>
                <a:defRPr kumimoji="1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ts val="384"/>
                </a:spcBef>
                <a:buClr>
                  <a:schemeClr val="accent1"/>
                </a:buClr>
                <a:buFont typeface="Symbol" pitchFamily="18" charset="2"/>
                <a:buNone/>
                <a:defRPr kumimoji="1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ja-JP" sz="2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株式会社</a:t>
              </a:r>
              <a:r>
                <a:rPr lang="ja-JP" altLang="ja-JP" sz="21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クオリティデザイン</a:t>
              </a:r>
              <a:endParaRPr lang="en-US" altLang="ja-JP" sz="2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8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748" y="5032151"/>
              <a:ext cx="819573" cy="108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テキスト ボックス 2"/>
          <p:cNvSpPr txBox="1"/>
          <p:nvPr/>
        </p:nvSpPr>
        <p:spPr>
          <a:xfrm>
            <a:off x="107504" y="116632"/>
            <a:ext cx="2879899" cy="914400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just">
              <a:lnSpc>
                <a:spcPct val="125000"/>
              </a:lnSpc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第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42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回製剤・創剤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セミナー</a:t>
            </a:r>
            <a:endParaRPr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>
              <a:lnSpc>
                <a:spcPct val="125000"/>
              </a:lnSpc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2017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-25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 </a:t>
            </a:r>
            <a:endParaRPr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>
              <a:lnSpc>
                <a:spcPct val="125000"/>
              </a:lnSpc>
            </a:pP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淡路夢舞台国際会議場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kumimoji="1" lang="ja-JP" altLang="en-US" sz="1400" kern="12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356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343506" y="1436822"/>
            <a:ext cx="8477136" cy="5261895"/>
            <a:chOff x="4982" y="1427136"/>
            <a:chExt cx="9913540" cy="5801483"/>
          </a:xfrm>
        </p:grpSpPr>
        <p:pic>
          <p:nvPicPr>
            <p:cNvPr id="4" name="Shape 230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98462" y="1591369"/>
              <a:ext cx="6668234" cy="48317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Shape 231"/>
            <p:cNvSpPr/>
            <p:nvPr/>
          </p:nvSpPr>
          <p:spPr>
            <a:xfrm>
              <a:off x="7016990" y="1796007"/>
              <a:ext cx="831850" cy="198438"/>
            </a:xfrm>
            <a:prstGeom prst="rect">
              <a:avLst/>
            </a:prstGeom>
            <a:solidFill>
              <a:srgbClr val="00B05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chemeClr val="lt1"/>
                </a:buClr>
                <a:buSzPct val="25000"/>
              </a:pPr>
              <a:r>
                <a:rPr lang="en-US" altLang="ja-JP" sz="800" b="1">
                  <a:solidFill>
                    <a:schemeClr val="lt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"/>
                  <a:sym typeface="Arial"/>
                </a:rPr>
                <a:t>PAT1 NIR</a:t>
              </a:r>
            </a:p>
          </p:txBody>
        </p:sp>
        <p:sp>
          <p:nvSpPr>
            <p:cNvPr id="6" name="Shape 232"/>
            <p:cNvSpPr/>
            <p:nvPr/>
          </p:nvSpPr>
          <p:spPr>
            <a:xfrm>
              <a:off x="7001403" y="2240324"/>
              <a:ext cx="2917119" cy="303161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00B050"/>
                </a:buClr>
                <a:buSzPct val="25000"/>
              </a:pPr>
              <a:r>
                <a:rPr lang="ja-JP" altLang="en-US" sz="1200" b="1" dirty="0">
                  <a:solidFill>
                    <a:srgbClr val="00B05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近赤外モニタリング</a:t>
              </a:r>
              <a:r>
                <a:rPr lang="en-US" altLang="ja-JP" sz="1200" b="1" dirty="0">
                  <a:solidFill>
                    <a:srgbClr val="00B05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 dirty="0">
                  <a:solidFill>
                    <a:srgbClr val="00B05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原料特性</a:t>
              </a:r>
            </a:p>
          </p:txBody>
        </p:sp>
        <p:cxnSp>
          <p:nvCxnSpPr>
            <p:cNvPr id="7" name="Shape 233"/>
            <p:cNvCxnSpPr/>
            <p:nvPr/>
          </p:nvCxnSpPr>
          <p:spPr>
            <a:xfrm>
              <a:off x="7848840" y="1895225"/>
              <a:ext cx="274637" cy="0"/>
            </a:xfrm>
            <a:prstGeom prst="straightConnector1">
              <a:avLst/>
            </a:prstGeom>
            <a:noFill/>
            <a:ln w="19050" cap="flat" cmpd="sng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234"/>
            <p:cNvCxnSpPr/>
            <p:nvPr/>
          </p:nvCxnSpPr>
          <p:spPr>
            <a:xfrm flipH="1">
              <a:off x="8123479" y="1895227"/>
              <a:ext cx="60" cy="373517"/>
            </a:xfrm>
            <a:prstGeom prst="straightConnector1">
              <a:avLst/>
            </a:prstGeom>
            <a:noFill/>
            <a:ln w="19050" cap="flat" cmpd="sng">
              <a:solidFill>
                <a:srgbClr val="00B050"/>
              </a:solidFill>
              <a:prstDash val="solid"/>
              <a:round/>
              <a:headEnd type="none" w="med" len="med"/>
              <a:tailEnd type="triangle" w="lg" len="lg"/>
            </a:ln>
          </p:spPr>
        </p:cxnSp>
        <p:sp>
          <p:nvSpPr>
            <p:cNvPr id="9" name="Shape 235"/>
            <p:cNvSpPr txBox="1"/>
            <p:nvPr/>
          </p:nvSpPr>
          <p:spPr>
            <a:xfrm>
              <a:off x="6843953" y="3900349"/>
              <a:ext cx="2946600" cy="307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FF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FF00FF"/>
                </a:buClr>
                <a:buSzPct val="25000"/>
              </a:pPr>
              <a:r>
                <a:rPr lang="ja-JP" altLang="en-US" sz="1200" b="1" dirty="0">
                  <a:solidFill>
                    <a:srgbClr val="FF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近赤外分光法</a:t>
              </a:r>
              <a:r>
                <a:rPr lang="en-US" altLang="ja-JP" sz="1200" b="1" dirty="0">
                  <a:solidFill>
                    <a:srgbClr val="FF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 dirty="0">
                  <a:solidFill>
                    <a:srgbClr val="FF00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混合均一性</a:t>
              </a:r>
            </a:p>
          </p:txBody>
        </p:sp>
        <p:cxnSp>
          <p:nvCxnSpPr>
            <p:cNvPr id="10" name="Shape 236"/>
            <p:cNvCxnSpPr/>
            <p:nvPr/>
          </p:nvCxnSpPr>
          <p:spPr>
            <a:xfrm>
              <a:off x="6020042" y="4162281"/>
              <a:ext cx="823912" cy="0"/>
            </a:xfrm>
            <a:prstGeom prst="straightConnector1">
              <a:avLst/>
            </a:prstGeom>
            <a:noFill/>
            <a:ln w="19050" cap="flat" cmpd="sng">
              <a:solidFill>
                <a:srgbClr val="C507B7"/>
              </a:solidFill>
              <a:prstDash val="solid"/>
              <a:round/>
              <a:headEnd type="none" w="med" len="med"/>
              <a:tailEnd type="triangle" w="lg" len="lg"/>
            </a:ln>
          </p:spPr>
        </p:cxnSp>
        <p:sp>
          <p:nvSpPr>
            <p:cNvPr id="11" name="Shape 237"/>
            <p:cNvSpPr txBox="1"/>
            <p:nvPr/>
          </p:nvSpPr>
          <p:spPr>
            <a:xfrm>
              <a:off x="2861739" y="6120647"/>
              <a:ext cx="3452400" cy="5232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ct val="25000"/>
              </a:pPr>
              <a:r>
                <a:rPr lang="ja-JP" altLang="en-US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タブレットテスター</a:t>
              </a:r>
              <a:r>
                <a:rPr lang="en-US" altLang="ja-JP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重量、厚み、硬度</a:t>
              </a:r>
            </a:p>
            <a:p>
              <a:pPr>
                <a:spcBef>
                  <a:spcPts val="0"/>
                </a:spcBef>
                <a:buClr>
                  <a:srgbClr val="00B0F0"/>
                </a:buClr>
                <a:buSzPct val="25000"/>
              </a:pPr>
              <a:r>
                <a:rPr lang="ja-JP" altLang="en-US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ラマン分光法</a:t>
              </a:r>
              <a:r>
                <a:rPr lang="en-US" altLang="ja-JP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API </a:t>
              </a:r>
              <a:r>
                <a:rPr lang="ja-JP" altLang="en-US" sz="1200" b="1">
                  <a:solidFill>
                    <a:srgbClr val="00B0F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識別</a:t>
              </a:r>
            </a:p>
          </p:txBody>
        </p:sp>
        <p:sp>
          <p:nvSpPr>
            <p:cNvPr id="12" name="Shape 238"/>
            <p:cNvSpPr txBox="1"/>
            <p:nvPr/>
          </p:nvSpPr>
          <p:spPr>
            <a:xfrm>
              <a:off x="70378" y="4684599"/>
              <a:ext cx="1811100" cy="5232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FFC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FFC000"/>
                </a:buClr>
                <a:buSzPct val="25000"/>
              </a:pPr>
              <a:r>
                <a:rPr lang="ja-JP" altLang="en-US" sz="1200" b="1">
                  <a:solidFill>
                    <a:srgbClr val="FFC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ラマン分光法</a:t>
              </a:r>
              <a:r>
                <a:rPr lang="en-US" altLang="ja-JP" sz="1200" b="1">
                  <a:solidFill>
                    <a:srgbClr val="FFC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>
                  <a:solidFill>
                    <a:srgbClr val="FFC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錠剤コーティング厚み</a:t>
              </a:r>
            </a:p>
          </p:txBody>
        </p:sp>
        <p:sp>
          <p:nvSpPr>
            <p:cNvPr id="13" name="Shape 239"/>
            <p:cNvSpPr/>
            <p:nvPr/>
          </p:nvSpPr>
          <p:spPr>
            <a:xfrm>
              <a:off x="596776" y="1427136"/>
              <a:ext cx="2827704" cy="203652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000000"/>
                </a:buClr>
              </a:pPr>
              <a:endParaRPr sz="2100">
                <a:solidFill>
                  <a:srgbClr val="666666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</a:endParaRPr>
            </a:p>
          </p:txBody>
        </p:sp>
        <p:sp>
          <p:nvSpPr>
            <p:cNvPr id="14" name="Shape 240"/>
            <p:cNvSpPr txBox="1"/>
            <p:nvPr/>
          </p:nvSpPr>
          <p:spPr>
            <a:xfrm>
              <a:off x="154704" y="2151370"/>
              <a:ext cx="3203700" cy="5232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25000"/>
              </a:pPr>
              <a:r>
                <a:rPr lang="ja-JP" altLang="en-US" sz="1200" b="1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近赤外分光法</a:t>
              </a:r>
              <a:r>
                <a:rPr lang="en-US" altLang="ja-JP" sz="1200" b="1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造粒、分散性、水分量</a:t>
              </a:r>
            </a:p>
            <a:p>
              <a:pPr>
                <a:spcBef>
                  <a:spcPts val="0"/>
                </a:spcBef>
                <a:buClr>
                  <a:srgbClr val="FF0000"/>
                </a:buClr>
                <a:buSzPct val="25000"/>
              </a:pPr>
              <a:r>
                <a:rPr lang="en-US" altLang="ja-JP" sz="1200" b="1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"/>
                  <a:sym typeface="Arial"/>
                </a:rPr>
                <a:t>Malvern Insitec: PSD</a:t>
              </a:r>
            </a:p>
          </p:txBody>
        </p:sp>
        <p:sp>
          <p:nvSpPr>
            <p:cNvPr id="15" name="Shape 241"/>
            <p:cNvSpPr txBox="1"/>
            <p:nvPr/>
          </p:nvSpPr>
          <p:spPr>
            <a:xfrm>
              <a:off x="72673" y="3335573"/>
              <a:ext cx="3209724" cy="348226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6600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0070C0"/>
                </a:buClr>
                <a:buSzPct val="25000"/>
              </a:pPr>
              <a:r>
                <a:rPr lang="ja-JP" altLang="en-US" sz="1200" b="1" dirty="0">
                  <a:solidFill>
                    <a:srgbClr val="0070C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近赤外分光法</a:t>
              </a:r>
              <a:r>
                <a:rPr lang="en-US" altLang="ja-JP" sz="1200" b="1" dirty="0">
                  <a:solidFill>
                    <a:srgbClr val="0070C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: </a:t>
              </a:r>
              <a:r>
                <a:rPr lang="ja-JP" altLang="en-US" sz="1200" b="1" dirty="0">
                  <a:solidFill>
                    <a:srgbClr val="0070C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"/>
                  <a:sym typeface="Meiryo"/>
                </a:rPr>
                <a:t>混合均一性と水分量</a:t>
              </a:r>
            </a:p>
          </p:txBody>
        </p:sp>
        <p:cxnSp>
          <p:nvCxnSpPr>
            <p:cNvPr id="16" name="Shape 242"/>
            <p:cNvCxnSpPr/>
            <p:nvPr/>
          </p:nvCxnSpPr>
          <p:spPr>
            <a:xfrm flipH="1">
              <a:off x="2195756" y="2976420"/>
              <a:ext cx="2166936" cy="1587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243"/>
            <p:cNvCxnSpPr/>
            <p:nvPr/>
          </p:nvCxnSpPr>
          <p:spPr>
            <a:xfrm flipH="1">
              <a:off x="2202103" y="3090720"/>
              <a:ext cx="2160588" cy="1587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244"/>
            <p:cNvCxnSpPr/>
            <p:nvPr/>
          </p:nvCxnSpPr>
          <p:spPr>
            <a:xfrm flipH="1" flipV="1">
              <a:off x="2195756" y="2706824"/>
              <a:ext cx="6347" cy="38385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</p:spPr>
        </p:cxnSp>
        <p:cxnSp>
          <p:nvCxnSpPr>
            <p:cNvPr id="19" name="Shape 245"/>
            <p:cNvCxnSpPr/>
            <p:nvPr/>
          </p:nvCxnSpPr>
          <p:spPr>
            <a:xfrm rot="10800000">
              <a:off x="3334420" y="4312075"/>
              <a:ext cx="209123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>
              <a:solidFill>
                <a:srgbClr val="417B8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46"/>
            <p:cNvCxnSpPr/>
            <p:nvPr/>
          </p:nvCxnSpPr>
          <p:spPr>
            <a:xfrm rot="10800000">
              <a:off x="3334418" y="4028649"/>
              <a:ext cx="0" cy="283426"/>
            </a:xfrm>
            <a:prstGeom prst="straightConnector1">
              <a:avLst/>
            </a:prstGeom>
            <a:solidFill>
              <a:schemeClr val="accent1"/>
            </a:solidFill>
            <a:ln w="19050" cap="flat" cmpd="sng">
              <a:solidFill>
                <a:srgbClr val="417B8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47"/>
            <p:cNvCxnSpPr/>
            <p:nvPr/>
          </p:nvCxnSpPr>
          <p:spPr>
            <a:xfrm rot="10800000">
              <a:off x="1470696" y="4028649"/>
              <a:ext cx="186372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>
              <a:solidFill>
                <a:srgbClr val="417B8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48"/>
            <p:cNvCxnSpPr/>
            <p:nvPr/>
          </p:nvCxnSpPr>
          <p:spPr>
            <a:xfrm rot="10800000">
              <a:off x="1470695" y="3700319"/>
              <a:ext cx="0" cy="328330"/>
            </a:xfrm>
            <a:prstGeom prst="straightConnector1">
              <a:avLst/>
            </a:prstGeom>
            <a:noFill/>
            <a:ln w="19050" cap="flat" cmpd="sng">
              <a:solidFill>
                <a:srgbClr val="417B84"/>
              </a:solidFill>
              <a:prstDash val="solid"/>
              <a:round/>
              <a:headEnd type="none" w="med" len="med"/>
              <a:tailEnd type="triangle" w="lg" len="lg"/>
            </a:ln>
          </p:spPr>
        </p:cxnSp>
        <p:sp>
          <p:nvSpPr>
            <p:cNvPr id="23" name="Shape 250"/>
            <p:cNvSpPr txBox="1"/>
            <p:nvPr/>
          </p:nvSpPr>
          <p:spPr>
            <a:xfrm>
              <a:off x="4982" y="6951621"/>
              <a:ext cx="5029198" cy="27699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Clr>
                  <a:srgbClr val="000066"/>
                </a:buClr>
                <a:buSzPct val="25000"/>
              </a:pPr>
              <a:r>
                <a:rPr lang="en-US" altLang="ja-JP" sz="1100" dirty="0">
                  <a:solidFill>
                    <a:srgbClr val="000066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"/>
                  <a:sym typeface="Arial"/>
                </a:rPr>
                <a:t>Martin Warman, IFPAC Washington 2014</a:t>
              </a: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5988214" y="5323008"/>
            <a:ext cx="3032637" cy="1589036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近赤外分光器：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系統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ラマン分光器：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系統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粒度分布測定器：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系統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粉体定量供給フィーダー：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系統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錠剤特性測定器：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系統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50460" indent="-250460">
              <a:buFont typeface="Arial" panose="020B0604020202020204" pitchFamily="34" charset="0"/>
              <a:buChar char="•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生産における各原料バッチレコード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r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など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爆発 1 45"/>
          <p:cNvSpPr/>
          <p:nvPr/>
        </p:nvSpPr>
        <p:spPr>
          <a:xfrm>
            <a:off x="6022801" y="3959176"/>
            <a:ext cx="3121199" cy="1438107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6216" tIns="0" rIns="126216" bIns="220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データ統括を行う</a:t>
            </a:r>
            <a:endParaRPr lang="en-US" altLang="ja-JP" sz="16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  <a:r>
              <a:rPr lang="ja-JP" altLang="en-US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が必要！</a:t>
            </a:r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実際に</a:t>
            </a:r>
            <a: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FDA</a:t>
            </a:r>
            <a:r>
              <a:rPr lang="ja-JP" altLang="en-US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の承認を取得した連続生産システム例</a:t>
            </a:r>
            <a: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米国</a:t>
            </a:r>
            <a: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CMO Vertex</a:t>
            </a:r>
            <a:r>
              <a:rPr lang="ja-JP" altLang="en-US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</a:t>
            </a:r>
            <a:r>
              <a:rPr lang="en-US" altLang="ja-JP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41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/>
          <p:cNvGrpSpPr/>
          <p:nvPr/>
        </p:nvGrpSpPr>
        <p:grpSpPr>
          <a:xfrm>
            <a:off x="755175" y="1374987"/>
            <a:ext cx="8311765" cy="5758360"/>
            <a:chOff x="1315183" y="1340897"/>
            <a:chExt cx="9720155" cy="6348863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866" y="4221088"/>
              <a:ext cx="1152811" cy="1046958"/>
            </a:xfrm>
            <a:prstGeom prst="rect">
              <a:avLst/>
            </a:prstGeom>
          </p:spPr>
        </p:pic>
        <p:sp>
          <p:nvSpPr>
            <p:cNvPr id="39" name="角丸四角形 38"/>
            <p:cNvSpPr/>
            <p:nvPr/>
          </p:nvSpPr>
          <p:spPr>
            <a:xfrm>
              <a:off x="1315183" y="1340897"/>
              <a:ext cx="6588737" cy="23745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オーケストレーションシステム</a:t>
              </a:r>
              <a:r>
                <a:rPr lang="en-US" altLang="ja-JP" sz="14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synTQ</a:t>
              </a:r>
              <a:endPara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0377" y="4460991"/>
              <a:ext cx="1303784" cy="1056372"/>
            </a:xfrm>
            <a:prstGeom prst="rect">
              <a:avLst/>
            </a:prstGeom>
          </p:spPr>
        </p:pic>
        <p:sp>
          <p:nvSpPr>
            <p:cNvPr id="41" name="角丸四角形 40"/>
            <p:cNvSpPr/>
            <p:nvPr/>
          </p:nvSpPr>
          <p:spPr>
            <a:xfrm>
              <a:off x="3960735" y="2017824"/>
              <a:ext cx="1874738" cy="56521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PAT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ツール各種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アダプター</a:t>
              </a: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3960735" y="2583037"/>
              <a:ext cx="1874738" cy="68407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OPC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トリガー</a:t>
              </a: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2827352" y="3971493"/>
              <a:ext cx="1782200" cy="39361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PAT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ツール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>
            <a:xfrm>
              <a:off x="4267514" y="3319377"/>
              <a:ext cx="9611" cy="612068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/>
            <p:cNvCxnSpPr/>
            <p:nvPr/>
          </p:nvCxnSpPr>
          <p:spPr>
            <a:xfrm flipV="1">
              <a:off x="3547433" y="3289550"/>
              <a:ext cx="0" cy="612067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角丸四角形 45"/>
            <p:cNvSpPr/>
            <p:nvPr/>
          </p:nvSpPr>
          <p:spPr>
            <a:xfrm>
              <a:off x="1431528" y="2017823"/>
              <a:ext cx="2529207" cy="124928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CAMO</a:t>
              </a:r>
            </a:p>
            <a:p>
              <a:pPr algn="ctr"/>
              <a:r>
                <a:rPr lang="en-US" altLang="ja-JP" sz="14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Unscrambler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など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予測エンジン</a:t>
              </a: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6318276" y="2019429"/>
              <a:ext cx="1368688" cy="129994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OPC</a:t>
              </a:r>
            </a:p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アダプター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8551993" y="2096982"/>
              <a:ext cx="1519808" cy="87309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たけび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し</a:t>
              </a: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OPC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など</a:t>
              </a:r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>
              <a:off x="7686965" y="2425518"/>
              <a:ext cx="865028" cy="1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/>
            <p:nvPr/>
          </p:nvCxnSpPr>
          <p:spPr>
            <a:xfrm>
              <a:off x="9036126" y="2961079"/>
              <a:ext cx="0" cy="612067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矢印コネクタ 50"/>
            <p:cNvCxnSpPr/>
            <p:nvPr/>
          </p:nvCxnSpPr>
          <p:spPr>
            <a:xfrm>
              <a:off x="9353760" y="5211329"/>
              <a:ext cx="0" cy="461017"/>
            </a:xfrm>
            <a:prstGeom prst="straightConnector1">
              <a:avLst/>
            </a:prstGeom>
            <a:ln w="63500">
              <a:solidFill>
                <a:srgbClr val="0000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/>
            <p:cNvCxnSpPr/>
            <p:nvPr/>
          </p:nvCxnSpPr>
          <p:spPr>
            <a:xfrm>
              <a:off x="7686965" y="2781059"/>
              <a:ext cx="865028" cy="1"/>
            </a:xfrm>
            <a:prstGeom prst="straightConnector1">
              <a:avLst/>
            </a:prstGeom>
            <a:ln w="63500">
              <a:solidFill>
                <a:srgbClr val="0000FF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/>
            <p:nvPr/>
          </p:nvCxnSpPr>
          <p:spPr>
            <a:xfrm>
              <a:off x="5835473" y="2941466"/>
              <a:ext cx="465525" cy="0"/>
            </a:xfrm>
            <a:prstGeom prst="straightConnector1">
              <a:avLst/>
            </a:prstGeom>
            <a:ln w="63500">
              <a:solidFill>
                <a:srgbClr val="0000FF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/>
            <p:cNvCxnSpPr/>
            <p:nvPr/>
          </p:nvCxnSpPr>
          <p:spPr>
            <a:xfrm>
              <a:off x="9560105" y="5200363"/>
              <a:ext cx="0" cy="461017"/>
            </a:xfrm>
            <a:prstGeom prst="straightConnector1">
              <a:avLst/>
            </a:prstGeom>
            <a:ln w="63500">
              <a:solidFill>
                <a:srgbClr val="0000FF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2462" y="1417638"/>
              <a:ext cx="2230788" cy="542550"/>
            </a:xfrm>
            <a:prstGeom prst="rect">
              <a:avLst/>
            </a:prstGeom>
          </p:spPr>
        </p:pic>
        <p:cxnSp>
          <p:nvCxnSpPr>
            <p:cNvPr id="56" name="直線矢印コネクタ 55"/>
            <p:cNvCxnSpPr/>
            <p:nvPr/>
          </p:nvCxnSpPr>
          <p:spPr>
            <a:xfrm>
              <a:off x="9296469" y="2970126"/>
              <a:ext cx="0" cy="612067"/>
            </a:xfrm>
            <a:prstGeom prst="straightConnector1">
              <a:avLst/>
            </a:prstGeom>
            <a:ln w="63500">
              <a:solidFill>
                <a:srgbClr val="0000FF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6516" y="5410996"/>
              <a:ext cx="715588" cy="465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テキスト ボックス 57"/>
            <p:cNvSpPr txBox="1"/>
            <p:nvPr/>
          </p:nvSpPr>
          <p:spPr>
            <a:xfrm>
              <a:off x="7686964" y="5731648"/>
              <a:ext cx="3348374" cy="1018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製剤製造装置への将来的な</a:t>
              </a:r>
              <a:endPara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フィードバック</a:t>
              </a:r>
              <a:endPara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フィードフォワード制御</a:t>
              </a:r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9" name="直線矢印コネクタ 58"/>
            <p:cNvCxnSpPr/>
            <p:nvPr/>
          </p:nvCxnSpPr>
          <p:spPr>
            <a:xfrm>
              <a:off x="5851691" y="2276873"/>
              <a:ext cx="465525" cy="0"/>
            </a:xfrm>
            <a:prstGeom prst="straightConnector1">
              <a:avLst/>
            </a:prstGeom>
            <a:ln w="63500">
              <a:solidFill>
                <a:srgbClr val="0000FF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687" y="3356995"/>
              <a:ext cx="2217118" cy="1089252"/>
            </a:xfrm>
            <a:prstGeom prst="rect">
              <a:avLst/>
            </a:prstGeom>
          </p:spPr>
        </p:pic>
        <p:sp>
          <p:nvSpPr>
            <p:cNvPr id="61" name="角丸四角形 60"/>
            <p:cNvSpPr/>
            <p:nvPr/>
          </p:nvSpPr>
          <p:spPr>
            <a:xfrm>
              <a:off x="8012461" y="3573149"/>
              <a:ext cx="2047330" cy="873097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三菱シーケンサー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endParaRPr>
            </a:p>
            <a:p>
              <a:pPr algn="ctr"/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MELSEC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Arial Unicode MS" panose="020B0604020202020204" pitchFamily="50" charset="-128"/>
                </a:rPr>
                <a:t>など</a:t>
              </a:r>
            </a:p>
          </p:txBody>
        </p:sp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1709" y="5016132"/>
              <a:ext cx="753575" cy="433202"/>
            </a:xfrm>
            <a:prstGeom prst="rect">
              <a:avLst/>
            </a:prstGeom>
          </p:spPr>
        </p:pic>
        <p:pic>
          <p:nvPicPr>
            <p:cNvPr id="63" name="図 6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026" y="4478857"/>
              <a:ext cx="743260" cy="526475"/>
            </a:xfrm>
            <a:prstGeom prst="rect">
              <a:avLst/>
            </a:prstGeom>
          </p:spPr>
        </p:pic>
        <p:pic>
          <p:nvPicPr>
            <p:cNvPr id="64" name="図 6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026" y="5851906"/>
              <a:ext cx="715588" cy="432105"/>
            </a:xfrm>
            <a:prstGeom prst="rect">
              <a:avLst/>
            </a:prstGeom>
          </p:spPr>
        </p:pic>
        <p:sp>
          <p:nvSpPr>
            <p:cNvPr id="65" name="テキスト ボックス 64"/>
            <p:cNvSpPr txBox="1"/>
            <p:nvPr/>
          </p:nvSpPr>
          <p:spPr>
            <a:xfrm>
              <a:off x="2162546" y="4499981"/>
              <a:ext cx="4721019" cy="3189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対応可能な分析</a:t>
              </a:r>
              <a:r>
                <a:rPr lang="ja-JP" altLang="en-US" sz="1400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装置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例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ブルカーオプティクス社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(NIR)</a:t>
              </a:r>
              <a:b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Matrix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シリーズ、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MPA</a:t>
              </a: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ブリムローズ社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(NIR)</a:t>
              </a:r>
              <a:b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lang="en-US" altLang="ja-JP" sz="14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Luminar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シリーズ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ビアビソリューションズ社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(NIR)</a:t>
              </a:r>
              <a:b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lang="en-US" altLang="ja-JP" sz="14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MicroNIR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シリーズ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セントロニック社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(NIR)</a:t>
              </a: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カイザーオプティカルシステムズ社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ラマン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)</a:t>
              </a:r>
            </a:p>
            <a:p>
              <a:pPr marL="250460" indent="-250460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スペクトリス社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マルバーン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粒度分布計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) 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など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50460" indent="-250460">
                <a:buFont typeface="Arial" panose="020B0604020202020204" pitchFamily="34" charset="0"/>
                <a:buChar char="•"/>
              </a:pP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1197" y="5263645"/>
              <a:ext cx="2721206" cy="546961"/>
            </a:xfrm>
            <a:prstGeom prst="rect">
              <a:avLst/>
            </a:prstGeom>
          </p:spPr>
        </p:pic>
        <p:pic>
          <p:nvPicPr>
            <p:cNvPr id="67" name="図 6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4899" y="5804604"/>
              <a:ext cx="577003" cy="766694"/>
            </a:xfrm>
            <a:prstGeom prst="rect">
              <a:avLst/>
            </a:prstGeom>
          </p:spPr>
        </p:pic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9201" y="6271155"/>
              <a:ext cx="732904" cy="549678"/>
            </a:xfrm>
            <a:prstGeom prst="rect">
              <a:avLst/>
            </a:prstGeom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6421" y="6820836"/>
              <a:ext cx="751192" cy="499125"/>
            </a:xfrm>
            <a:prstGeom prst="rect">
              <a:avLst/>
            </a:prstGeom>
          </p:spPr>
        </p:pic>
      </p:grpSp>
      <p:sp>
        <p:nvSpPr>
          <p:cNvPr id="71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オーケストレーションシステム</a:t>
            </a:r>
            <a:r>
              <a:rPr lang="en-US" altLang="ja-JP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3200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synTQ</a:t>
            </a:r>
            <a:r>
              <a:rPr lang="ja-JP" altLang="en-US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フローイメージ</a:t>
            </a:r>
            <a:r>
              <a:rPr lang="en-US" altLang="ja-JP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(Vertex</a:t>
            </a:r>
            <a:r>
              <a:rPr lang="ja-JP" altLang="en-US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社 採用システム</a:t>
            </a:r>
            <a:r>
              <a:rPr lang="en-US" altLang="ja-JP" sz="32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32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649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0" y="3429000"/>
            <a:ext cx="4572000" cy="3429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40" y="0"/>
            <a:ext cx="4572000" cy="3429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752020" y="3681028"/>
            <a:ext cx="42844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デモ評価装置イメージ例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左上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：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GOT2000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表示機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左下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synTQ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システムパソコン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＋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小型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NIR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分光器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右上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: MELSEC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シーケンサー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＋イーサーネットハブ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各装置は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OPC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を介して通信を行う。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025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ropbox\各社カタログ\クオリティデザイン\Optimal\161111_MELSECイメージ_QDデモ\2016-11-11_16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990109"/>
            <a:ext cx="9196405" cy="519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383868" y="137560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Viavi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NIR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分光器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3050957"/>
            <a:ext cx="1116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プロセス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上限値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下限値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OPC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サーバーを介して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PLC/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タッチ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三菱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MELSEC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シリーズ、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GOT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表示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器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パネル入力値を読込　　　　　　　　　　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239852" y="1214753"/>
            <a:ext cx="2520280" cy="82809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239852" y="2150857"/>
            <a:ext cx="2520280" cy="82809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3868" y="227570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Unscrambler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エンジン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372200" y="2150857"/>
            <a:ext cx="2268252" cy="20882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80312" y="2178730"/>
            <a:ext cx="16379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Unscrambler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予測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エンジン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からの予測値を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出力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Y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予測値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PC1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スコア値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PC2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スコア値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など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779912" y="3699029"/>
            <a:ext cx="1800200" cy="223224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7664" y="5931277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Pass / Fail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判定を上下限値より判定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条件式例：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Pass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条件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: Y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予測値≦上限値 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and Y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予測値≧下限値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Fail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条件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:  Y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予測値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＞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上限値 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or Y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予測値＜下限値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616116" y="4107217"/>
            <a:ext cx="1368152" cy="17641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53947" y="5612533"/>
            <a:ext cx="21185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Pass / Fail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判定値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(1)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OPC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サーバーへ送信、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次のシーケンスへ移行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5868144" y="1286761"/>
            <a:ext cx="684076" cy="0"/>
          </a:xfrm>
          <a:prstGeom prst="straightConnector1">
            <a:avLst/>
          </a:prstGeom>
          <a:ln w="635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547134" y="1015569"/>
            <a:ext cx="227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外部トリガー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測定信号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OPC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サーバーを介して入力</a:t>
            </a:r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 bwMode="auto">
          <a:xfrm>
            <a:off x="417608" y="-21"/>
            <a:ext cx="8308789" cy="12144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2" tIns="43637" rIns="87272" bIns="43637" numCol="1" anchorCtr="0" compatLnSpc="1">
            <a:prstTxWarp prst="textNoShape">
              <a:avLst/>
            </a:prstTxWarp>
          </a:bodyPr>
          <a:lstStyle/>
          <a:p>
            <a:r>
              <a:rPr lang="ja-JP" altLang="en-US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弊社デモシステム オーケストレーション例</a:t>
            </a:r>
            <a:endParaRPr lang="en-US" altLang="ja-JP" sz="3200" b="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382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6649" y="1337590"/>
            <a:ext cx="8787839" cy="4971730"/>
            <a:chOff x="53632" y="1481606"/>
            <a:chExt cx="8787839" cy="4971730"/>
          </a:xfrm>
        </p:grpSpPr>
        <p:pic>
          <p:nvPicPr>
            <p:cNvPr id="11267" name="Picture 5" descr="imag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9" y="1481606"/>
              <a:ext cx="1303204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8" name="Picture 7" descr="43131018logo%20boehring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67" y="1976298"/>
              <a:ext cx="1067229" cy="32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9" name="Picture 9" descr="logo_eli_lill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524" y="2359952"/>
              <a:ext cx="803618" cy="505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0" name="Picture 11" descr="JJ_Logo_re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3" y="2942928"/>
              <a:ext cx="1369583" cy="248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13" descr="boots%20log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3" y="3319931"/>
              <a:ext cx="950912" cy="577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2" name="Picture 17" descr="United%20Biscuits%20logo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27" y="4068437"/>
              <a:ext cx="586227" cy="39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3" name="Picture 21" descr="unilever-logo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2118" y="1845143"/>
              <a:ext cx="584597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4" name="Picture 23" descr="Company_Logo_Cofely_GDF_Suez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25" y="5893864"/>
              <a:ext cx="1042650" cy="52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5" name="Picture 27" descr="Napp%20Logo%20-%20smal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6152" y="2673818"/>
              <a:ext cx="81652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6" name="Picture 29" descr="6_1_abbottl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2" y="5374862"/>
              <a:ext cx="1249964" cy="51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7" name="Picture 33" descr="Emerson_logo_small_201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286" y="3233062"/>
              <a:ext cx="901393" cy="72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8" name="Picture 35" descr="Rockwell_Automation_Logo_2Color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41" y="4655003"/>
              <a:ext cx="1292954" cy="31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9" name="Picture 31" descr="glaxosmithkline-logo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855" y="1841830"/>
              <a:ext cx="1630890" cy="55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0" name="Picture 39" descr="Merck_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61" y="4609513"/>
              <a:ext cx="1045390" cy="3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1" name="Picture 40" descr="81c39435cb5f34717072e528fa9a6b97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830" y="4000786"/>
              <a:ext cx="776885" cy="596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2" name="Picture 42" descr="smith%20nephew%20Logo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947" y="5110318"/>
              <a:ext cx="1472342" cy="325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3" name="Picture 44" descr="logo_byk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947" y="5473709"/>
              <a:ext cx="1525330" cy="550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4" name="Picture 47" descr="ABSLogo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855" y="3589808"/>
              <a:ext cx="1418667" cy="557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5" name="Picture 49" descr="728bd_logo1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143" y="4161841"/>
              <a:ext cx="978188" cy="428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6" name="Picture 50" descr="Volac%20logo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5882" y="5097685"/>
              <a:ext cx="911449" cy="324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7" name="Picture 51" descr="indesit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3073" y="5981971"/>
              <a:ext cx="1315522" cy="37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8" name="Picture 52" descr="BardenLogoHi-Res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4364" y="3051650"/>
              <a:ext cx="1457636" cy="368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9" name="Picture 53" descr="maxwell_logo_current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143" y="2612881"/>
              <a:ext cx="1230313" cy="26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90" name="Picture 54" descr="download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615" y="5077495"/>
              <a:ext cx="1035435" cy="23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91" name="Picture 12" descr="http://iliplaw.com/.a/6a0112793f1c9d28a4017c3275c3fc970b-pi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785" y="4655003"/>
              <a:ext cx="1108903" cy="327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48" descr="34931-hi-Ortho_logo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4658" y="3445159"/>
              <a:ext cx="2256813" cy="865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56" descr="http://www.gastro.org/practice/VertexLogo.jpg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785" y="5518618"/>
              <a:ext cx="910321" cy="47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8" descr="http://static4.proactiveinvestors.co.uk/genera/img/companies/logos/vectura.gif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951" y="1885793"/>
              <a:ext cx="1531834" cy="397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47" descr="http://www.aero-news.net/images/content/military/2003/martin-baker-logo-0303-1a.jpg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663" y="2478712"/>
              <a:ext cx="1320800" cy="39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8" descr="http://www.freeindex.co.uk/customscripts/systemfunctions/showimage.asp?img=marlin-sml.jpg&amp;folder=listingpics/286/828/&amp;maxW=200&amp;maxH=65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0006" y="3050042"/>
              <a:ext cx="1212850" cy="442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42" descr="http://www.ropella.com/images/uploads/Sensient_logo.jpg"/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2548" y="3629881"/>
              <a:ext cx="1295400" cy="438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6" descr="http://www.macdermidautotype.com/MacDermid/resources/img/site/layout/logo.png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8434" y="1935090"/>
              <a:ext cx="2003037" cy="313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4" descr="Logo_altana_320x200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5965" y="3945167"/>
              <a:ext cx="1493838" cy="93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 descr="http://www.familybusinessplace.com/media/726b4f4b/Logo%20for%20Warburtons.jpg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9859" y="4713253"/>
              <a:ext cx="1212167" cy="57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4" descr="http://www.electromagneticindia.com/client%20images/GEA_logo_big.jpg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1546" y="6008686"/>
              <a:ext cx="1124538" cy="37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2" descr="bp_logo_color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0862" y="2440172"/>
              <a:ext cx="699204" cy="916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5" descr="Actavis_logo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5077" y="5249667"/>
              <a:ext cx="1235532" cy="521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7" descr="pfizer-logo"/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7470" y="5800820"/>
              <a:ext cx="755529" cy="446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7" descr="http://blogs.nature.com/news/files/biogenidec.jpg"/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7040" y="5061625"/>
              <a:ext cx="1655687" cy="687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9" descr="http://blog19446.com/image_store/uploads/4/5/2/2/7/ar126943476472254.jpg"/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5878" y="6087159"/>
              <a:ext cx="1162050" cy="36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10" descr="http://upload.wikimedia.org/wikipedia/en/thumb/0/01/Sun_Pharma_Logo.jpg/150px-Sun_Pharma_Logo.jpg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0746" y="2480900"/>
              <a:ext cx="689222" cy="863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2" descr="http://www.fitzness.com/blog/wp-content/uploads/2014/08/novartis-logo.png"/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9062" y="4176504"/>
              <a:ext cx="1496816" cy="361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" descr="File:Regeneron logo.svg"/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5834" y="4714578"/>
              <a:ext cx="1593747" cy="193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タイトル 1"/>
          <p:cNvSpPr>
            <a:spLocks noGrp="1"/>
          </p:cNvSpPr>
          <p:nvPr>
            <p:ph type="title"/>
          </p:nvPr>
        </p:nvSpPr>
        <p:spPr>
          <a:xfrm>
            <a:off x="417608" y="-21"/>
            <a:ext cx="8308789" cy="1214446"/>
          </a:xfrm>
        </p:spPr>
        <p:txBody>
          <a:bodyPr/>
          <a:lstStyle/>
          <a:p>
            <a:r>
              <a:rPr kumimoji="1" lang="en-US" altLang="ja-JP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Optimal</a:t>
            </a:r>
            <a:r>
              <a:rPr kumimoji="1" lang="ja-JP" altLang="en-US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社システム採用ユーザー例 </a:t>
            </a:r>
            <a:r>
              <a:rPr kumimoji="1" lang="en-US" altLang="ja-JP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1/2</a:t>
            </a:r>
            <a:endParaRPr kumimoji="1" lang="ja-JP" altLang="en-US" sz="32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2186" y="1700808"/>
            <a:ext cx="8722302" cy="4573955"/>
            <a:chOff x="66268" y="981075"/>
            <a:chExt cx="8722302" cy="4573955"/>
          </a:xfrm>
        </p:grpSpPr>
        <p:pic>
          <p:nvPicPr>
            <p:cNvPr id="13314" name="Picture 6" descr="Kerry-Foods-Log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13" y="981075"/>
              <a:ext cx="1189209" cy="566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5" name="Picture 8" descr="kraft-logo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33" y="1739701"/>
              <a:ext cx="1044747" cy="104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6" name="Picture 10" descr="Rockwool%20Logo%20for%20websit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59" y="1654614"/>
              <a:ext cx="1337490" cy="18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7" name="Picture 12" descr="JohnsonMattheyGold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" y="2535233"/>
              <a:ext cx="1033378" cy="448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8" name="Picture 14" descr="honda_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2295" y="1012199"/>
              <a:ext cx="929638" cy="690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9" name="Picture 16" descr="Toyota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" y="4724400"/>
              <a:ext cx="874884" cy="830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0" name="Picture 18" descr="Bespak%20Logo%20PMS276-563_High%20Res_800x60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362" y="1029955"/>
              <a:ext cx="1366837" cy="662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Picture 20" descr="BOSCH%20LOG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3548" y="1739701"/>
              <a:ext cx="1250456" cy="267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22" descr="Lundbeck_logo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92" y="4100919"/>
              <a:ext cx="1304967" cy="521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24" descr="LONZA_Logo_42mm_Press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794" y="3144457"/>
              <a:ext cx="1240224" cy="280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4" name="Picture 26" descr="sanofi-aventis-log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68" y="3521869"/>
              <a:ext cx="1512072" cy="404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5" name="Picture 28" descr="GEHC_logo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9681" y="2216601"/>
              <a:ext cx="1130122" cy="674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6" name="Picture 30" descr="Nycomed_Logo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5666" y="4907693"/>
              <a:ext cx="798727" cy="497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7" name="Picture 32" descr="airbus_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5574" y="1042493"/>
              <a:ext cx="754473" cy="596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8" name="Picture 37" descr="MX_logo_colCMYK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1014" y="2590455"/>
              <a:ext cx="1410129" cy="744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0" name="Picture 36" descr="Glatfelter-Logo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058" y="1840966"/>
              <a:ext cx="1074042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1" name="Picture 38" descr="48549-hi-Genzyme_Logo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058" y="3374074"/>
              <a:ext cx="1092929" cy="225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2" name="Picture 39" descr="owen_mumford_logo2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230" y="4464132"/>
              <a:ext cx="1422913" cy="317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3" name="Picture 40" descr="logo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058" y="3740334"/>
              <a:ext cx="965335" cy="583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4" name="Picture 41" descr="mylan_logo_intl_rgb_ppt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960" y="4952793"/>
              <a:ext cx="1135150" cy="287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5" name="Picture 42" descr="ABB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881" y="4180933"/>
              <a:ext cx="1040229" cy="400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6" name="Picture 44" descr="WyethLogoReg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9872" y="3008313"/>
              <a:ext cx="1147762" cy="354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7" name="Picture 45" descr="Lifescan_logo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458" y="3468922"/>
              <a:ext cx="1380567" cy="437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/>
            <p:cNvPicPr/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8025" y="4088047"/>
              <a:ext cx="1205384" cy="352545"/>
            </a:xfrm>
            <a:prstGeom prst="rect">
              <a:avLst/>
            </a:prstGeom>
          </p:spPr>
        </p:pic>
        <p:pic>
          <p:nvPicPr>
            <p:cNvPr id="28" name="Picture 23" descr="Nycomed_Amersham-logo-6D54E82D5D-seeklogo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3148" y="1547834"/>
              <a:ext cx="891509" cy="89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" descr="bae_systems_logo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1143" y="1875530"/>
              <a:ext cx="1336772" cy="21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7" descr="MBDA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1353" y="2321991"/>
              <a:ext cx="1471432" cy="25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9" descr="800px-british_american_tobacco_logo_svg"/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4081" y="2663696"/>
              <a:ext cx="1070400" cy="63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11" descr="reckitt_benckiser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9311" y="3508283"/>
              <a:ext cx="1178522" cy="523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3" descr="Imperial-Tobacco"/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410" y="1037462"/>
              <a:ext cx="1025186" cy="615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5" descr="airproducts%20logo"/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1586" y="2434345"/>
              <a:ext cx="1114632" cy="237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7" descr="Catalent%20Logo_0"/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7395" y="2846189"/>
              <a:ext cx="1181471" cy="479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19" descr="cardinal-health-logo"/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9311" y="4196698"/>
              <a:ext cx="1248309" cy="433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1" descr="PatheonLogo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8571" y="3381728"/>
              <a:ext cx="1158863" cy="49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5" descr="l_kaiser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688" y="4837051"/>
              <a:ext cx="1579554" cy="31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6" descr="body-shop-logo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2537" y="4969210"/>
              <a:ext cx="589752" cy="585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7" descr="BaxterNewLogo12_05%20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1586" y="3995161"/>
              <a:ext cx="1070400" cy="185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8" descr="bms301"/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4752" y="4837051"/>
              <a:ext cx="1471432" cy="196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9" descr="Nestle-logo"/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3659" y="4297991"/>
              <a:ext cx="920009" cy="604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30" descr="article-1328712-0035181A00000190-875_468x286"/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9037" y="2511077"/>
              <a:ext cx="886966" cy="542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31" descr="Epsilon_Logo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959" y="1085886"/>
              <a:ext cx="936723" cy="510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34" descr="LOGO%20BASF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8800" y="1797428"/>
              <a:ext cx="1070400" cy="532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3" descr="http://www.charlesriosdesign.com/images/logos/janssen-logo.png"/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0348" y="3206526"/>
              <a:ext cx="1138222" cy="60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9" name="タイトル 1"/>
          <p:cNvSpPr>
            <a:spLocks noGrp="1"/>
          </p:cNvSpPr>
          <p:nvPr>
            <p:ph type="title"/>
          </p:nvPr>
        </p:nvSpPr>
        <p:spPr>
          <a:xfrm>
            <a:off x="417608" y="-21"/>
            <a:ext cx="8308789" cy="1214446"/>
          </a:xfrm>
        </p:spPr>
        <p:txBody>
          <a:bodyPr/>
          <a:lstStyle/>
          <a:p>
            <a:r>
              <a:rPr kumimoji="1" lang="en-US" altLang="ja-JP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Optimal</a:t>
            </a:r>
            <a:r>
              <a:rPr kumimoji="1" lang="ja-JP" altLang="en-US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社システム採用ユーザー例 </a:t>
            </a:r>
            <a:r>
              <a:rPr kumimoji="1" lang="en-US" altLang="ja-JP" sz="3200" b="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2/2</a:t>
            </a:r>
            <a:endParaRPr kumimoji="1" lang="ja-JP" altLang="en-US" sz="32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072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4" descr="sky_d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t="19643" r="10985" b="28262"/>
          <a:stretch>
            <a:fillRect/>
          </a:stretch>
        </p:blipFill>
        <p:spPr bwMode="auto">
          <a:xfrm>
            <a:off x="136525" y="138114"/>
            <a:ext cx="88614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itle 2"/>
          <p:cNvSpPr>
            <a:spLocks/>
          </p:cNvSpPr>
          <p:nvPr/>
        </p:nvSpPr>
        <p:spPr bwMode="auto">
          <a:xfrm>
            <a:off x="480042" y="5053843"/>
            <a:ext cx="8167688" cy="4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/>
          <a:p>
            <a:pPr>
              <a:lnSpc>
                <a:spcPct val="80000"/>
              </a:lnSpc>
            </a:pPr>
            <a:r>
              <a:rPr kumimoji="0" lang="ja-JP" altLang="en-US" sz="3200" dirty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ご清聴頂きありがとうございました</a:t>
            </a:r>
            <a:r>
              <a:rPr kumimoji="0" lang="ja-JP" altLang="en-US" sz="3200" dirty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。</a:t>
            </a:r>
            <a:endParaRPr lang="en-US" altLang="ja-JP" sz="3200" dirty="0">
              <a:solidFill>
                <a:schemeClr val="bg1"/>
              </a:solidFill>
              <a:latin typeface="+mn-ea"/>
              <a:ea typeface="+mn-ea"/>
              <a:cs typeface="Arial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495171" y="816575"/>
            <a:ext cx="6217130" cy="2220561"/>
            <a:chOff x="306140" y="900312"/>
            <a:chExt cx="7270588" cy="244827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2444" y="900312"/>
              <a:ext cx="3844284" cy="2448272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140" y="900312"/>
              <a:ext cx="2903549" cy="2448272"/>
            </a:xfrm>
            <a:prstGeom prst="rect">
              <a:avLst/>
            </a:prstGeom>
          </p:spPr>
        </p:pic>
      </p:grpSp>
      <p:sp>
        <p:nvSpPr>
          <p:cNvPr id="10" name="Title 2"/>
          <p:cNvSpPr>
            <a:spLocks/>
          </p:cNvSpPr>
          <p:nvPr/>
        </p:nvSpPr>
        <p:spPr bwMode="auto">
          <a:xfrm>
            <a:off x="488156" y="3717032"/>
            <a:ext cx="8167688" cy="158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/>
          <a:p>
            <a:pPr>
              <a:lnSpc>
                <a:spcPct val="80000"/>
              </a:lnSpc>
            </a:pPr>
            <a:r>
              <a:rPr lang="ja-JP" altLang="en-US" sz="3200" dirty="0" smtClean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弊社ブースでデモシステム展示、</a:t>
            </a:r>
            <a:endParaRPr lang="en-US" altLang="ja-JP" sz="3200" dirty="0" smtClean="0">
              <a:solidFill>
                <a:schemeClr val="bg1"/>
              </a:solidFill>
              <a:latin typeface="+mn-ea"/>
              <a:ea typeface="+mn-ea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ja-JP" altLang="en-US" sz="3200" dirty="0" smtClean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多変量</a:t>
            </a:r>
            <a:r>
              <a:rPr lang="ja-JP" altLang="en-US" sz="3200" dirty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統計</a:t>
            </a:r>
            <a:r>
              <a:rPr lang="ja-JP" altLang="en-US" sz="3200" dirty="0" smtClean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解析試用版ソフトウェアをお配り致しております。</a:t>
            </a:r>
            <a:endParaRPr lang="en-US" altLang="ja-JP" sz="3200" dirty="0">
              <a:solidFill>
                <a:schemeClr val="bg1"/>
              </a:solidFill>
              <a:latin typeface="+mn-ea"/>
              <a:ea typeface="+mn-ea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ja-JP" altLang="en-US" sz="3200" dirty="0" smtClean="0">
                <a:solidFill>
                  <a:schemeClr val="bg1"/>
                </a:solidFill>
                <a:latin typeface="+mn-ea"/>
                <a:ea typeface="+mn-ea"/>
                <a:cs typeface="Arial" pitchFamily="34" charset="0"/>
              </a:rPr>
              <a:t>是非お立ち寄りください！</a:t>
            </a:r>
            <a:endParaRPr lang="en-US" altLang="ja-JP" sz="3200" dirty="0" smtClean="0">
              <a:solidFill>
                <a:schemeClr val="bg1"/>
              </a:solidFill>
              <a:latin typeface="+mn-ea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67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4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346</Words>
  <Application>Microsoft Office PowerPoint</Application>
  <PresentationFormat>画面に合わせる (4:3)</PresentationFormat>
  <Paragraphs>90</Paragraphs>
  <Slides>8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3_オリジナルテンプレート</vt:lpstr>
      <vt:lpstr>4_オリジナルテンプレート</vt:lpstr>
      <vt:lpstr>オーケストレーションシステムを用いた 各種PATツールと既存シーケンサーへの接続</vt:lpstr>
      <vt:lpstr>実際にFDAの承認を取得した連続生産システム例 (米国CMO Vertex社)</vt:lpstr>
      <vt:lpstr>オーケストレーションシステム synTQフローイメージ(Vertex社 採用システム)</vt:lpstr>
      <vt:lpstr>PowerPoint プレゼンテーション</vt:lpstr>
      <vt:lpstr>弊社デモシステム オーケストレーション例</vt:lpstr>
      <vt:lpstr>Optimal社システム採用ユーザー例 1/2</vt:lpstr>
      <vt:lpstr>Optimal社システム採用ユーザー例 2/2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多変量統計解析を用いた スペクトル解析</dc:title>
  <dc:creator>Takaya Sato</dc:creator>
  <cp:lastModifiedBy>CF-J10_2</cp:lastModifiedBy>
  <cp:revision>91</cp:revision>
  <cp:lastPrinted>2017-07-07T05:06:29Z</cp:lastPrinted>
  <dcterms:created xsi:type="dcterms:W3CDTF">2012-02-14T07:19:06Z</dcterms:created>
  <dcterms:modified xsi:type="dcterms:W3CDTF">2017-08-18T03:11:30Z</dcterms:modified>
</cp:coreProperties>
</file>