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handoutMasterIdLst>
    <p:handoutMasterId r:id="rId10"/>
  </p:handoutMasterIdLst>
  <p:sldIdLst>
    <p:sldId id="547" r:id="rId2"/>
    <p:sldId id="345" r:id="rId3"/>
    <p:sldId id="458" r:id="rId4"/>
    <p:sldId id="545" r:id="rId5"/>
    <p:sldId id="546" r:id="rId6"/>
    <p:sldId id="548" r:id="rId7"/>
    <p:sldId id="544" r:id="rId8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  <a:srgbClr val="FFCC66"/>
    <a:srgbClr val="FF33CC"/>
    <a:srgbClr val="FF99FF"/>
    <a:srgbClr val="66CC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92" autoAdjust="0"/>
    <p:restoredTop sz="80378" autoAdjust="0"/>
  </p:normalViewPr>
  <p:slideViewPr>
    <p:cSldViewPr showGuides="1">
      <p:cViewPr varScale="1">
        <p:scale>
          <a:sx n="69" d="100"/>
          <a:sy n="69" d="100"/>
        </p:scale>
        <p:origin x="20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______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387853878786713"/>
          <c:y val="2.5935742851101173E-2"/>
          <c:w val="0.83677229942419273"/>
          <c:h val="0.763655020088597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Sheet1!$D$20</c:f>
              <c:strCache>
                <c:ptCount val="1"/>
                <c:pt idx="0">
                  <c:v>円形度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D8FA-4597-90A8-6DFBB94DCF6A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D8FA-4597-90A8-6DFBB94DCF6A}"/>
              </c:ext>
            </c:extLst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D8FA-4597-90A8-6DFBB94DCF6A}"/>
              </c:ext>
            </c:extLst>
          </c:dPt>
          <c:dPt>
            <c:idx val="3"/>
            <c:invertIfNegative val="0"/>
            <c:bubble3D val="0"/>
            <c:spPr>
              <a:solidFill>
                <a:srgbClr val="00B0F0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D8FA-4597-90A8-6DFBB94DCF6A}"/>
              </c:ext>
            </c:extLst>
          </c:dPt>
          <c:dPt>
            <c:idx val="4"/>
            <c:invertIfNegative val="0"/>
            <c:bubble3D val="0"/>
            <c:spPr>
              <a:solidFill>
                <a:srgbClr val="00B0F0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D8FA-4597-90A8-6DFBB94DCF6A}"/>
              </c:ext>
            </c:extLst>
          </c:dPt>
          <c:dPt>
            <c:idx val="5"/>
            <c:invertIfNegative val="0"/>
            <c:bubble3D val="0"/>
            <c:spPr>
              <a:solidFill>
                <a:srgbClr val="00B0F0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D8FA-4597-90A8-6DFBB94DCF6A}"/>
              </c:ext>
            </c:extLst>
          </c:dPt>
          <c:dPt>
            <c:idx val="6"/>
            <c:invertIfNegative val="0"/>
            <c:bubble3D val="0"/>
            <c:spPr>
              <a:solidFill>
                <a:srgbClr val="00B0F0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D8FA-4597-90A8-6DFBB94DCF6A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Sheet1!$E$21:$K$21</c:f>
                <c:numCache>
                  <c:formatCode>General</c:formatCode>
                  <c:ptCount val="7"/>
                  <c:pt idx="0">
                    <c:v>8.3170909448494756E-2</c:v>
                  </c:pt>
                  <c:pt idx="1">
                    <c:v>4.1775576316483425E-2</c:v>
                  </c:pt>
                  <c:pt idx="2">
                    <c:v>1.8340545433158415E-2</c:v>
                  </c:pt>
                  <c:pt idx="3">
                    <c:v>0.01</c:v>
                  </c:pt>
                  <c:pt idx="4">
                    <c:v>1.2610570801209779E-2</c:v>
                  </c:pt>
                  <c:pt idx="5">
                    <c:v>1.1160983192940942E-2</c:v>
                  </c:pt>
                  <c:pt idx="6">
                    <c:v>1.2687009682965624E-2</c:v>
                  </c:pt>
                </c:numCache>
              </c:numRef>
            </c:plus>
            <c:minus>
              <c:numRef>
                <c:f>Sheet1!$E$21:$K$21</c:f>
                <c:numCache>
                  <c:formatCode>General</c:formatCode>
                  <c:ptCount val="7"/>
                  <c:pt idx="0">
                    <c:v>8.3170909448494756E-2</c:v>
                  </c:pt>
                  <c:pt idx="1">
                    <c:v>4.1775576316483425E-2</c:v>
                  </c:pt>
                  <c:pt idx="2">
                    <c:v>1.8340545433158415E-2</c:v>
                  </c:pt>
                  <c:pt idx="3">
                    <c:v>0.01</c:v>
                  </c:pt>
                  <c:pt idx="4">
                    <c:v>1.2610570801209779E-2</c:v>
                  </c:pt>
                  <c:pt idx="5">
                    <c:v>1.1160983192940942E-2</c:v>
                  </c:pt>
                  <c:pt idx="6">
                    <c:v>1.2687009682965624E-2</c:v>
                  </c:pt>
                </c:numCache>
              </c:numRef>
            </c:minus>
            <c:spPr>
              <a:ln w="28575"/>
            </c:spPr>
          </c:errBars>
          <c:cat>
            <c:strRef>
              <c:f>Sheet1!$E$19:$K$19</c:f>
              <c:strCache>
                <c:ptCount val="7"/>
                <c:pt idx="0">
                  <c:v>標準処方
流動層
造粒品
(嵩密度：
　0.3～0.5
g/mL)</c:v>
                </c:pt>
                <c:pt idx="1">
                  <c:v>標準処方
撹拌
造粒品
(嵩密度：
　0.6～0.7
g/mL)</c:v>
                </c:pt>
                <c:pt idx="2">
                  <c:v>標準処方
SGR
造粒品
(嵩密度：
　0.7～0.8
g/mL)
</c:v>
                </c:pt>
                <c:pt idx="3">
                  <c:v>エテンザミド
(湿式高圧
粉砕品)
SGR
造粒品</c:v>
                </c:pt>
                <c:pt idx="4">
                  <c:v>物質X
SGR
造粒品</c:v>
                </c:pt>
                <c:pt idx="5">
                  <c:v>薬物Y
SGR
造粒品</c:v>
                </c:pt>
                <c:pt idx="6">
                  <c:v>薬物Z
SGR
造粒品</c:v>
                </c:pt>
              </c:strCache>
            </c:strRef>
          </c:cat>
          <c:val>
            <c:numRef>
              <c:f>Sheet1!$E$20:$K$20</c:f>
              <c:numCache>
                <c:formatCode>0.00</c:formatCode>
                <c:ptCount val="7"/>
                <c:pt idx="0">
                  <c:v>0.43789008628191128</c:v>
                </c:pt>
                <c:pt idx="1">
                  <c:v>0.82455750351976975</c:v>
                </c:pt>
                <c:pt idx="2">
                  <c:v>0.93484214818922029</c:v>
                </c:pt>
                <c:pt idx="3">
                  <c:v>0.96599999999999997</c:v>
                </c:pt>
                <c:pt idx="4">
                  <c:v>0.94741672744902039</c:v>
                </c:pt>
                <c:pt idx="5">
                  <c:v>0.96080765330428897</c:v>
                </c:pt>
                <c:pt idx="6">
                  <c:v>0.95684186170372276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8FA-4597-90A8-6DFBB94DCF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812480"/>
        <c:axId val="33814016"/>
      </c:barChart>
      <c:catAx>
        <c:axId val="338124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33814016"/>
        <c:crosses val="autoZero"/>
        <c:auto val="1"/>
        <c:lblAlgn val="ctr"/>
        <c:lblOffset val="100"/>
        <c:noMultiLvlLbl val="0"/>
      </c:catAx>
      <c:valAx>
        <c:axId val="33814016"/>
        <c:scaling>
          <c:orientation val="minMax"/>
          <c:max val="1"/>
          <c:min val="0.30000000000000004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ja-JP" sz="12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円形度　</a:t>
                </a:r>
                <a:r>
                  <a:rPr lang="en-US" sz="12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[ n=10 ]</a:t>
                </a:r>
                <a:endParaRPr lang="ja-JP" sz="12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</c:rich>
          </c:tx>
          <c:layout>
            <c:manualLayout>
              <c:xMode val="edge"/>
              <c:yMode val="edge"/>
              <c:x val="2.5000000000000001E-2"/>
              <c:y val="0.27790317876932052"/>
            </c:manualLayout>
          </c:layout>
          <c:overlay val="0"/>
        </c:title>
        <c:numFmt formatCode="#,##0.0_);[Red]\(#,##0.0\)" sourceLinked="0"/>
        <c:majorTickMark val="none"/>
        <c:minorTickMark val="none"/>
        <c:tickLblPos val="nextTo"/>
        <c:crossAx val="33812480"/>
        <c:crosses val="autoZero"/>
        <c:crossBetween val="between"/>
        <c:majorUnit val="0.1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050">
          <a:latin typeface="HG丸ｺﾞｼｯｸM-PRO" panose="020F0600000000000000" pitchFamily="50" charset="-128"/>
          <a:ea typeface="HG丸ｺﾞｼｯｸM-PRO" panose="020F0600000000000000" pitchFamily="50" charset="-128"/>
        </a:defRPr>
      </a:pPr>
      <a:endParaRPr lang="ja-JP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0.07857</cdr:x>
      <cdr:y>0.99894</cdr:y>
    </cdr:from>
    <cdr:to>
      <cdr:x>0.98163</cdr:x>
      <cdr:y>0.99894</cdr:y>
    </cdr:to>
    <cdr:cxnSp macro="">
      <cdr:nvCxnSpPr>
        <cdr:cNvPr id="3" name="直線コネクタ 2"/>
        <cdr:cNvCxnSpPr/>
      </cdr:nvCxnSpPr>
      <cdr:spPr bwMode="auto">
        <a:xfrm xmlns:a="http://schemas.openxmlformats.org/drawingml/2006/main">
          <a:off x="657846" y="3383957"/>
          <a:ext cx="7560840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C0C0C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18831" cy="493315"/>
          </a:xfrm>
          <a:prstGeom prst="rect">
            <a:avLst/>
          </a:prstGeom>
        </p:spPr>
        <p:txBody>
          <a:bodyPr vert="horz" lIns="91411" tIns="45705" rIns="91411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5" y="2"/>
            <a:ext cx="2918831" cy="493315"/>
          </a:xfrm>
          <a:prstGeom prst="rect">
            <a:avLst/>
          </a:prstGeom>
        </p:spPr>
        <p:txBody>
          <a:bodyPr vert="horz" lIns="91411" tIns="45705" rIns="91411" bIns="45705" rtlCol="0"/>
          <a:lstStyle>
            <a:lvl1pPr algn="r">
              <a:defRPr sz="1200"/>
            </a:lvl1pPr>
          </a:lstStyle>
          <a:p>
            <a:fld id="{75FEB380-0B2F-4AFF-80A2-677ED85D88A5}" type="datetimeFigureOut">
              <a:rPr kumimoji="1" lang="ja-JP" altLang="en-US" smtClean="0"/>
              <a:t>2017/8/23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5"/>
          </a:xfrm>
          <a:prstGeom prst="rect">
            <a:avLst/>
          </a:prstGeom>
        </p:spPr>
        <p:txBody>
          <a:bodyPr vert="horz" lIns="91411" tIns="45705" rIns="91411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5" y="9371285"/>
            <a:ext cx="2918831" cy="493315"/>
          </a:xfrm>
          <a:prstGeom prst="rect">
            <a:avLst/>
          </a:prstGeom>
        </p:spPr>
        <p:txBody>
          <a:bodyPr vert="horz" lIns="91411" tIns="45705" rIns="91411" bIns="45705" rtlCol="0" anchor="b"/>
          <a:lstStyle>
            <a:lvl1pPr algn="r">
              <a:defRPr sz="1200"/>
            </a:lvl1pPr>
          </a:lstStyle>
          <a:p>
            <a:fld id="{527AF976-9611-4CF6-93B5-425A6AA138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094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18831" cy="493315"/>
          </a:xfrm>
          <a:prstGeom prst="rect">
            <a:avLst/>
          </a:prstGeom>
        </p:spPr>
        <p:txBody>
          <a:bodyPr vert="horz" lIns="91411" tIns="45705" rIns="91411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5" y="2"/>
            <a:ext cx="2918831" cy="493315"/>
          </a:xfrm>
          <a:prstGeom prst="rect">
            <a:avLst/>
          </a:prstGeom>
        </p:spPr>
        <p:txBody>
          <a:bodyPr vert="horz" lIns="91411" tIns="45705" rIns="91411" bIns="45705" rtlCol="0"/>
          <a:lstStyle>
            <a:lvl1pPr algn="r">
              <a:defRPr sz="1200"/>
            </a:lvl1pPr>
          </a:lstStyle>
          <a:p>
            <a:fld id="{FD38D527-36EC-4844-9CCF-0E4CBB01C6A0}" type="datetimeFigureOut">
              <a:rPr kumimoji="1" lang="ja-JP" altLang="en-US" smtClean="0"/>
              <a:t>2017/8/23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1" tIns="45705" rIns="91411" bIns="4570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8" y="4686502"/>
            <a:ext cx="5388610" cy="4439840"/>
          </a:xfrm>
          <a:prstGeom prst="rect">
            <a:avLst/>
          </a:prstGeom>
        </p:spPr>
        <p:txBody>
          <a:bodyPr vert="horz" lIns="91411" tIns="45705" rIns="91411" bIns="4570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5"/>
          </a:xfrm>
          <a:prstGeom prst="rect">
            <a:avLst/>
          </a:prstGeom>
        </p:spPr>
        <p:txBody>
          <a:bodyPr vert="horz" lIns="91411" tIns="45705" rIns="91411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1" cy="493315"/>
          </a:xfrm>
          <a:prstGeom prst="rect">
            <a:avLst/>
          </a:prstGeom>
        </p:spPr>
        <p:txBody>
          <a:bodyPr vert="horz" lIns="91411" tIns="45705" rIns="91411" bIns="45705" rtlCol="0" anchor="b"/>
          <a:lstStyle>
            <a:lvl1pPr algn="r">
              <a:defRPr sz="1200"/>
            </a:lvl1pPr>
          </a:lstStyle>
          <a:p>
            <a:fld id="{CE9B41FD-9205-4EA0-8ABA-8F9D10A4AD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86148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B41FD-9205-4EA0-8ABA-8F9D10A4AD3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857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B41FD-9205-4EA0-8ABA-8F9D10A4AD3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8098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253">
              <a:defRPr/>
            </a:pPr>
            <a:r>
              <a:rPr kumimoji="1" lang="ja-JP" altLang="en-US" dirty="0" smtClean="0"/>
              <a:t>それではこれらのパート毎に簡単に紹介していきます。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B41FD-9205-4EA0-8ABA-8F9D10A4AD3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3984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2</a:t>
            </a:r>
            <a:r>
              <a:rPr kumimoji="1" lang="ja-JP" altLang="en-US" dirty="0" smtClean="0"/>
              <a:t>枚目には</a:t>
            </a:r>
            <a:r>
              <a:rPr kumimoji="1" lang="en-US" altLang="ja-JP" dirty="0" smtClean="0"/>
              <a:t>SGR</a:t>
            </a:r>
            <a:r>
              <a:rPr kumimoji="1" lang="ja-JP" altLang="en-US" dirty="0" smtClean="0"/>
              <a:t>の特徴（うり）を記載しては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・球形度が高く、均一な薬物のみの顆粒が得られるため高いハンドリングを実現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・上記顆粒粒子径や粒度分布の制御が可能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・時間によって製造量を調整できる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baseline="0" dirty="0" smtClean="0">
                <a:solidFill>
                  <a:srgbClr val="FF0000"/>
                </a:solidFill>
              </a:rPr>
              <a:t>→この資料にて説明予定です。</a:t>
            </a:r>
            <a:endParaRPr kumimoji="1" lang="en-US" altLang="ja-JP" baseline="0" dirty="0" smtClean="0">
              <a:solidFill>
                <a:srgbClr val="FF0000"/>
              </a:solidFill>
            </a:endParaRP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01</a:t>
            </a:r>
            <a:r>
              <a:rPr kumimoji="1" lang="ja-JP" altLang="en-US" dirty="0" smtClean="0"/>
              <a:t>というスケールがわかる表現はここでは不要では</a:t>
            </a:r>
            <a:r>
              <a:rPr kumimoji="1" lang="en-US" altLang="ja-JP" dirty="0" smtClean="0"/>
              <a:t>?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5B8C0-9545-4C2C-8169-8D46C3ED3C49}" type="slidenum">
              <a:rPr lang="en-US" altLang="ja-JP" smtClean="0"/>
              <a:pPr/>
              <a:t>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146152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撹拌造粒よりも</a:t>
            </a:r>
            <a:r>
              <a:rPr kumimoji="1" lang="en-US" altLang="ja-JP" dirty="0" smtClean="0"/>
              <a:t>SGR</a:t>
            </a:r>
            <a:r>
              <a:rPr kumimoji="1" lang="ja-JP" altLang="en-US" dirty="0" smtClean="0"/>
              <a:t>顆粒のバルクのかさが高い理由は</a:t>
            </a:r>
            <a:r>
              <a:rPr kumimoji="1" lang="en-US" altLang="ja-JP" dirty="0" smtClean="0"/>
              <a:t>?</a:t>
            </a:r>
            <a:r>
              <a:rPr kumimoji="1" lang="ja-JP" altLang="en-US" dirty="0" smtClean="0"/>
              <a:t>またかさが高いことによるメリットは（高充填性等）</a:t>
            </a:r>
            <a:endParaRPr kumimoji="1" lang="en-US" altLang="ja-JP" dirty="0" smtClean="0"/>
          </a:p>
          <a:p>
            <a:r>
              <a:rPr kumimoji="1" lang="en-US" altLang="ja-JP" dirty="0" smtClean="0"/>
              <a:t>HPC-L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3.5%</a:t>
            </a:r>
            <a:r>
              <a:rPr kumimoji="1" lang="ja-JP" altLang="en-US" dirty="0" smtClean="0"/>
              <a:t>は外割</a:t>
            </a:r>
            <a:r>
              <a:rPr kumimoji="1" lang="en-US" altLang="ja-JP" dirty="0" smtClean="0"/>
              <a:t>?</a:t>
            </a:r>
          </a:p>
          <a:p>
            <a:r>
              <a:rPr kumimoji="1" lang="ja-JP" altLang="en-US" dirty="0" smtClean="0"/>
              <a:t>全体において乳糖は</a:t>
            </a:r>
            <a:r>
              <a:rPr kumimoji="1" lang="en-US" altLang="ja-JP" dirty="0" smtClean="0"/>
              <a:t>200M</a:t>
            </a:r>
            <a:r>
              <a:rPr kumimoji="1" lang="ja-JP" altLang="en-US" dirty="0" smtClean="0"/>
              <a:t>グレードでしょうか</a:t>
            </a:r>
            <a:r>
              <a:rPr kumimoji="1" lang="en-US" altLang="ja-JP" dirty="0" smtClean="0"/>
              <a:t>?</a:t>
            </a:r>
            <a:r>
              <a:rPr kumimoji="1" lang="ja-JP" altLang="en-US" dirty="0" smtClean="0"/>
              <a:t>（はい）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SGR</a:t>
            </a:r>
            <a:r>
              <a:rPr kumimoji="1" lang="ja-JP" altLang="en-US" dirty="0" smtClean="0"/>
              <a:t>顆粒は高円形度であり、ばらつきも小さく均一である。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タイトルの色が薄い。</a:t>
            </a:r>
            <a:endParaRPr kumimoji="1" lang="en-US" altLang="ja-JP" dirty="0" smtClean="0"/>
          </a:p>
          <a:p>
            <a:r>
              <a:rPr kumimoji="1" lang="en-US" altLang="ja-JP" dirty="0" smtClean="0"/>
              <a:t>SEM</a:t>
            </a:r>
            <a:r>
              <a:rPr kumimoji="1" lang="ja-JP" altLang="en-US" dirty="0" smtClean="0"/>
              <a:t>観察はもう少し大きくてもいいのでは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B41FD-9205-4EA0-8ABA-8F9D10A4AD30}" type="slidenum">
              <a:rPr lang="ja-JP" altLang="en-US" smtClean="0"/>
              <a:pPr/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658769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B41FD-9205-4EA0-8ABA-8F9D10A4AD3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0668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B41FD-9205-4EA0-8ABA-8F9D10A4AD3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6801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140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3476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248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248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0" y="108617"/>
            <a:ext cx="838200" cy="69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936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a typeface="HG丸ｺﾞｼｯｸM-PRO" panose="020F0600000000000000" pitchFamily="50" charset="-128"/>
              </a:defRPr>
            </a:lvl1pPr>
            <a:lvl2pPr>
              <a:defRPr>
                <a:ea typeface="HG丸ｺﾞｼｯｸM-PRO" panose="020F0600000000000000" pitchFamily="50" charset="-128"/>
              </a:defRPr>
            </a:lvl2pPr>
            <a:lvl3pPr>
              <a:defRPr>
                <a:ea typeface="HG丸ｺﾞｼｯｸM-PRO" panose="020F0600000000000000" pitchFamily="50" charset="-128"/>
              </a:defRPr>
            </a:lvl3pPr>
            <a:lvl4pPr>
              <a:defRPr>
                <a:ea typeface="HG丸ｺﾞｼｯｸM-PRO" panose="020F0600000000000000" pitchFamily="50" charset="-128"/>
              </a:defRPr>
            </a:lvl4pPr>
            <a:lvl5pPr>
              <a:defRPr>
                <a:ea typeface="HG丸ｺﾞｼｯｸM-PRO" panose="020F0600000000000000" pitchFamily="50" charset="-128"/>
              </a:defRPr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55108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3558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87224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71242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18319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26143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6240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0" y="108617"/>
            <a:ext cx="838200" cy="69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833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0" y="108617"/>
            <a:ext cx="838200" cy="69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279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1"/>
            <a:ext cx="8229600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2876"/>
            <a:ext cx="12954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762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50000">
                <a:srgbClr val="0000FF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696200" y="0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F5871EE-1818-430E-9E75-68C4226E6857}" type="slidenum">
              <a:rPr kumimoji="1" lang="ja-JP" altLang="en-US" sz="1200" smtClean="0"/>
              <a:pPr algn="r"/>
              <a:t>‹#›</a:t>
            </a:fld>
            <a:endParaRPr kumimoji="1" lang="ja-JP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700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latin typeface="Arial" charset="0"/>
          <a:ea typeface="HG丸ｺﾞｼｯｸM-PRO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latin typeface="Arial" charset="0"/>
          <a:ea typeface="HG丸ｺﾞｼｯｸM-PRO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latin typeface="Arial" charset="0"/>
          <a:ea typeface="HG丸ｺﾞｼｯｸM-PRO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latin typeface="Arial" charset="0"/>
          <a:ea typeface="HG丸ｺﾞｼｯｸM-PRO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latin typeface="Arial" charset="0"/>
          <a:ea typeface="HG丸ｺﾞｼｯｸM-PRO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latin typeface="Arial" charset="0"/>
          <a:ea typeface="HG丸ｺﾞｼｯｸM-PRO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latin typeface="Arial" charset="0"/>
          <a:ea typeface="HG丸ｺﾞｼｯｸM-PRO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latin typeface="Arial" charset="0"/>
          <a:ea typeface="HG丸ｺﾞｼｯｸM-PRO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chart" Target="../charts/chart1.xml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製剤技術</a:t>
            </a:r>
            <a:r>
              <a:rPr kumimoji="1" lang="en-US" altLang="ja-JP" dirty="0" smtClean="0"/>
              <a:t>Q&amp;A</a:t>
            </a:r>
            <a:r>
              <a:rPr kumimoji="1" lang="ja-JP" altLang="en-US" dirty="0" smtClean="0"/>
              <a:t>プレゼンテーション</a:t>
            </a:r>
            <a:endParaRPr kumimoji="1" lang="ja-JP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347" y="1052736"/>
            <a:ext cx="7266495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3311352" y="2276872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b="1" dirty="0" smtClean="0"/>
              <a:t>システムのご紹介</a:t>
            </a:r>
            <a:endParaRPr kumimoji="1" lang="ja-JP" altLang="en-US" sz="48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9" y="3501008"/>
            <a:ext cx="6591300" cy="1247775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5724128" y="4869160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b="1" dirty="0" smtClean="0"/>
              <a:t>のご紹介</a:t>
            </a:r>
            <a:endParaRPr kumimoji="1" lang="ja-JP" altLang="en-US" sz="4800" b="1" dirty="0"/>
          </a:p>
        </p:txBody>
      </p:sp>
      <p:cxnSp>
        <p:nvCxnSpPr>
          <p:cNvPr id="9" name="直線コネクタ 8"/>
          <p:cNvCxnSpPr/>
          <p:nvPr/>
        </p:nvCxnSpPr>
        <p:spPr>
          <a:xfrm>
            <a:off x="-36512" y="3284984"/>
            <a:ext cx="9252520" cy="0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4738493" y="5890046"/>
            <a:ext cx="4370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dirty="0" smtClean="0"/>
              <a:t>株式会社パウレック</a:t>
            </a:r>
            <a:endParaRPr kumimoji="1" lang="en-US" altLang="ja-JP" dirty="0" smtClean="0"/>
          </a:p>
          <a:p>
            <a:pPr algn="r"/>
            <a:r>
              <a:rPr lang="ja-JP" altLang="en-US" dirty="0" smtClean="0"/>
              <a:t>営業本部</a:t>
            </a:r>
            <a:r>
              <a:rPr lang="ja-JP" altLang="en-US" dirty="0" smtClean="0"/>
              <a:t>　</a:t>
            </a:r>
            <a:endParaRPr lang="en-US" altLang="ja-JP" dirty="0" smtClean="0"/>
          </a:p>
          <a:p>
            <a:pPr algn="r"/>
            <a:r>
              <a:rPr kumimoji="1" lang="ja-JP" altLang="en-US" dirty="0" smtClean="0"/>
              <a:t>高野　優介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0362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463" y="281230"/>
            <a:ext cx="8769025" cy="657676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6186965" y="54868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供給～造粒</a:t>
            </a:r>
            <a:endParaRPr kumimoji="1" lang="ja-JP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228184" y="3131106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乾燥</a:t>
            </a:r>
            <a:endParaRPr kumimoji="1" lang="ja-JP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273539" y="52292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整粒</a:t>
            </a:r>
            <a:endParaRPr kumimoji="1" lang="ja-JP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197111" y="153127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滑沢剤混合</a:t>
            </a:r>
            <a:endParaRPr kumimoji="1" lang="ja-JP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rot="538365">
            <a:off x="4091027" y="504453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打錠</a:t>
            </a:r>
            <a:endParaRPr kumimoji="1" lang="ja-JP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 rot="505628">
            <a:off x="2411760" y="466017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検査、計数</a:t>
            </a:r>
            <a:endParaRPr kumimoji="1" lang="ja-JP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9682522">
            <a:off x="575276" y="324035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コーティング</a:t>
            </a:r>
            <a:endParaRPr kumimoji="1" lang="ja-JP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004048" y="512561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不良収缶</a:t>
            </a:r>
            <a:endParaRPr kumimoji="1" lang="ja-JP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3" name="Picture 2" descr="C:\Users\itoh\Desktop\無題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3204" y="1325417"/>
            <a:ext cx="2005300" cy="921039"/>
          </a:xfrm>
          <a:prstGeom prst="rect">
            <a:avLst/>
          </a:prstGeom>
          <a:solidFill>
            <a:srgbClr val="0000FF"/>
          </a:solidFill>
          <a:ln>
            <a:solidFill>
              <a:schemeClr val="bg1"/>
            </a:solidFill>
          </a:ln>
          <a:extLst/>
        </p:spPr>
      </p:pic>
      <p:sp>
        <p:nvSpPr>
          <p:cNvPr id="3" name="四角形吹き出し 2"/>
          <p:cNvSpPr/>
          <p:nvPr/>
        </p:nvSpPr>
        <p:spPr bwMode="auto">
          <a:xfrm>
            <a:off x="6684290" y="1325418"/>
            <a:ext cx="2424213" cy="1015302"/>
          </a:xfrm>
          <a:custGeom>
            <a:avLst/>
            <a:gdLst>
              <a:gd name="connsiteX0" fmla="*/ 0 w 2026642"/>
              <a:gd name="connsiteY0" fmla="*/ 0 h 911747"/>
              <a:gd name="connsiteX1" fmla="*/ 337774 w 2026642"/>
              <a:gd name="connsiteY1" fmla="*/ 0 h 911747"/>
              <a:gd name="connsiteX2" fmla="*/ 337774 w 2026642"/>
              <a:gd name="connsiteY2" fmla="*/ 0 h 911747"/>
              <a:gd name="connsiteX3" fmla="*/ 844434 w 2026642"/>
              <a:gd name="connsiteY3" fmla="*/ 0 h 911747"/>
              <a:gd name="connsiteX4" fmla="*/ 2026642 w 2026642"/>
              <a:gd name="connsiteY4" fmla="*/ 0 h 911747"/>
              <a:gd name="connsiteX5" fmla="*/ 2026642 w 2026642"/>
              <a:gd name="connsiteY5" fmla="*/ 151958 h 911747"/>
              <a:gd name="connsiteX6" fmla="*/ 2026642 w 2026642"/>
              <a:gd name="connsiteY6" fmla="*/ 151958 h 911747"/>
              <a:gd name="connsiteX7" fmla="*/ 2026642 w 2026642"/>
              <a:gd name="connsiteY7" fmla="*/ 379895 h 911747"/>
              <a:gd name="connsiteX8" fmla="*/ 2026642 w 2026642"/>
              <a:gd name="connsiteY8" fmla="*/ 911747 h 911747"/>
              <a:gd name="connsiteX9" fmla="*/ 844434 w 2026642"/>
              <a:gd name="connsiteY9" fmla="*/ 911747 h 911747"/>
              <a:gd name="connsiteX10" fmla="*/ 337774 w 2026642"/>
              <a:gd name="connsiteY10" fmla="*/ 911747 h 911747"/>
              <a:gd name="connsiteX11" fmla="*/ 337774 w 2026642"/>
              <a:gd name="connsiteY11" fmla="*/ 911747 h 911747"/>
              <a:gd name="connsiteX12" fmla="*/ 0 w 2026642"/>
              <a:gd name="connsiteY12" fmla="*/ 911747 h 911747"/>
              <a:gd name="connsiteX13" fmla="*/ 0 w 2026642"/>
              <a:gd name="connsiteY13" fmla="*/ 379895 h 911747"/>
              <a:gd name="connsiteX14" fmla="*/ -227754 w 2026642"/>
              <a:gd name="connsiteY14" fmla="*/ 425211 h 911747"/>
              <a:gd name="connsiteX15" fmla="*/ 0 w 2026642"/>
              <a:gd name="connsiteY15" fmla="*/ 151958 h 911747"/>
              <a:gd name="connsiteX16" fmla="*/ 0 w 2026642"/>
              <a:gd name="connsiteY16" fmla="*/ 0 h 911747"/>
              <a:gd name="connsiteX0" fmla="*/ 227754 w 2254396"/>
              <a:gd name="connsiteY0" fmla="*/ 0 h 911747"/>
              <a:gd name="connsiteX1" fmla="*/ 565528 w 2254396"/>
              <a:gd name="connsiteY1" fmla="*/ 0 h 911747"/>
              <a:gd name="connsiteX2" fmla="*/ 565528 w 2254396"/>
              <a:gd name="connsiteY2" fmla="*/ 0 h 911747"/>
              <a:gd name="connsiteX3" fmla="*/ 1072188 w 2254396"/>
              <a:gd name="connsiteY3" fmla="*/ 0 h 911747"/>
              <a:gd name="connsiteX4" fmla="*/ 2254396 w 2254396"/>
              <a:gd name="connsiteY4" fmla="*/ 0 h 911747"/>
              <a:gd name="connsiteX5" fmla="*/ 2254396 w 2254396"/>
              <a:gd name="connsiteY5" fmla="*/ 151958 h 911747"/>
              <a:gd name="connsiteX6" fmla="*/ 2254396 w 2254396"/>
              <a:gd name="connsiteY6" fmla="*/ 151958 h 911747"/>
              <a:gd name="connsiteX7" fmla="*/ 2254396 w 2254396"/>
              <a:gd name="connsiteY7" fmla="*/ 379895 h 911747"/>
              <a:gd name="connsiteX8" fmla="*/ 2254396 w 2254396"/>
              <a:gd name="connsiteY8" fmla="*/ 911747 h 911747"/>
              <a:gd name="connsiteX9" fmla="*/ 1072188 w 2254396"/>
              <a:gd name="connsiteY9" fmla="*/ 911747 h 911747"/>
              <a:gd name="connsiteX10" fmla="*/ 565528 w 2254396"/>
              <a:gd name="connsiteY10" fmla="*/ 911747 h 911747"/>
              <a:gd name="connsiteX11" fmla="*/ 565528 w 2254396"/>
              <a:gd name="connsiteY11" fmla="*/ 911747 h 911747"/>
              <a:gd name="connsiteX12" fmla="*/ 227754 w 2254396"/>
              <a:gd name="connsiteY12" fmla="*/ 911747 h 911747"/>
              <a:gd name="connsiteX13" fmla="*/ 227754 w 2254396"/>
              <a:gd name="connsiteY13" fmla="*/ 379895 h 911747"/>
              <a:gd name="connsiteX14" fmla="*/ 0 w 2254396"/>
              <a:gd name="connsiteY14" fmla="*/ 425211 h 911747"/>
              <a:gd name="connsiteX15" fmla="*/ 227754 w 2254396"/>
              <a:gd name="connsiteY15" fmla="*/ 233845 h 911747"/>
              <a:gd name="connsiteX16" fmla="*/ 227754 w 2254396"/>
              <a:gd name="connsiteY16" fmla="*/ 0 h 911747"/>
              <a:gd name="connsiteX0" fmla="*/ 397571 w 2424213"/>
              <a:gd name="connsiteY0" fmla="*/ 0 h 973851"/>
              <a:gd name="connsiteX1" fmla="*/ 735345 w 2424213"/>
              <a:gd name="connsiteY1" fmla="*/ 0 h 973851"/>
              <a:gd name="connsiteX2" fmla="*/ 735345 w 2424213"/>
              <a:gd name="connsiteY2" fmla="*/ 0 h 973851"/>
              <a:gd name="connsiteX3" fmla="*/ 1242005 w 2424213"/>
              <a:gd name="connsiteY3" fmla="*/ 0 h 973851"/>
              <a:gd name="connsiteX4" fmla="*/ 2424213 w 2424213"/>
              <a:gd name="connsiteY4" fmla="*/ 0 h 973851"/>
              <a:gd name="connsiteX5" fmla="*/ 2424213 w 2424213"/>
              <a:gd name="connsiteY5" fmla="*/ 151958 h 973851"/>
              <a:gd name="connsiteX6" fmla="*/ 2424213 w 2424213"/>
              <a:gd name="connsiteY6" fmla="*/ 151958 h 973851"/>
              <a:gd name="connsiteX7" fmla="*/ 2424213 w 2424213"/>
              <a:gd name="connsiteY7" fmla="*/ 379895 h 973851"/>
              <a:gd name="connsiteX8" fmla="*/ 2424213 w 2424213"/>
              <a:gd name="connsiteY8" fmla="*/ 911747 h 973851"/>
              <a:gd name="connsiteX9" fmla="*/ 1242005 w 2424213"/>
              <a:gd name="connsiteY9" fmla="*/ 911747 h 973851"/>
              <a:gd name="connsiteX10" fmla="*/ 735345 w 2424213"/>
              <a:gd name="connsiteY10" fmla="*/ 911747 h 973851"/>
              <a:gd name="connsiteX11" fmla="*/ 735345 w 2424213"/>
              <a:gd name="connsiteY11" fmla="*/ 911747 h 973851"/>
              <a:gd name="connsiteX12" fmla="*/ 397571 w 2424213"/>
              <a:gd name="connsiteY12" fmla="*/ 911747 h 973851"/>
              <a:gd name="connsiteX13" fmla="*/ 397571 w 2424213"/>
              <a:gd name="connsiteY13" fmla="*/ 379895 h 973851"/>
              <a:gd name="connsiteX14" fmla="*/ 0 w 2424213"/>
              <a:gd name="connsiteY14" fmla="*/ 973851 h 973851"/>
              <a:gd name="connsiteX15" fmla="*/ 397571 w 2424213"/>
              <a:gd name="connsiteY15" fmla="*/ 233845 h 973851"/>
              <a:gd name="connsiteX16" fmla="*/ 397571 w 2424213"/>
              <a:gd name="connsiteY16" fmla="*/ 0 h 9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424213" h="973851">
                <a:moveTo>
                  <a:pt x="397571" y="0"/>
                </a:moveTo>
                <a:lnTo>
                  <a:pt x="735345" y="0"/>
                </a:lnTo>
                <a:lnTo>
                  <a:pt x="735345" y="0"/>
                </a:lnTo>
                <a:lnTo>
                  <a:pt x="1242005" y="0"/>
                </a:lnTo>
                <a:lnTo>
                  <a:pt x="2424213" y="0"/>
                </a:lnTo>
                <a:lnTo>
                  <a:pt x="2424213" y="151958"/>
                </a:lnTo>
                <a:lnTo>
                  <a:pt x="2424213" y="151958"/>
                </a:lnTo>
                <a:lnTo>
                  <a:pt x="2424213" y="379895"/>
                </a:lnTo>
                <a:lnTo>
                  <a:pt x="2424213" y="911747"/>
                </a:lnTo>
                <a:lnTo>
                  <a:pt x="1242005" y="911747"/>
                </a:lnTo>
                <a:lnTo>
                  <a:pt x="735345" y="911747"/>
                </a:lnTo>
                <a:lnTo>
                  <a:pt x="735345" y="911747"/>
                </a:lnTo>
                <a:lnTo>
                  <a:pt x="397571" y="911747"/>
                </a:lnTo>
                <a:lnTo>
                  <a:pt x="397571" y="379895"/>
                </a:lnTo>
                <a:lnTo>
                  <a:pt x="0" y="973851"/>
                </a:lnTo>
                <a:lnTo>
                  <a:pt x="397571" y="233845"/>
                </a:lnTo>
                <a:lnTo>
                  <a:pt x="397571" y="0"/>
                </a:lnTo>
                <a:close/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4" name="Picture 2" descr="C:\Users\itoh\Desktop\無題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918012"/>
            <a:ext cx="2005300" cy="921039"/>
          </a:xfrm>
          <a:prstGeom prst="rect">
            <a:avLst/>
          </a:prstGeom>
          <a:solidFill>
            <a:srgbClr val="0000FF"/>
          </a:solidFill>
          <a:ln>
            <a:solidFill>
              <a:schemeClr val="bg1"/>
            </a:solidFill>
          </a:ln>
          <a:extLst/>
        </p:spPr>
      </p:pic>
      <p:sp>
        <p:nvSpPr>
          <p:cNvPr id="4" name="四角形吹き出し 3"/>
          <p:cNvSpPr/>
          <p:nvPr/>
        </p:nvSpPr>
        <p:spPr bwMode="auto">
          <a:xfrm>
            <a:off x="2123728" y="918012"/>
            <a:ext cx="2005300" cy="921039"/>
          </a:xfrm>
          <a:prstGeom prst="wedgeRectCallout">
            <a:avLst>
              <a:gd name="adj1" fmla="val 75810"/>
              <a:gd name="adj2" fmla="val 136589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081862" y="1949132"/>
            <a:ext cx="1350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造粒用</a:t>
            </a:r>
            <a:r>
              <a:rPr kumimoji="1" lang="en-US" altLang="ja-JP" sz="1400" dirty="0" err="1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MiGRA</a:t>
            </a:r>
            <a:endParaRPr kumimoji="1" lang="ja-JP" altLang="en-US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209739" y="1531274"/>
            <a:ext cx="1350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混合用</a:t>
            </a:r>
            <a:r>
              <a:rPr kumimoji="1" lang="en-US" altLang="ja-JP" sz="1400" dirty="0" err="1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MiGRA</a:t>
            </a:r>
            <a:endParaRPr kumimoji="1" lang="ja-JP" altLang="en-US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8" name="円/楕円 17"/>
          <p:cNvSpPr/>
          <p:nvPr/>
        </p:nvSpPr>
        <p:spPr bwMode="auto">
          <a:xfrm>
            <a:off x="6365928" y="2497542"/>
            <a:ext cx="360040" cy="360040"/>
          </a:xfrm>
          <a:prstGeom prst="ellipse">
            <a:avLst/>
          </a:prstGeom>
          <a:noFill/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9" name="円/楕円 18"/>
          <p:cNvSpPr/>
          <p:nvPr/>
        </p:nvSpPr>
        <p:spPr bwMode="auto">
          <a:xfrm>
            <a:off x="6084168" y="4221088"/>
            <a:ext cx="1152128" cy="360040"/>
          </a:xfrm>
          <a:prstGeom prst="ellipse">
            <a:avLst/>
          </a:prstGeom>
          <a:noFill/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" name="円/楕円 19"/>
          <p:cNvSpPr/>
          <p:nvPr/>
        </p:nvSpPr>
        <p:spPr bwMode="auto">
          <a:xfrm>
            <a:off x="4608512" y="2688019"/>
            <a:ext cx="360040" cy="360040"/>
          </a:xfrm>
          <a:prstGeom prst="ellipse">
            <a:avLst/>
          </a:prstGeom>
          <a:noFill/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1" name="円/楕円 20"/>
          <p:cNvSpPr/>
          <p:nvPr/>
        </p:nvSpPr>
        <p:spPr bwMode="auto">
          <a:xfrm>
            <a:off x="1342564" y="4257424"/>
            <a:ext cx="360040" cy="360040"/>
          </a:xfrm>
          <a:prstGeom prst="ellipse">
            <a:avLst/>
          </a:prstGeom>
          <a:noFill/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2" name="右矢印 21"/>
          <p:cNvSpPr/>
          <p:nvPr/>
        </p:nvSpPr>
        <p:spPr bwMode="auto">
          <a:xfrm flipH="1">
            <a:off x="6777475" y="2335421"/>
            <a:ext cx="752145" cy="684282"/>
          </a:xfrm>
          <a:prstGeom prst="rightArrow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G丸ｺﾞｼｯｸM-PRO" pitchFamily="50" charset="-128"/>
                <a:ea typeface="HG丸ｺﾞｼｯｸM-PRO" pitchFamily="50" charset="-128"/>
              </a:rPr>
              <a:t>1</a:t>
            </a:r>
            <a:endParaRPr kumimoji="1" lang="ja-JP" alt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3" name="右矢印 22"/>
          <p:cNvSpPr/>
          <p:nvPr/>
        </p:nvSpPr>
        <p:spPr bwMode="auto">
          <a:xfrm flipH="1">
            <a:off x="7020272" y="4058967"/>
            <a:ext cx="752145" cy="684282"/>
          </a:xfrm>
          <a:prstGeom prst="rightArrow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G丸ｺﾞｼｯｸM-PRO" pitchFamily="50" charset="-128"/>
                <a:ea typeface="HG丸ｺﾞｼｯｸM-PRO" pitchFamily="50" charset="-128"/>
              </a:rPr>
              <a:t>2</a:t>
            </a:r>
            <a:endParaRPr kumimoji="1" lang="ja-JP" alt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5" name="右矢印 24"/>
          <p:cNvSpPr/>
          <p:nvPr/>
        </p:nvSpPr>
        <p:spPr bwMode="auto">
          <a:xfrm rot="1032412" flipH="1">
            <a:off x="1606968" y="4275322"/>
            <a:ext cx="752145" cy="684282"/>
          </a:xfrm>
          <a:prstGeom prst="rightArrow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G丸ｺﾞｼｯｸM-PRO" pitchFamily="50" charset="-128"/>
                <a:ea typeface="HG丸ｺﾞｼｯｸM-PRO" pitchFamily="50" charset="-128"/>
              </a:rPr>
              <a:t>5</a:t>
            </a:r>
            <a:endParaRPr kumimoji="1" lang="ja-JP" alt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79512" y="5301208"/>
            <a:ext cx="3590912" cy="147732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レーザ等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粒子径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NIR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 水分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レーザ等</a:t>
            </a:r>
            <a:r>
              <a:rPr lang="en-US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 粒子径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NIR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混合度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NIR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被膜量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＋水分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7" name="円/楕円 26"/>
          <p:cNvSpPr/>
          <p:nvPr/>
        </p:nvSpPr>
        <p:spPr bwMode="auto">
          <a:xfrm>
            <a:off x="5092856" y="558644"/>
            <a:ext cx="360040" cy="360040"/>
          </a:xfrm>
          <a:prstGeom prst="ellipse">
            <a:avLst/>
          </a:prstGeom>
          <a:noFill/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8" name="右矢印 27"/>
          <p:cNvSpPr/>
          <p:nvPr/>
        </p:nvSpPr>
        <p:spPr bwMode="auto">
          <a:xfrm flipH="1">
            <a:off x="4968552" y="2564904"/>
            <a:ext cx="752145" cy="684282"/>
          </a:xfrm>
          <a:prstGeom prst="rightArrow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600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4</a:t>
            </a:r>
            <a:endParaRPr kumimoji="1" lang="ja-JP" alt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35496" y="3819"/>
            <a:ext cx="5904656" cy="554825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システム全体構成</a:t>
            </a:r>
            <a:endParaRPr kumimoji="1" lang="ja-JP" altLang="en-US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G丸ｺﾞｼｯｸM-PRO" pitchFamily="50" charset="-128"/>
              <a:ea typeface="HG丸ｺﾞｼｯｸM-PRO" pitchFamily="50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3819"/>
            <a:ext cx="3330586" cy="528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右矢印 23"/>
          <p:cNvSpPr/>
          <p:nvPr/>
        </p:nvSpPr>
        <p:spPr bwMode="auto">
          <a:xfrm flipH="1">
            <a:off x="5450781" y="440462"/>
            <a:ext cx="752145" cy="684282"/>
          </a:xfrm>
          <a:prstGeom prst="rightArrow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G丸ｺﾞｼｯｸM-PRO" pitchFamily="50" charset="-128"/>
                <a:ea typeface="HG丸ｺﾞｼｯｸM-PRO" pitchFamily="50" charset="-128"/>
              </a:rPr>
              <a:t>3</a:t>
            </a:r>
            <a:endParaRPr kumimoji="1" lang="ja-JP" alt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-508" y="733346"/>
            <a:ext cx="3960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8748464" y="764704"/>
            <a:ext cx="3960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6553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3467" y="0"/>
            <a:ext cx="8229600" cy="836712"/>
          </a:xfrm>
        </p:spPr>
        <p:txBody>
          <a:bodyPr/>
          <a:lstStyle/>
          <a:p>
            <a:pPr algn="l"/>
            <a:r>
              <a:rPr kumimoji="1" lang="en-US" altLang="ja-JP" sz="36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CTS-</a:t>
            </a:r>
            <a:r>
              <a:rPr kumimoji="1" lang="en-US" altLang="ja-JP" sz="3600" b="1" dirty="0" err="1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MiGRA</a:t>
            </a:r>
            <a:r>
              <a:rPr kumimoji="1" lang="ja-JP" altLang="en-US" sz="36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システムについて</a:t>
            </a:r>
            <a:endParaRPr kumimoji="1" lang="ja-JP" altLang="en-US" sz="36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kumimoji="1"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打錠性に優れた、非常にシャープな造粒物が安定して得られる。</a:t>
            </a:r>
            <a:endParaRPr kumimoji="1"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spcBef>
                <a:spcPts val="1200"/>
              </a:spcBef>
            </a:pP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パラメーター変更に対し、造粒物がリニアに変化するため、粒径コントロールがしやすい。</a:t>
            </a:r>
            <a:endParaRPr kumimoji="1"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spcBef>
                <a:spcPts val="1200"/>
              </a:spcBef>
            </a:pP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湿式造粒機のみとしてではなく、インライン式の混合機としても高い性能を持つ。</a:t>
            </a:r>
            <a:endParaRPr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spcBef>
                <a:spcPts val="1200"/>
              </a:spcBef>
            </a:pP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部分的に実績のある装置を組み合わせることにより、導入へのハードルを下げることが出来る。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spcBef>
                <a:spcPts val="1200"/>
              </a:spcBef>
            </a:pP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システムを構成している各ユニットでモジュール化してあるため、移設したり、システム構成や順番を変更したりすることが出来る。</a:t>
            </a:r>
            <a:endParaRPr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spcBef>
                <a:spcPts val="1200"/>
              </a:spcBef>
            </a:pPr>
            <a:endParaRPr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spcBef>
                <a:spcPts val="1200"/>
              </a:spcBef>
            </a:pPr>
            <a:endParaRPr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spcBef>
                <a:spcPts val="1200"/>
              </a:spcBef>
            </a:pPr>
            <a:endParaRPr kumimoji="1" lang="ja-JP" altLang="en-US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400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836712"/>
            <a:ext cx="9177883" cy="5486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97" y="1013168"/>
            <a:ext cx="3350691" cy="3401359"/>
          </a:xfrm>
          <a:prstGeom prst="rect">
            <a:avLst/>
          </a:prstGeom>
          <a:noFill/>
          <a:ln w="2540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40" y="4773038"/>
            <a:ext cx="3127876" cy="1228916"/>
          </a:xfrm>
          <a:prstGeom prst="rect">
            <a:avLst/>
          </a:prstGeom>
          <a:ln w="28575">
            <a:solidFill>
              <a:srgbClr val="FF00FF"/>
            </a:solidFill>
          </a:ln>
        </p:spPr>
      </p:pic>
      <p:sp>
        <p:nvSpPr>
          <p:cNvPr id="42" name="角丸四角形 41"/>
          <p:cNvSpPr/>
          <p:nvPr/>
        </p:nvSpPr>
        <p:spPr>
          <a:xfrm>
            <a:off x="1858185" y="3829731"/>
            <a:ext cx="1376232" cy="426121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旋回流発生機構</a:t>
            </a:r>
            <a:r>
              <a:rPr kumimoji="1" lang="en-US" altLang="ja-JP" sz="11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kumimoji="1" lang="ja-JP" altLang="en-US" sz="11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造粒装置</a:t>
            </a:r>
            <a:r>
              <a:rPr kumimoji="1" lang="en-US" altLang="ja-JP" sz="11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endParaRPr kumimoji="1" lang="ja-JP" altLang="en-US" sz="11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2" name="角丸四角形 51"/>
          <p:cNvSpPr/>
          <p:nvPr/>
        </p:nvSpPr>
        <p:spPr>
          <a:xfrm>
            <a:off x="1515035" y="5630866"/>
            <a:ext cx="1707550" cy="304518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制御装置の操作画面</a:t>
            </a:r>
            <a:endParaRPr kumimoji="1" lang="ja-JP" altLang="en-US" sz="11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46978"/>
            <a:ext cx="2578207" cy="3476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正方形/長方形 53"/>
          <p:cNvSpPr/>
          <p:nvPr/>
        </p:nvSpPr>
        <p:spPr>
          <a:xfrm>
            <a:off x="3995936" y="3226960"/>
            <a:ext cx="857055" cy="154607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3688672" y="3911728"/>
            <a:ext cx="523288" cy="828433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4211960" y="4261854"/>
            <a:ext cx="864096" cy="40781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4738278" y="4468428"/>
            <a:ext cx="625810" cy="146695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8" name="右矢印 57"/>
          <p:cNvSpPr/>
          <p:nvPr/>
        </p:nvSpPr>
        <p:spPr>
          <a:xfrm rot="8664001">
            <a:off x="3216794" y="4493432"/>
            <a:ext cx="434356" cy="87048"/>
          </a:xfrm>
          <a:prstGeom prst="rightArrow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9" name="右矢印 58"/>
          <p:cNvSpPr/>
          <p:nvPr/>
        </p:nvSpPr>
        <p:spPr>
          <a:xfrm rot="13544002">
            <a:off x="3524116" y="2948933"/>
            <a:ext cx="434356" cy="133544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0" name="右矢印 59"/>
          <p:cNvSpPr/>
          <p:nvPr/>
        </p:nvSpPr>
        <p:spPr>
          <a:xfrm rot="18212261">
            <a:off x="4862857" y="3509002"/>
            <a:ext cx="1479034" cy="142554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1" name="右矢印 60"/>
          <p:cNvSpPr/>
          <p:nvPr/>
        </p:nvSpPr>
        <p:spPr>
          <a:xfrm>
            <a:off x="5508104" y="4849415"/>
            <a:ext cx="1479034" cy="142554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878" y="2924495"/>
            <a:ext cx="1931938" cy="3476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975" y="1093292"/>
            <a:ext cx="2933740" cy="1720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タイトル 1"/>
          <p:cNvSpPr txBox="1">
            <a:spLocks/>
          </p:cNvSpPr>
          <p:nvPr/>
        </p:nvSpPr>
        <p:spPr>
          <a:xfrm>
            <a:off x="146000" y="188640"/>
            <a:ext cx="8890496" cy="563265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50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50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50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l"/>
            <a:r>
              <a:rPr lang="en-US" altLang="ja-JP" sz="2400" b="1" kern="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CTS-</a:t>
            </a:r>
            <a:r>
              <a:rPr lang="en-US" altLang="ja-JP" sz="3200" b="1" kern="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SGR </a:t>
            </a:r>
            <a:r>
              <a:rPr lang="ja-JP" altLang="en-US" sz="3200" b="1" kern="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装置の仕様・機能</a:t>
            </a:r>
            <a:endParaRPr lang="ja-JP" altLang="en-US" sz="3200" b="1" kern="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294584" y="5364505"/>
            <a:ext cx="373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CTS-</a:t>
            </a:r>
            <a:r>
              <a:rPr lang="en-US" altLang="ja-JP" sz="16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SGR-01</a:t>
            </a:r>
          </a:p>
          <a:p>
            <a:pPr algn="ctr"/>
            <a:r>
              <a:rPr lang="en-US" altLang="ja-JP" sz="16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6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本体 </a:t>
            </a:r>
            <a:r>
              <a:rPr lang="en-US" altLang="ja-JP" sz="16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FD-MP-01)</a:t>
            </a:r>
            <a:endParaRPr lang="ja-JP" altLang="en-US" sz="1600" dirty="0" smtClean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6070358" y="2199937"/>
            <a:ext cx="1545862" cy="580991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ボトム方式</a:t>
            </a:r>
            <a:endParaRPr kumimoji="1" lang="en-US" altLang="ja-JP" sz="1100" b="1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スプレーノズル</a:t>
            </a:r>
            <a:endParaRPr kumimoji="1" lang="en-US" altLang="ja-JP" sz="1100" b="1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en-US" altLang="ja-JP" sz="11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kumimoji="1" lang="ja-JP" altLang="en-US" sz="11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造粒装置</a:t>
            </a:r>
            <a:r>
              <a:rPr kumimoji="1" lang="en-US" altLang="ja-JP" sz="11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endParaRPr kumimoji="1" lang="ja-JP" altLang="en-US" sz="11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7884368" y="2494579"/>
            <a:ext cx="792088" cy="219268"/>
          </a:xfrm>
          <a:prstGeom prst="roundRect">
            <a:avLst/>
          </a:prstGeom>
          <a:solidFill>
            <a:schemeClr val="bg1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b="1" dirty="0" err="1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NPX</a:t>
            </a:r>
            <a:r>
              <a:rPr lang="en-US" altLang="ja-JP" sz="900" b="1" dirty="0" err="1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Ⅱ</a:t>
            </a:r>
            <a:r>
              <a:rPr lang="en-US" altLang="ja-JP" sz="9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-L</a:t>
            </a:r>
            <a:endParaRPr kumimoji="1" lang="ja-JP" altLang="en-US" sz="9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4" name="角丸四角形 23"/>
          <p:cNvSpPr/>
          <p:nvPr/>
        </p:nvSpPr>
        <p:spPr>
          <a:xfrm>
            <a:off x="6957878" y="3513583"/>
            <a:ext cx="882879" cy="316147"/>
          </a:xfrm>
          <a:prstGeom prst="roundRect">
            <a:avLst/>
          </a:prstGeom>
          <a:solidFill>
            <a:schemeClr val="bg1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サイクロン</a:t>
            </a:r>
            <a:endParaRPr kumimoji="1" lang="ja-JP" altLang="en-US" sz="9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7242985" y="3939705"/>
            <a:ext cx="630074" cy="316147"/>
          </a:xfrm>
          <a:prstGeom prst="roundRect">
            <a:avLst/>
          </a:prstGeom>
          <a:solidFill>
            <a:schemeClr val="bg1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排出時</a:t>
            </a:r>
            <a:endParaRPr kumimoji="1" lang="en-US" altLang="ja-JP" sz="900" b="1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切換弁</a:t>
            </a:r>
            <a:endParaRPr kumimoji="1" lang="ja-JP" altLang="en-US" sz="9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7020272" y="5187101"/>
            <a:ext cx="926479" cy="387335"/>
          </a:xfrm>
          <a:prstGeom prst="roundRect">
            <a:avLst/>
          </a:prstGeom>
          <a:solidFill>
            <a:schemeClr val="bg1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流動層式</a:t>
            </a:r>
            <a:endParaRPr kumimoji="1" lang="en-US" altLang="ja-JP" sz="900" b="1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分級</a:t>
            </a:r>
            <a:r>
              <a:rPr lang="ja-JP" altLang="en-US" sz="900" b="1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装置</a:t>
            </a:r>
            <a:endParaRPr kumimoji="1" lang="ja-JP" altLang="en-US" sz="9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 bwMode="auto">
          <a:xfrm>
            <a:off x="961095" y="3677951"/>
            <a:ext cx="727886" cy="654288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963794" y="3833753"/>
            <a:ext cx="727886" cy="38733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発生する</a:t>
            </a:r>
            <a:endParaRPr kumimoji="1" lang="en-US" altLang="ja-JP" sz="900" b="1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900" b="1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旋回流</a:t>
            </a:r>
            <a:endParaRPr kumimoji="1" lang="ja-JP" altLang="en-US" sz="9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 bwMode="auto">
          <a:xfrm>
            <a:off x="368968" y="3677951"/>
            <a:ext cx="1320013" cy="654288"/>
          </a:xfrm>
          <a:prstGeom prst="rect">
            <a:avLst/>
          </a:prstGeom>
          <a:noFill/>
          <a:ln w="254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0" name="角丸四角形 29"/>
          <p:cNvSpPr/>
          <p:nvPr/>
        </p:nvSpPr>
        <p:spPr>
          <a:xfrm>
            <a:off x="294944" y="1105766"/>
            <a:ext cx="1036696" cy="53550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サイドエア</a:t>
            </a:r>
            <a:endParaRPr kumimoji="1" lang="en-US" altLang="ja-JP" sz="900" b="1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ja-JP" altLang="en-US" sz="9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ノズル</a:t>
            </a:r>
            <a:endParaRPr kumimoji="1" lang="en-US" altLang="ja-JP" sz="900" b="1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en-US" altLang="ja-JP" sz="9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9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付着防止</a:t>
            </a:r>
            <a:r>
              <a:rPr lang="en-US" altLang="ja-JP" sz="9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endParaRPr kumimoji="1" lang="ja-JP" altLang="en-US" sz="9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1" name="角丸四角形 30"/>
          <p:cNvSpPr/>
          <p:nvPr/>
        </p:nvSpPr>
        <p:spPr>
          <a:xfrm>
            <a:off x="2474293" y="1157173"/>
            <a:ext cx="1017587" cy="48410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リターンエア</a:t>
            </a:r>
            <a:endParaRPr kumimoji="1" lang="en-US" altLang="ja-JP" sz="900" b="1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ja-JP" altLang="en-US" sz="9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ノズル</a:t>
            </a:r>
            <a:endParaRPr kumimoji="1" lang="en-US" altLang="ja-JP" sz="900" b="1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en-US" altLang="ja-JP" sz="9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9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付着防止</a:t>
            </a:r>
            <a:r>
              <a:rPr lang="en-US" altLang="ja-JP" sz="9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endParaRPr kumimoji="1" lang="ja-JP" altLang="en-US" sz="9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2" name="角丸四角形 31"/>
          <p:cNvSpPr/>
          <p:nvPr/>
        </p:nvSpPr>
        <p:spPr>
          <a:xfrm>
            <a:off x="308796" y="2813577"/>
            <a:ext cx="1036696" cy="53550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ロータ</a:t>
            </a:r>
            <a:endParaRPr lang="en-US" altLang="ja-JP" sz="9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900" b="1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ブレード</a:t>
            </a:r>
            <a:endParaRPr lang="en-US" altLang="ja-JP" sz="9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en-US" altLang="ja-JP" sz="900" b="1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900" b="1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凝集防止</a:t>
            </a:r>
            <a:r>
              <a:rPr lang="en-US" altLang="ja-JP" sz="900" b="1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endParaRPr lang="ja-JP" altLang="en-US" sz="9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3" name="角丸四角形 32"/>
          <p:cNvSpPr/>
          <p:nvPr/>
        </p:nvSpPr>
        <p:spPr>
          <a:xfrm>
            <a:off x="7174609" y="5949280"/>
            <a:ext cx="1285823" cy="304518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分級・回収装置</a:t>
            </a:r>
            <a:endParaRPr kumimoji="1" lang="ja-JP" altLang="en-US" sz="11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二等辺三角形 3"/>
          <p:cNvSpPr/>
          <p:nvPr/>
        </p:nvSpPr>
        <p:spPr bwMode="auto">
          <a:xfrm rot="10800000">
            <a:off x="6538941" y="1105766"/>
            <a:ext cx="608693" cy="667049"/>
          </a:xfrm>
          <a:prstGeom prst="triangle">
            <a:avLst/>
          </a:prstGeom>
          <a:gradFill>
            <a:gsLst>
              <a:gs pos="0">
                <a:srgbClr val="5E9EFF">
                  <a:alpha val="46000"/>
                </a:srgbClr>
              </a:gs>
              <a:gs pos="39999">
                <a:srgbClr val="85C2FF">
                  <a:alpha val="44000"/>
                </a:srgbClr>
              </a:gs>
              <a:gs pos="70000">
                <a:srgbClr val="C4D6EB">
                  <a:alpha val="51000"/>
                </a:srgbClr>
              </a:gs>
              <a:gs pos="100000">
                <a:srgbClr val="FFEBFA">
                  <a:alpha val="42000"/>
                </a:srgbClr>
              </a:gs>
            </a:gsLst>
            <a:lin ang="5400000" scaled="0"/>
          </a:gradFill>
          <a:ln w="25400" cap="flat" cmpd="sng" algn="ctr">
            <a:solidFill>
              <a:schemeClr val="bg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290016" y="980728"/>
            <a:ext cx="8635976" cy="5148191"/>
            <a:chOff x="290016" y="980728"/>
            <a:chExt cx="8635976" cy="5148191"/>
          </a:xfrm>
        </p:grpSpPr>
        <p:sp>
          <p:nvSpPr>
            <p:cNvPr id="6" name="角丸四角形 5"/>
            <p:cNvSpPr/>
            <p:nvPr/>
          </p:nvSpPr>
          <p:spPr bwMode="auto">
            <a:xfrm>
              <a:off x="290016" y="980728"/>
              <a:ext cx="3849936" cy="2267871"/>
            </a:xfrm>
            <a:prstGeom prst="roundRect">
              <a:avLst/>
            </a:prstGeom>
            <a:solidFill>
              <a:srgbClr val="FFC000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G丸ｺﾞｼｯｸM-PRO" pitchFamily="50" charset="-128"/>
                  <a:ea typeface="HG丸ｺﾞｼｯｸM-PRO" pitchFamily="50" charset="-128"/>
                </a:rPr>
                <a:t>・付着防止</a:t>
              </a:r>
              <a:endParaRPr kumimoji="1" lang="en-US" altLang="ja-JP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sz="2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G丸ｺﾞｼｯｸM-PRO" pitchFamily="50" charset="-128"/>
                  <a:ea typeface="HG丸ｺﾞｼｯｸM-PRO" pitchFamily="50" charset="-128"/>
                </a:rPr>
                <a:t>・造粒促進</a:t>
              </a:r>
              <a:endParaRPr lang="en-US" altLang="ja-JP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G丸ｺﾞｼｯｸM-PRO" pitchFamily="50" charset="-128"/>
                  <a:ea typeface="HG丸ｺﾞｼｯｸM-PRO" pitchFamily="50" charset="-128"/>
                </a:rPr>
                <a:t>・球形化促進</a:t>
              </a:r>
              <a:endParaRPr kumimoji="1" lang="en-US" altLang="ja-JP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sz="2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G丸ｺﾞｼｯｸM-PRO" pitchFamily="50" charset="-128"/>
                  <a:ea typeface="HG丸ｺﾞｼｯｸM-PRO" pitchFamily="50" charset="-128"/>
                </a:rPr>
                <a:t>・重質化</a:t>
              </a:r>
              <a:endParaRPr kumimoji="1" lang="en-US" altLang="ja-JP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35" name="角丸四角形 34"/>
            <p:cNvSpPr/>
            <p:nvPr/>
          </p:nvSpPr>
          <p:spPr bwMode="auto">
            <a:xfrm>
              <a:off x="290016" y="3861048"/>
              <a:ext cx="3849936" cy="2267871"/>
            </a:xfrm>
            <a:prstGeom prst="roundRect">
              <a:avLst/>
            </a:prstGeom>
            <a:solidFill>
              <a:srgbClr val="FF99FF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G丸ｺﾞｼｯｸM-PRO" pitchFamily="50" charset="-128"/>
                  <a:ea typeface="HG丸ｺﾞｼｯｸM-PRO" pitchFamily="50" charset="-128"/>
                </a:rPr>
                <a:t>・自動運転</a:t>
              </a:r>
              <a:endParaRPr kumimoji="1" lang="en-US" altLang="ja-JP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2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G丸ｺﾞｼｯｸM-PRO" pitchFamily="50" charset="-128"/>
                  <a:ea typeface="HG丸ｺﾞｼｯｸM-PRO" pitchFamily="50" charset="-128"/>
                </a:rPr>
                <a:t>(</a:t>
              </a:r>
              <a:r>
                <a:rPr lang="ja-JP" altLang="en-US" sz="2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G丸ｺﾞｼｯｸM-PRO" pitchFamily="50" charset="-128"/>
                  <a:ea typeface="HG丸ｺﾞｼｯｸM-PRO" pitchFamily="50" charset="-128"/>
                </a:rPr>
                <a:t>連続回収</a:t>
              </a:r>
              <a:r>
                <a:rPr lang="en-US" altLang="ja-JP" sz="2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G丸ｺﾞｼｯｸM-PRO" pitchFamily="50" charset="-128"/>
                  <a:ea typeface="HG丸ｺﾞｼｯｸM-PRO" pitchFamily="50" charset="-128"/>
                </a:rPr>
                <a:t>)</a:t>
              </a:r>
              <a:endParaRPr kumimoji="1" lang="en-US" altLang="ja-JP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37" name="角丸四角形 36"/>
            <p:cNvSpPr/>
            <p:nvPr/>
          </p:nvSpPr>
          <p:spPr bwMode="auto">
            <a:xfrm>
              <a:off x="5004048" y="980728"/>
              <a:ext cx="3849936" cy="2267871"/>
            </a:xfrm>
            <a:prstGeom prst="roundRect">
              <a:avLst/>
            </a:prstGeom>
            <a:solidFill>
              <a:srgbClr val="66CCFF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G丸ｺﾞｼｯｸM-PRO" pitchFamily="50" charset="-128"/>
                  <a:ea typeface="HG丸ｺﾞｼｯｸM-PRO" pitchFamily="50" charset="-128"/>
                </a:rPr>
                <a:t>・直接顆粒化</a:t>
              </a:r>
              <a:endParaRPr kumimoji="1" lang="en-US" altLang="ja-JP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38" name="角丸四角形 37"/>
            <p:cNvSpPr/>
            <p:nvPr/>
          </p:nvSpPr>
          <p:spPr bwMode="auto">
            <a:xfrm>
              <a:off x="5076056" y="3861048"/>
              <a:ext cx="3849936" cy="2267871"/>
            </a:xfrm>
            <a:prstGeom prst="roundRect">
              <a:avLst/>
            </a:prstGeom>
            <a:solidFill>
              <a:srgbClr val="92D050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G丸ｺﾞｼｯｸM-PRO" pitchFamily="50" charset="-128"/>
                  <a:ea typeface="HG丸ｺﾞｼｯｸM-PRO" pitchFamily="50" charset="-128"/>
                </a:rPr>
                <a:t>・分級回収</a:t>
              </a:r>
              <a:endParaRPr kumimoji="1" lang="en-US" altLang="ja-JP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sz="2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G丸ｺﾞｼｯｸM-PRO" pitchFamily="50" charset="-128"/>
                  <a:ea typeface="HG丸ｺﾞｼｯｸM-PRO" pitchFamily="50" charset="-128"/>
                </a:rPr>
                <a:t>・均一な粒子径</a:t>
              </a:r>
              <a:endParaRPr lang="en-US" altLang="ja-JP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4390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-1524000"/>
            <a:ext cx="6446838" cy="3922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角丸四角形吹き出し 16"/>
          <p:cNvSpPr/>
          <p:nvPr/>
        </p:nvSpPr>
        <p:spPr>
          <a:xfrm>
            <a:off x="395536" y="6028745"/>
            <a:ext cx="8424936" cy="424591"/>
          </a:xfrm>
          <a:prstGeom prst="wedgeRoundRectCallout">
            <a:avLst>
              <a:gd name="adj1" fmla="val 21623"/>
              <a:gd name="adj2" fmla="val -46609"/>
              <a:gd name="adj3" fmla="val 16667"/>
            </a:avLst>
          </a:prstGeom>
          <a:solidFill>
            <a:schemeClr val="bg1"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SGR</a:t>
            </a:r>
            <a:r>
              <a:rPr lang="ja-JP" altLang="en-US" sz="1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造粒品の球形性 </a:t>
            </a:r>
            <a:r>
              <a:rPr lang="en-US" altLang="ja-JP" sz="1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400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円形度 </a:t>
            </a:r>
            <a:r>
              <a:rPr lang="en-US" altLang="ja-JP" sz="1400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n=10 </a:t>
            </a:r>
            <a:r>
              <a:rPr lang="ja-JP" altLang="en-US" sz="1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で評価</a:t>
            </a:r>
            <a:r>
              <a:rPr lang="en-US" altLang="ja-JP" sz="1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1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は極めて高く、</a:t>
            </a:r>
            <a:r>
              <a:rPr lang="ja-JP" altLang="en-US" sz="1400" dirty="0" err="1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かさ</a:t>
            </a:r>
            <a:r>
              <a:rPr lang="ja-JP" altLang="en-US" sz="1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密度は撹拌造粒法よりもさらに高い</a:t>
            </a:r>
            <a:endParaRPr lang="ja-JP" altLang="en-US" sz="14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1639952"/>
              </p:ext>
            </p:extLst>
          </p:nvPr>
        </p:nvGraphicFramePr>
        <p:xfrm>
          <a:off x="385762" y="1121569"/>
          <a:ext cx="8372476" cy="3387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726033"/>
            <a:ext cx="2683436" cy="322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" name="直線コネクタ 2"/>
          <p:cNvCxnSpPr>
            <a:endCxn id="10" idx="0"/>
          </p:cNvCxnSpPr>
          <p:nvPr/>
        </p:nvCxnSpPr>
        <p:spPr bwMode="auto">
          <a:xfrm flipH="1">
            <a:off x="1003754" y="4509120"/>
            <a:ext cx="1047966" cy="330409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" name="直線コネクタ 14"/>
          <p:cNvCxnSpPr>
            <a:endCxn id="8" idx="0"/>
          </p:cNvCxnSpPr>
          <p:nvPr/>
        </p:nvCxnSpPr>
        <p:spPr bwMode="auto">
          <a:xfrm flipH="1">
            <a:off x="2448756" y="4509120"/>
            <a:ext cx="680225" cy="330409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" name="直線コネクタ 15"/>
          <p:cNvCxnSpPr>
            <a:stCxn id="7" idx="0"/>
          </p:cNvCxnSpPr>
          <p:nvPr/>
        </p:nvCxnSpPr>
        <p:spPr bwMode="auto">
          <a:xfrm flipV="1">
            <a:off x="3888916" y="4509120"/>
            <a:ext cx="132650" cy="330409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8" name="直線コネクタ 17"/>
          <p:cNvCxnSpPr>
            <a:stCxn id="11" idx="0"/>
          </p:cNvCxnSpPr>
          <p:nvPr/>
        </p:nvCxnSpPr>
        <p:spPr bwMode="auto">
          <a:xfrm flipH="1" flipV="1">
            <a:off x="5161336" y="4505527"/>
            <a:ext cx="227012" cy="344981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7" name="図 6"/>
          <p:cNvPicPr>
            <a:picLocks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8690" y="4839529"/>
            <a:ext cx="1360451" cy="1117208"/>
          </a:xfrm>
          <a:prstGeom prst="rect">
            <a:avLst/>
          </a:prstGeom>
        </p:spPr>
      </p:pic>
      <p:pic>
        <p:nvPicPr>
          <p:cNvPr id="8" name="図 7"/>
          <p:cNvPicPr>
            <a:picLocks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530" y="4839529"/>
            <a:ext cx="1360451" cy="1117208"/>
          </a:xfrm>
          <a:prstGeom prst="rect">
            <a:avLst/>
          </a:prstGeom>
        </p:spPr>
      </p:pic>
      <p:pic>
        <p:nvPicPr>
          <p:cNvPr id="10" name="図 9"/>
          <p:cNvPicPr>
            <a:picLocks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839529"/>
            <a:ext cx="1360451" cy="111720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850508"/>
            <a:ext cx="1488680" cy="1106229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300192" y="5147355"/>
            <a:ext cx="2843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標準処方</a:t>
            </a:r>
            <a:endParaRPr kumimoji="1" lang="en-US" altLang="ja-JP" sz="1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</a:t>
            </a:r>
            <a:r>
              <a:rPr lang="en-US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200M</a:t>
            </a:r>
            <a:r>
              <a:rPr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乳糖 </a:t>
            </a:r>
            <a:r>
              <a:rPr lang="en-US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70%</a:t>
            </a:r>
            <a:r>
              <a:rPr lang="ja-JP" altLang="en-US" sz="1200" dirty="0" err="1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、</a:t>
            </a:r>
            <a:r>
              <a:rPr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コーンスターチ</a:t>
            </a:r>
            <a:r>
              <a:rPr lang="en-US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30%</a:t>
            </a:r>
          </a:p>
          <a:p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HPC-L3.5%</a:t>
            </a:r>
            <a:r>
              <a:rPr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（外割）</a:t>
            </a:r>
            <a:endParaRPr kumimoji="1" lang="ja-JP" altLang="en-US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861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48988" y="-152400"/>
            <a:ext cx="8229600" cy="1143000"/>
          </a:xfrm>
        </p:spPr>
        <p:txBody>
          <a:bodyPr>
            <a:normAutofit/>
          </a:bodyPr>
          <a:lstStyle/>
          <a:p>
            <a:r>
              <a:rPr lang="ja-JP" altLang="en-US" b="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スケールアップ（</a:t>
            </a:r>
            <a:r>
              <a:rPr lang="en-US" altLang="ja-JP" b="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CTS-SGR-X</a:t>
            </a:r>
            <a:r>
              <a:rPr lang="ja-JP" altLang="en-US" b="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kumimoji="1" lang="ja-JP" altLang="en-US" b="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20" y="1875084"/>
            <a:ext cx="2578207" cy="3476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815479" y="5888568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CTS-SGR-01</a:t>
            </a:r>
          </a:p>
          <a:p>
            <a:pPr algn="ctr"/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519152" y="6381328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CTS-SGR-X</a:t>
            </a:r>
          </a:p>
          <a:p>
            <a:pPr algn="ctr"/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63551" y="5528528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100g/H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100622" y="603652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1000g/H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" name="右矢印 6"/>
          <p:cNvSpPr/>
          <p:nvPr/>
        </p:nvSpPr>
        <p:spPr>
          <a:xfrm>
            <a:off x="3818022" y="3302639"/>
            <a:ext cx="1020812" cy="544246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845828" y="2843644"/>
            <a:ext cx="822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kumimoji="1"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倍</a:t>
            </a:r>
            <a:endParaRPr kumimoji="1" lang="ja-JP" altLang="en-US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040" y="1035249"/>
            <a:ext cx="2767772" cy="492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143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3068960"/>
            <a:ext cx="8928992" cy="9220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 sz="4400" b="1" dirty="0" smtClean="0"/>
              <a:t>ご清聴ありがとうございました。</a:t>
            </a:r>
            <a:endParaRPr kumimoji="1" lang="ja-JP" alt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77831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6最新背景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HG丸ｺﾞｼｯｸM-PRO"/>
        <a:cs typeface=""/>
      </a:majorFont>
      <a:minorFont>
        <a:latin typeface="Arial"/>
        <a:ea typeface="HG丸ｺﾞｼｯｸM-PRO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2016最新背景</Template>
  <TotalTime>10327</TotalTime>
  <Words>411</Words>
  <Application>Microsoft Office PowerPoint</Application>
  <PresentationFormat>画面に合わせる (4:3)</PresentationFormat>
  <Paragraphs>104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HG丸ｺﾞｼｯｸM-PRO</vt:lpstr>
      <vt:lpstr>ＭＳ Ｐゴシック</vt:lpstr>
      <vt:lpstr>Arial</vt:lpstr>
      <vt:lpstr>Calibri</vt:lpstr>
      <vt:lpstr>2016最新背景</vt:lpstr>
      <vt:lpstr>製剤技術Q&amp;Aプレゼンテーション</vt:lpstr>
      <vt:lpstr>PowerPoint プレゼンテーション</vt:lpstr>
      <vt:lpstr>CTS-MiGRAシステムについて</vt:lpstr>
      <vt:lpstr>PowerPoint プレゼンテーション</vt:lpstr>
      <vt:lpstr>PowerPoint プレゼンテーション</vt:lpstr>
      <vt:lpstr>スケールアップ（CTS-SGR-X）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長谷川 浩司</dc:creator>
  <cp:lastModifiedBy>宇都宮 郡二</cp:lastModifiedBy>
  <cp:revision>423</cp:revision>
  <cp:lastPrinted>2017-08-23T09:27:18Z</cp:lastPrinted>
  <dcterms:created xsi:type="dcterms:W3CDTF">2014-06-21T07:39:55Z</dcterms:created>
  <dcterms:modified xsi:type="dcterms:W3CDTF">2017-08-23T09:27:34Z</dcterms:modified>
</cp:coreProperties>
</file>