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61" r:id="rId2"/>
    <p:sldId id="348" r:id="rId3"/>
    <p:sldId id="266" r:id="rId4"/>
    <p:sldId id="270" r:id="rId5"/>
    <p:sldId id="271" r:id="rId6"/>
    <p:sldId id="272" r:id="rId7"/>
    <p:sldId id="273" r:id="rId8"/>
    <p:sldId id="274" r:id="rId9"/>
    <p:sldId id="275" r:id="rId10"/>
    <p:sldId id="276" r:id="rId11"/>
    <p:sldId id="277" r:id="rId12"/>
    <p:sldId id="278" r:id="rId13"/>
    <p:sldId id="279" r:id="rId14"/>
    <p:sldId id="280" r:id="rId15"/>
    <p:sldId id="346" r:id="rId16"/>
  </p:sldIdLst>
  <p:sldSz cx="9144000" cy="5143500" type="screen16x9"/>
  <p:notesSz cx="9939338" cy="68072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78883" autoAdjust="0"/>
  </p:normalViewPr>
  <p:slideViewPr>
    <p:cSldViewPr>
      <p:cViewPr varScale="1">
        <p:scale>
          <a:sx n="92" d="100"/>
          <a:sy n="92" d="100"/>
        </p:scale>
        <p:origin x="-1190" y="-77"/>
      </p:cViewPr>
      <p:guideLst>
        <p:guide orient="horz" pos="1620"/>
        <p:guide pos="2880"/>
      </p:guideLst>
    </p:cSldViewPr>
  </p:slideViewPr>
  <p:outlineViewPr>
    <p:cViewPr>
      <p:scale>
        <a:sx n="33" d="100"/>
        <a:sy n="33" d="100"/>
      </p:scale>
      <p:origin x="0" y="1372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7046" cy="34036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629992" y="0"/>
            <a:ext cx="4307046" cy="340360"/>
          </a:xfrm>
          <a:prstGeom prst="rect">
            <a:avLst/>
          </a:prstGeom>
        </p:spPr>
        <p:txBody>
          <a:bodyPr vert="horz" lIns="91440" tIns="45720" rIns="91440" bIns="45720" rtlCol="0"/>
          <a:lstStyle>
            <a:lvl1pPr algn="r">
              <a:defRPr sz="1200"/>
            </a:lvl1pPr>
          </a:lstStyle>
          <a:p>
            <a:fld id="{34C9CC0D-EE45-483F-B64A-5F6AFB50DB93}" type="datetimeFigureOut">
              <a:rPr kumimoji="1" lang="ja-JP" altLang="en-US" smtClean="0"/>
              <a:t>2017/8/24</a:t>
            </a:fld>
            <a:endParaRPr kumimoji="1" lang="ja-JP" altLang="en-US"/>
          </a:p>
        </p:txBody>
      </p:sp>
      <p:sp>
        <p:nvSpPr>
          <p:cNvPr id="4" name="フッター プレースホルダー 3"/>
          <p:cNvSpPr>
            <a:spLocks noGrp="1"/>
          </p:cNvSpPr>
          <p:nvPr>
            <p:ph type="ftr" sz="quarter" idx="2"/>
          </p:nvPr>
        </p:nvSpPr>
        <p:spPr>
          <a:xfrm>
            <a:off x="0" y="6465659"/>
            <a:ext cx="4307046" cy="34036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629992" y="6465659"/>
            <a:ext cx="4307046" cy="340360"/>
          </a:xfrm>
          <a:prstGeom prst="rect">
            <a:avLst/>
          </a:prstGeom>
        </p:spPr>
        <p:txBody>
          <a:bodyPr vert="horz" lIns="91440" tIns="45720" rIns="91440" bIns="45720" rtlCol="0" anchor="b"/>
          <a:lstStyle>
            <a:lvl1pPr algn="r">
              <a:defRPr sz="1200"/>
            </a:lvl1pPr>
          </a:lstStyle>
          <a:p>
            <a:fld id="{8DC18F98-75D9-47AF-BB72-577C4F97D5B9}" type="slidenum">
              <a:rPr kumimoji="1" lang="ja-JP" altLang="en-US" smtClean="0"/>
              <a:t>‹#›</a:t>
            </a:fld>
            <a:endParaRPr kumimoji="1" lang="ja-JP" altLang="en-US"/>
          </a:p>
        </p:txBody>
      </p:sp>
    </p:spTree>
    <p:extLst>
      <p:ext uri="{BB962C8B-B14F-4D97-AF65-F5344CB8AC3E}">
        <p14:creationId xmlns:p14="http://schemas.microsoft.com/office/powerpoint/2010/main" val="22264750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7046" cy="34036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629992" y="0"/>
            <a:ext cx="4307046" cy="340360"/>
          </a:xfrm>
          <a:prstGeom prst="rect">
            <a:avLst/>
          </a:prstGeom>
        </p:spPr>
        <p:txBody>
          <a:bodyPr vert="horz" lIns="91440" tIns="45720" rIns="91440" bIns="45720" rtlCol="0"/>
          <a:lstStyle>
            <a:lvl1pPr algn="r">
              <a:defRPr sz="1200"/>
            </a:lvl1pPr>
          </a:lstStyle>
          <a:p>
            <a:fld id="{421CCCEE-BAF5-4330-9F7B-028D7C85B6B2}" type="datetimeFigureOut">
              <a:rPr kumimoji="1" lang="ja-JP" altLang="en-US" smtClean="0"/>
              <a:t>2017/8/24</a:t>
            </a:fld>
            <a:endParaRPr kumimoji="1" lang="ja-JP" altLang="en-US"/>
          </a:p>
        </p:txBody>
      </p:sp>
      <p:sp>
        <p:nvSpPr>
          <p:cNvPr id="4" name="スライド イメージ プレースホルダー 3"/>
          <p:cNvSpPr>
            <a:spLocks noGrp="1" noRot="1" noChangeAspect="1"/>
          </p:cNvSpPr>
          <p:nvPr>
            <p:ph type="sldImg" idx="2"/>
          </p:nvPr>
        </p:nvSpPr>
        <p:spPr>
          <a:xfrm>
            <a:off x="2700338" y="511175"/>
            <a:ext cx="4538662" cy="25527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93934" y="3233420"/>
            <a:ext cx="7951470" cy="306324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6465659"/>
            <a:ext cx="4307046" cy="34036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629992" y="6465659"/>
            <a:ext cx="4307046" cy="340360"/>
          </a:xfrm>
          <a:prstGeom prst="rect">
            <a:avLst/>
          </a:prstGeom>
        </p:spPr>
        <p:txBody>
          <a:bodyPr vert="horz" lIns="91440" tIns="45720" rIns="91440" bIns="45720" rtlCol="0" anchor="b"/>
          <a:lstStyle>
            <a:lvl1pPr algn="r">
              <a:defRPr sz="1200"/>
            </a:lvl1pPr>
          </a:lstStyle>
          <a:p>
            <a:fld id="{6E72532A-C80F-4C56-BCD7-BEF523D11F52}" type="slidenum">
              <a:rPr kumimoji="1" lang="ja-JP" altLang="en-US" smtClean="0"/>
              <a:t>‹#›</a:t>
            </a:fld>
            <a:endParaRPr kumimoji="1" lang="ja-JP" altLang="en-US"/>
          </a:p>
        </p:txBody>
      </p:sp>
    </p:spTree>
    <p:extLst>
      <p:ext uri="{BB962C8B-B14F-4D97-AF65-F5344CB8AC3E}">
        <p14:creationId xmlns:p14="http://schemas.microsoft.com/office/powerpoint/2010/main" val="354869001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ニプロ株式会社、ファーマパッケージング事業部の漆畑と申します。どうぞ宜しくお願い致します。</a:t>
            </a:r>
            <a:endParaRPr kumimoji="1" lang="en-US"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6E72532A-C80F-4C56-BCD7-BEF523D11F52}" type="slidenum">
              <a:rPr kumimoji="1" lang="ja-JP" altLang="en-US" smtClean="0"/>
              <a:t>1</a:t>
            </a:fld>
            <a:endParaRPr kumimoji="1" lang="ja-JP" altLang="en-US"/>
          </a:p>
        </p:txBody>
      </p:sp>
    </p:spTree>
    <p:extLst>
      <p:ext uri="{BB962C8B-B14F-4D97-AF65-F5344CB8AC3E}">
        <p14:creationId xmlns:p14="http://schemas.microsoft.com/office/powerpoint/2010/main" val="23660322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さらには、ダブルバッグ、ダブルチャンバーという、ベッドサイドで用事溶解可能な製品も提供しております。</a:t>
            </a:r>
          </a:p>
          <a:p>
            <a:endParaRPr lang="en-US" dirty="0"/>
          </a:p>
        </p:txBody>
      </p:sp>
      <p:sp>
        <p:nvSpPr>
          <p:cNvPr id="4" name="Slide Number Placeholder 3"/>
          <p:cNvSpPr>
            <a:spLocks noGrp="1"/>
          </p:cNvSpPr>
          <p:nvPr>
            <p:ph type="sldNum" sz="quarter" idx="10"/>
          </p:nvPr>
        </p:nvSpPr>
        <p:spPr/>
        <p:txBody>
          <a:bodyPr/>
          <a:lstStyle/>
          <a:p>
            <a:fld id="{44F9AF09-48E7-4A35-BCD2-ACD40A819A84}"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9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また、海外工場ではガラス管も製造</a:t>
            </a:r>
          </a:p>
          <a:p>
            <a:endParaRPr lang="en-US" dirty="0"/>
          </a:p>
        </p:txBody>
      </p:sp>
      <p:sp>
        <p:nvSpPr>
          <p:cNvPr id="4" name="Slide Number Placeholder 3"/>
          <p:cNvSpPr>
            <a:spLocks noGrp="1"/>
          </p:cNvSpPr>
          <p:nvPr>
            <p:ph type="sldNum" sz="quarter" idx="10"/>
          </p:nvPr>
        </p:nvSpPr>
        <p:spPr/>
        <p:txBody>
          <a:bodyPr/>
          <a:lstStyle/>
          <a:p>
            <a:fld id="{44F9AF09-48E7-4A35-BCD2-ACD40A819A84}"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022099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そして、ゴムキャップ、ガスケットといったゴム製品、</a:t>
            </a:r>
            <a:endParaRPr lang="en-US" dirty="0"/>
          </a:p>
        </p:txBody>
      </p:sp>
      <p:sp>
        <p:nvSpPr>
          <p:cNvPr id="4" name="Slide Number Placeholder 3"/>
          <p:cNvSpPr>
            <a:spLocks noGrp="1"/>
          </p:cNvSpPr>
          <p:nvPr>
            <p:ph type="sldNum" sz="quarter" idx="10"/>
          </p:nvPr>
        </p:nvSpPr>
        <p:spPr/>
        <p:txBody>
          <a:bodyPr/>
          <a:lstStyle/>
          <a:p>
            <a:fld id="{44F9AF09-48E7-4A35-BCD2-ACD40A819A84}"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9182157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そして、</a:t>
            </a:r>
            <a:r>
              <a:rPr kumimoji="1" lang="ja-JP" altLang="en-US" sz="1200" kern="1200" dirty="0" smtClean="0">
                <a:solidFill>
                  <a:schemeClr val="tx1"/>
                </a:solidFill>
                <a:effectLst/>
                <a:latin typeface="+mn-lt"/>
                <a:ea typeface="+mn-ea"/>
                <a:cs typeface="+mn-cs"/>
              </a:rPr>
              <a:t>薬剤を調剤するための</a:t>
            </a:r>
            <a:r>
              <a:rPr kumimoji="1" lang="ja-JP" altLang="ja-JP" sz="1200" kern="1200" dirty="0" smtClean="0">
                <a:solidFill>
                  <a:schemeClr val="tx1"/>
                </a:solidFill>
                <a:effectLst/>
                <a:latin typeface="+mn-lt"/>
                <a:ea typeface="+mn-ea"/>
                <a:cs typeface="+mn-cs"/>
              </a:rPr>
              <a:t>調整デバイス</a:t>
            </a:r>
            <a:r>
              <a:rPr kumimoji="1" lang="ja-JP" altLang="en-US" sz="1200" kern="1200" dirty="0" smtClean="0">
                <a:solidFill>
                  <a:schemeClr val="tx1"/>
                </a:solidFill>
                <a:effectLst/>
                <a:latin typeface="+mn-lt"/>
                <a:ea typeface="+mn-ea"/>
                <a:cs typeface="+mn-cs"/>
              </a:rPr>
              <a:t>も取り扱っております。</a:t>
            </a:r>
            <a:endParaRPr lang="en-US" dirty="0"/>
          </a:p>
        </p:txBody>
      </p:sp>
      <p:sp>
        <p:nvSpPr>
          <p:cNvPr id="4" name="Slide Number Placeholder 3"/>
          <p:cNvSpPr>
            <a:spLocks noGrp="1"/>
          </p:cNvSpPr>
          <p:nvPr>
            <p:ph type="sldNum" sz="quarter" idx="10"/>
          </p:nvPr>
        </p:nvSpPr>
        <p:spPr/>
        <p:txBody>
          <a:bodyPr/>
          <a:lstStyle/>
          <a:p>
            <a:fld id="{44F9AF09-48E7-4A35-BCD2-ACD40A819A84}"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5795068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ニプロはこれらの製品をただ提供するサプライヤーではなく、これらの製品と一緒にお客様の課題を解決するソリューションを提供するパートナーであることを目指しております。</a:t>
            </a:r>
            <a:endParaRPr kumimoji="1" lang="en-US" altLang="ja-JP" sz="1200" kern="1200" dirty="0" smtClean="0">
              <a:solidFill>
                <a:schemeClr val="tx1"/>
              </a:solidFill>
              <a:effectLst/>
              <a:latin typeface="+mn-lt"/>
              <a:ea typeface="+mn-ea"/>
              <a:cs typeface="+mn-cs"/>
            </a:endParaRPr>
          </a:p>
          <a:p>
            <a:endParaRPr kumimoji="1" lang="en-US" altLang="ja-JP"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4F9AF09-48E7-4A35-BCD2-ACD40A819A84}"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8588472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以上簡単に製品のご紹介をさせて頂きました。</a:t>
            </a:r>
            <a:endParaRPr kumimoji="1" lang="en-US" altLang="ja-JP" dirty="0" smtClean="0"/>
          </a:p>
          <a:p>
            <a:r>
              <a:rPr kumimoji="1" lang="ja-JP" altLang="en-US" dirty="0" smtClean="0"/>
              <a:t>本日</a:t>
            </a:r>
            <a:r>
              <a:rPr kumimoji="1" lang="en-US" altLang="ja-JP" dirty="0" smtClean="0"/>
              <a:t>Q</a:t>
            </a:r>
            <a:r>
              <a:rPr kumimoji="1" lang="ja-JP" altLang="en-US" dirty="0" smtClean="0"/>
              <a:t>＆</a:t>
            </a:r>
            <a:r>
              <a:rPr kumimoji="1" lang="en-US" altLang="ja-JP" dirty="0" smtClean="0"/>
              <a:t>A</a:t>
            </a:r>
            <a:r>
              <a:rPr kumimoji="1" lang="ja-JP" altLang="en-US" dirty="0" smtClean="0"/>
              <a:t>コーナーにてこちらの製品を展示しております。その他ご紹介した製品についてもサンプルをお持ちしておりますので、お気軽にお尋ね下さい。</a:t>
            </a:r>
            <a:endParaRPr kumimoji="1" lang="en-US" altLang="ja-JP" dirty="0" smtClean="0"/>
          </a:p>
          <a:p>
            <a:r>
              <a:rPr kumimoji="1" lang="en-US" altLang="ja-JP" dirty="0" smtClean="0"/>
              <a:t>Q</a:t>
            </a:r>
            <a:r>
              <a:rPr kumimoji="1" lang="ja-JP" altLang="en-US" dirty="0" smtClean="0"/>
              <a:t>＆</a:t>
            </a:r>
            <a:r>
              <a:rPr kumimoji="1" lang="en-US" altLang="ja-JP" dirty="0" smtClean="0"/>
              <a:t>A</a:t>
            </a:r>
            <a:r>
              <a:rPr kumimoji="1" lang="ja-JP" altLang="en-US" dirty="0" smtClean="0"/>
              <a:t>コーナーのニプロブースでお待ちしております。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6E72532A-C80F-4C56-BCD7-BEF523D11F52}" type="slidenum">
              <a:rPr kumimoji="1" lang="ja-JP" altLang="en-US" smtClean="0"/>
              <a:t>15</a:t>
            </a:fld>
            <a:endParaRPr kumimoji="1" lang="ja-JP" altLang="en-US"/>
          </a:p>
        </p:txBody>
      </p:sp>
    </p:spTree>
    <p:extLst>
      <p:ext uri="{BB962C8B-B14F-4D97-AF65-F5344CB8AC3E}">
        <p14:creationId xmlns:p14="http://schemas.microsoft.com/office/powerpoint/2010/main" val="1859086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697163" y="509588"/>
            <a:ext cx="4545012" cy="2555875"/>
          </a:xfrm>
        </p:spPr>
      </p:sp>
      <p:sp>
        <p:nvSpPr>
          <p:cNvPr id="3" name="ノート プレースホルダー 2"/>
          <p:cNvSpPr>
            <a:spLocks noGrp="1"/>
          </p:cNvSpPr>
          <p:nvPr>
            <p:ph type="body" idx="1"/>
          </p:nvPr>
        </p:nvSpPr>
        <p:spPr/>
        <p:txBody>
          <a:bodyPr/>
          <a:lstStyle/>
          <a:p>
            <a:r>
              <a:rPr kumimoji="1" lang="ja-JP" altLang="en-US" dirty="0" smtClean="0"/>
              <a:t>皆様　ニプロと聞きますと、医療機器や医薬品を思い浮かべて頂く方が多いと思います。</a:t>
            </a:r>
            <a:endParaRPr kumimoji="1" lang="en-US" altLang="ja-JP" dirty="0" smtClean="0"/>
          </a:p>
          <a:p>
            <a:r>
              <a:rPr kumimoji="1" lang="ja-JP" altLang="en-US" dirty="0" smtClean="0"/>
              <a:t>弊社はこの</a:t>
            </a:r>
            <a:r>
              <a:rPr kumimoji="1" lang="en-US" altLang="ja-JP" dirty="0" smtClean="0"/>
              <a:t>2</a:t>
            </a:r>
            <a:r>
              <a:rPr kumimoji="1" lang="ja-JP" altLang="en-US" dirty="0" smtClean="0"/>
              <a:t>事業に加えましてもうひとつ事業を行っております。</a:t>
            </a:r>
            <a:endParaRPr kumimoji="1" lang="en-US" altLang="ja-JP" dirty="0" smtClean="0"/>
          </a:p>
          <a:p>
            <a:r>
              <a:rPr kumimoji="1" lang="ja-JP" altLang="en-US" dirty="0" smtClean="0"/>
              <a:t>それがこちらのファーマパッケージング事業です。</a:t>
            </a:r>
            <a:endParaRPr kumimoji="1" lang="en-US" altLang="ja-JP" dirty="0" smtClean="0"/>
          </a:p>
          <a:p>
            <a:r>
              <a:rPr kumimoji="1" lang="ja-JP" altLang="en-US" dirty="0" smtClean="0"/>
              <a:t>本日は皆様に弊社のファーマパッケージング事業について知って頂ければと存じます。</a:t>
            </a:r>
            <a:endParaRPr kumimoji="1" lang="en-US" altLang="ja-JP" dirty="0" smtClean="0"/>
          </a:p>
          <a:p>
            <a:r>
              <a:rPr kumimoji="1" lang="ja-JP" altLang="en-US" dirty="0" smtClean="0"/>
              <a:t>かなり駆け足でのご紹介になりますので、気</a:t>
            </a:r>
            <a:r>
              <a:rPr kumimoji="1" lang="ja-JP" altLang="en-US" dirty="0" smtClean="0"/>
              <a:t>になる製品が</a:t>
            </a:r>
            <a:r>
              <a:rPr kumimoji="1" lang="ja-JP" altLang="en-US" dirty="0" smtClean="0"/>
              <a:t>ございましたら是非ブース</a:t>
            </a:r>
            <a:r>
              <a:rPr kumimoji="1" lang="ja-JP" altLang="en-US" dirty="0" smtClean="0"/>
              <a:t>にお立ち寄りください。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28508CF-2A91-479F-B951-805B06110FDF}" type="slidenum">
              <a:rPr lang="ja-JP" altLang="en-US" smtClean="0"/>
              <a:pPr>
                <a:defRPr/>
              </a:pPr>
              <a:t>2</a:t>
            </a:fld>
            <a:endParaRPr lang="ja-JP" altLang="en-US"/>
          </a:p>
        </p:txBody>
      </p:sp>
    </p:spTree>
    <p:extLst>
      <p:ext uri="{BB962C8B-B14F-4D97-AF65-F5344CB8AC3E}">
        <p14:creationId xmlns:p14="http://schemas.microsoft.com/office/powerpoint/2010/main" val="2246648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それでは簡単に弊事業の製品をご紹介させて頂きます。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弊事業部では、製造ラインの設計からガラス管、一次包装容器、ゴム栓、調製デバイスまで、全てのファーマパッケージング製品の製造販売をグループ内で行っております。</a:t>
            </a:r>
            <a:endParaRPr kumimoji="1" lang="en-US" altLang="ja-JP"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ED951C1-BF1A-4442-A5B6-A194F43B765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932600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まず、プレフィラブルシリンジ、こちらはバルクシリンジと共に、</a:t>
            </a:r>
          </a:p>
          <a:p>
            <a:r>
              <a:rPr kumimoji="1" lang="ja-JP" altLang="ja-JP" sz="1200" kern="1200" dirty="0" smtClean="0">
                <a:solidFill>
                  <a:schemeClr val="tx1"/>
                </a:solidFill>
                <a:effectLst/>
                <a:latin typeface="+mn-lt"/>
                <a:ea typeface="+mn-ea"/>
                <a:cs typeface="+mn-cs"/>
              </a:rPr>
              <a:t>充填ラインにすぐに導入可能な</a:t>
            </a:r>
            <a:r>
              <a:rPr kumimoji="1" lang="ja-JP" altLang="ja-JP" sz="1200" kern="1200" dirty="0" smtClean="0">
                <a:solidFill>
                  <a:schemeClr val="tx1"/>
                </a:solidFill>
                <a:effectLst/>
                <a:latin typeface="+mn-lt"/>
                <a:ea typeface="+mn-ea"/>
                <a:cs typeface="+mn-cs"/>
              </a:rPr>
              <a:t>滅菌済み</a:t>
            </a:r>
            <a:r>
              <a:rPr kumimoji="1" lang="ja-JP" altLang="en-US" sz="1200" kern="1200" dirty="0" smtClean="0">
                <a:solidFill>
                  <a:schemeClr val="tx1"/>
                </a:solidFill>
                <a:effectLst/>
                <a:latin typeface="+mn-lt"/>
                <a:ea typeface="+mn-ea"/>
                <a:cs typeface="+mn-cs"/>
              </a:rPr>
              <a:t>ガラス</a:t>
            </a:r>
            <a:r>
              <a:rPr kumimoji="1" lang="ja-JP" altLang="ja-JP" sz="1200" kern="1200" dirty="0" smtClean="0">
                <a:solidFill>
                  <a:schemeClr val="tx1"/>
                </a:solidFill>
                <a:effectLst/>
                <a:latin typeface="+mn-lt"/>
                <a:ea typeface="+mn-ea"/>
                <a:cs typeface="+mn-cs"/>
              </a:rPr>
              <a:t>シリンジ</a:t>
            </a:r>
            <a:r>
              <a:rPr kumimoji="1" lang="ja-JP" altLang="ja-JP" sz="1200" kern="1200" dirty="0" smtClean="0">
                <a:solidFill>
                  <a:schemeClr val="tx1"/>
                </a:solidFill>
                <a:effectLst/>
                <a:latin typeface="+mn-lt"/>
                <a:ea typeface="+mn-ea"/>
                <a:cs typeface="+mn-cs"/>
              </a:rPr>
              <a:t>も提供しております。</a:t>
            </a:r>
          </a:p>
          <a:p>
            <a:endParaRPr lang="en-US" dirty="0"/>
          </a:p>
        </p:txBody>
      </p:sp>
      <p:sp>
        <p:nvSpPr>
          <p:cNvPr id="4" name="Slide Number Placeholder 3"/>
          <p:cNvSpPr>
            <a:spLocks noGrp="1"/>
          </p:cNvSpPr>
          <p:nvPr>
            <p:ph type="sldNum" sz="quarter" idx="10"/>
          </p:nvPr>
        </p:nvSpPr>
        <p:spPr/>
        <p:txBody>
          <a:bodyPr/>
          <a:lstStyle/>
          <a:p>
            <a:fld id="{44F9AF09-48E7-4A35-BCD2-ACD40A819A84}"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266278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次にガラスバイアル。</a:t>
            </a:r>
          </a:p>
          <a:p>
            <a:r>
              <a:rPr kumimoji="1" lang="ja-JP" altLang="en-US" sz="1200" kern="1200" dirty="0" smtClean="0">
                <a:solidFill>
                  <a:schemeClr val="tx1"/>
                </a:solidFill>
                <a:effectLst/>
                <a:latin typeface="+mn-lt"/>
                <a:ea typeface="+mn-ea"/>
                <a:cs typeface="+mn-cs"/>
              </a:rPr>
              <a:t>通常のバイアルに加え、</a:t>
            </a:r>
            <a:r>
              <a:rPr kumimoji="1" lang="ja-JP" altLang="ja-JP" sz="1200" kern="1200" dirty="0" smtClean="0">
                <a:solidFill>
                  <a:schemeClr val="tx1"/>
                </a:solidFill>
                <a:effectLst/>
                <a:latin typeface="+mn-lt"/>
                <a:ea typeface="+mn-ea"/>
                <a:cs typeface="+mn-cs"/>
              </a:rPr>
              <a:t>左側にありますように、</a:t>
            </a:r>
            <a:r>
              <a:rPr kumimoji="1" lang="ja-JP" altLang="en-US" sz="1200" kern="1200" dirty="0" smtClean="0">
                <a:solidFill>
                  <a:schemeClr val="tx1"/>
                </a:solidFill>
                <a:effectLst/>
                <a:latin typeface="+mn-lt"/>
                <a:ea typeface="+mn-ea"/>
                <a:cs typeface="+mn-cs"/>
              </a:rPr>
              <a:t>経鼻投与デバイス用に開発された</a:t>
            </a:r>
            <a:r>
              <a:rPr kumimoji="1" lang="en-US" altLang="ja-JP" sz="1200" kern="1200" dirty="0" smtClean="0">
                <a:solidFill>
                  <a:schemeClr val="tx1"/>
                </a:solidFill>
                <a:effectLst/>
                <a:latin typeface="+mn-lt"/>
                <a:ea typeface="+mn-ea"/>
                <a:cs typeface="+mn-cs"/>
              </a:rPr>
              <a:t>unit-dose</a:t>
            </a:r>
            <a:r>
              <a:rPr kumimoji="1" lang="ja-JP" altLang="en-US" sz="1200" kern="1200" dirty="0" smtClean="0">
                <a:solidFill>
                  <a:schemeClr val="tx1"/>
                </a:solidFill>
                <a:effectLst/>
                <a:latin typeface="+mn-lt"/>
                <a:ea typeface="+mn-ea"/>
                <a:cs typeface="+mn-cs"/>
              </a:rPr>
              <a:t>容器、残液量を減らすことを目的とした</a:t>
            </a:r>
            <a:r>
              <a:rPr kumimoji="1" lang="en-US" altLang="ja-JP" sz="1200" kern="1200" dirty="0" smtClean="0">
                <a:solidFill>
                  <a:schemeClr val="tx1"/>
                </a:solidFill>
                <a:effectLst/>
                <a:latin typeface="+mn-lt"/>
                <a:ea typeface="+mn-ea"/>
                <a:cs typeface="+mn-cs"/>
              </a:rPr>
              <a:t>V</a:t>
            </a:r>
            <a:r>
              <a:rPr kumimoji="1" lang="ja-JP" altLang="en-US" sz="1200" kern="1200" dirty="0" smtClean="0">
                <a:solidFill>
                  <a:schemeClr val="tx1"/>
                </a:solidFill>
                <a:effectLst/>
                <a:latin typeface="+mn-lt"/>
                <a:ea typeface="+mn-ea"/>
                <a:cs typeface="+mn-cs"/>
              </a:rPr>
              <a:t>ボトムバイアル、さらに</a:t>
            </a:r>
            <a:r>
              <a:rPr kumimoji="1" lang="ja-JP" altLang="ja-JP" sz="1200" kern="1200" dirty="0" smtClean="0">
                <a:solidFill>
                  <a:schemeClr val="tx1"/>
                </a:solidFill>
                <a:effectLst/>
                <a:latin typeface="+mn-lt"/>
                <a:ea typeface="+mn-ea"/>
                <a:cs typeface="+mn-cs"/>
              </a:rPr>
              <a:t>小容量用で残液量をなるべく減らすマイクロバイアル</a:t>
            </a:r>
            <a:r>
              <a:rPr kumimoji="1" lang="ja-JP" altLang="en-US" sz="1200" kern="1200" dirty="0" smtClean="0">
                <a:solidFill>
                  <a:schemeClr val="tx1"/>
                </a:solidFill>
                <a:effectLst/>
                <a:latin typeface="+mn-lt"/>
                <a:ea typeface="+mn-ea"/>
                <a:cs typeface="+mn-cs"/>
              </a:rPr>
              <a:t>や、金属針を使用しないニードルフリードラッグデリバリーシステム用の耐高圧製品などの</a:t>
            </a:r>
            <a:r>
              <a:rPr kumimoji="1" lang="ja-JP" altLang="ja-JP" sz="1200" kern="1200" dirty="0" smtClean="0">
                <a:solidFill>
                  <a:schemeClr val="tx1"/>
                </a:solidFill>
                <a:effectLst/>
                <a:latin typeface="+mn-lt"/>
                <a:ea typeface="+mn-ea"/>
                <a:cs typeface="+mn-cs"/>
              </a:rPr>
              <a:t>高付加価値製品</a:t>
            </a:r>
            <a:r>
              <a:rPr kumimoji="1" lang="ja-JP" altLang="en-US" sz="1200" kern="1200" dirty="0" smtClean="0">
                <a:solidFill>
                  <a:schemeClr val="tx1"/>
                </a:solidFill>
                <a:effectLst/>
                <a:latin typeface="+mn-lt"/>
                <a:ea typeface="+mn-ea"/>
                <a:cs typeface="+mn-cs"/>
              </a:rPr>
              <a:t>、</a:t>
            </a:r>
            <a:endParaRPr kumimoji="1" lang="ja-JP"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また、シリンジと同じくネストバイアルも取り扱っております。</a:t>
            </a:r>
          </a:p>
          <a:p>
            <a:endParaRPr kumimoji="1" lang="ja-JP" altLang="ja-JP"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4F9AF09-48E7-4A35-BCD2-ACD40A819A84}"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248231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そしてこちらが現在弊事業部が特に力を入れております、</a:t>
            </a:r>
            <a:r>
              <a:rPr lang="en-US" altLang="ja-JP" dirty="0" smtClean="0"/>
              <a:t>VIALEX</a:t>
            </a:r>
            <a:r>
              <a:rPr lang="ja-JP" altLang="en-US" dirty="0" smtClean="0"/>
              <a:t>技術を使用したバイアルです。</a:t>
            </a:r>
            <a:endParaRPr lang="en-US" altLang="ja-JP" dirty="0" smtClean="0"/>
          </a:p>
          <a:p>
            <a:r>
              <a:rPr lang="en-US" altLang="ja-JP" dirty="0" smtClean="0"/>
              <a:t>VIALEX</a:t>
            </a:r>
            <a:r>
              <a:rPr lang="ja-JP" altLang="en-US" dirty="0" smtClean="0"/>
              <a:t>技術とは　アルカリ溶出　を　コーティング剤の使用　や　組成の変更なしに　極限まで抑えることを可能にした技術です。</a:t>
            </a:r>
            <a:endParaRPr lang="en-US" altLang="ja-JP" dirty="0" smtClean="0"/>
          </a:p>
        </p:txBody>
      </p:sp>
      <p:sp>
        <p:nvSpPr>
          <p:cNvPr id="4" name="Slide Number Placeholder 3"/>
          <p:cNvSpPr>
            <a:spLocks noGrp="1"/>
          </p:cNvSpPr>
          <p:nvPr>
            <p:ph type="sldNum" sz="quarter" idx="10"/>
          </p:nvPr>
        </p:nvSpPr>
        <p:spPr/>
        <p:txBody>
          <a:bodyPr/>
          <a:lstStyle/>
          <a:p>
            <a:fld id="{44F9AF09-48E7-4A35-BCD2-ACD40A819A84}"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109863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次にガラスカートリッジ、</a:t>
            </a:r>
          </a:p>
          <a:p>
            <a:endParaRPr lang="en-US" dirty="0"/>
          </a:p>
        </p:txBody>
      </p:sp>
      <p:sp>
        <p:nvSpPr>
          <p:cNvPr id="4" name="Slide Number Placeholder 3"/>
          <p:cNvSpPr>
            <a:spLocks noGrp="1"/>
          </p:cNvSpPr>
          <p:nvPr>
            <p:ph type="sldNum" sz="quarter" idx="10"/>
          </p:nvPr>
        </p:nvSpPr>
        <p:spPr/>
        <p:txBody>
          <a:bodyPr/>
          <a:lstStyle/>
          <a:p>
            <a:fld id="{44F9AF09-48E7-4A35-BCD2-ACD40A819A84}"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440698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アンプル</a:t>
            </a:r>
            <a:endParaRPr lang="en-US" dirty="0"/>
          </a:p>
        </p:txBody>
      </p:sp>
      <p:sp>
        <p:nvSpPr>
          <p:cNvPr id="4" name="Slide Number Placeholder 3"/>
          <p:cNvSpPr>
            <a:spLocks noGrp="1"/>
          </p:cNvSpPr>
          <p:nvPr>
            <p:ph type="sldNum" sz="quarter" idx="10"/>
          </p:nvPr>
        </p:nvSpPr>
        <p:spPr/>
        <p:txBody>
          <a:bodyPr/>
          <a:lstStyle/>
          <a:p>
            <a:fld id="{44F9AF09-48E7-4A35-BCD2-ACD40A819A84}"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128421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試験管</a:t>
            </a:r>
            <a:endParaRPr lang="en-US" dirty="0"/>
          </a:p>
        </p:txBody>
      </p:sp>
      <p:sp>
        <p:nvSpPr>
          <p:cNvPr id="4" name="Slide Number Placeholder 3"/>
          <p:cNvSpPr>
            <a:spLocks noGrp="1"/>
          </p:cNvSpPr>
          <p:nvPr>
            <p:ph type="sldNum" sz="quarter" idx="10"/>
          </p:nvPr>
        </p:nvSpPr>
        <p:spPr/>
        <p:txBody>
          <a:bodyPr/>
          <a:lstStyle/>
          <a:p>
            <a:fld id="{44F9AF09-48E7-4A35-BCD2-ACD40A819A84}"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377383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597821"/>
            <a:ext cx="7772400" cy="110251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8FAD036-A192-4BD1-89B9-B6A864BDA1A0}" type="datetimeFigureOut">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2392358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8FAD036-A192-4BD1-89B9-B6A864BDA1A0}" type="datetimeFigureOut">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1557016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05979"/>
            <a:ext cx="2057400" cy="4388644"/>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05979"/>
            <a:ext cx="6019800" cy="4388644"/>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8FAD036-A192-4BD1-89B9-B6A864BDA1A0}" type="datetimeFigureOut">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2902360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pic>
        <p:nvPicPr>
          <p:cNvPr id="2" name="Picture 1" descr="slide(16-9)-blu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62000" cy="5161260"/>
          </a:xfrm>
          <a:prstGeom prst="rect">
            <a:avLst/>
          </a:prstGeom>
        </p:spPr>
      </p:pic>
      <p:sp>
        <p:nvSpPr>
          <p:cNvPr id="3" name="Text Placeholder 2"/>
          <p:cNvSpPr>
            <a:spLocks noGrp="1"/>
          </p:cNvSpPr>
          <p:nvPr>
            <p:ph type="body" idx="1"/>
          </p:nvPr>
        </p:nvSpPr>
        <p:spPr>
          <a:xfrm>
            <a:off x="722313" y="2571750"/>
            <a:ext cx="7772400" cy="754132"/>
          </a:xfrm>
          <a:prstGeom prst="rect">
            <a:avLst/>
          </a:prstGeom>
        </p:spPr>
        <p:txBody>
          <a:bodyPr lIns="91436" tIns="45718" rIns="91436" bIns="45718" anchor="b"/>
          <a:lstStyle>
            <a:lvl1pPr marL="0" indent="0" algn="ctr">
              <a:buNone/>
              <a:defRPr sz="2000">
                <a:solidFill>
                  <a:schemeClr val="bg1">
                    <a:lumMod val="75000"/>
                  </a:schemeClr>
                </a:solidFill>
                <a:latin typeface="Arial Unicode MS"/>
                <a:cs typeface="Arial Unicode MS"/>
              </a:defRPr>
            </a:lvl1pPr>
            <a:lvl2pPr marL="457178" indent="0">
              <a:buNone/>
              <a:defRPr sz="1800">
                <a:solidFill>
                  <a:schemeClr val="tx1">
                    <a:tint val="75000"/>
                  </a:schemeClr>
                </a:solidFill>
              </a:defRPr>
            </a:lvl2pPr>
            <a:lvl3pPr marL="914355" indent="0">
              <a:buNone/>
              <a:defRPr sz="1600">
                <a:solidFill>
                  <a:schemeClr val="tx1">
                    <a:tint val="75000"/>
                  </a:schemeClr>
                </a:solidFill>
              </a:defRPr>
            </a:lvl3pPr>
            <a:lvl4pPr marL="1371532" indent="0">
              <a:buNone/>
              <a:defRPr sz="1400">
                <a:solidFill>
                  <a:schemeClr val="tx1">
                    <a:tint val="75000"/>
                  </a:schemeClr>
                </a:solidFill>
              </a:defRPr>
            </a:lvl4pPr>
            <a:lvl5pPr marL="1828709" indent="0">
              <a:buNone/>
              <a:defRPr sz="1400">
                <a:solidFill>
                  <a:schemeClr val="tx1">
                    <a:tint val="75000"/>
                  </a:schemeClr>
                </a:solidFill>
              </a:defRPr>
            </a:lvl5pPr>
            <a:lvl6pPr marL="2285886" indent="0">
              <a:buNone/>
              <a:defRPr sz="1400">
                <a:solidFill>
                  <a:schemeClr val="tx1">
                    <a:tint val="75000"/>
                  </a:schemeClr>
                </a:solidFill>
              </a:defRPr>
            </a:lvl6pPr>
            <a:lvl7pPr marL="2743064" indent="0">
              <a:buNone/>
              <a:defRPr sz="1400">
                <a:solidFill>
                  <a:schemeClr val="tx1">
                    <a:tint val="75000"/>
                  </a:schemeClr>
                </a:solidFill>
              </a:defRPr>
            </a:lvl7pPr>
            <a:lvl8pPr marL="3200240" indent="0">
              <a:buNone/>
              <a:defRPr sz="1400">
                <a:solidFill>
                  <a:schemeClr val="tx1">
                    <a:tint val="75000"/>
                  </a:schemeClr>
                </a:solidFill>
              </a:defRPr>
            </a:lvl8pPr>
            <a:lvl9pPr marL="3657418" indent="0">
              <a:buNone/>
              <a:defRPr sz="1400">
                <a:solidFill>
                  <a:schemeClr val="tx1">
                    <a:tint val="75000"/>
                  </a:schemeClr>
                </a:solidFill>
              </a:defRPr>
            </a:lvl9pPr>
          </a:lstStyle>
          <a:p>
            <a:pPr lvl="0"/>
            <a:r>
              <a:rPr lang="nl-BE" dirty="0" smtClean="0"/>
              <a:t>Click to edit Master text styles</a:t>
            </a:r>
          </a:p>
        </p:txBody>
      </p:sp>
      <p:sp>
        <p:nvSpPr>
          <p:cNvPr id="6" name="Title 1"/>
          <p:cNvSpPr>
            <a:spLocks noGrp="1"/>
          </p:cNvSpPr>
          <p:nvPr>
            <p:ph type="ctrTitle"/>
          </p:nvPr>
        </p:nvSpPr>
        <p:spPr>
          <a:xfrm>
            <a:off x="714500" y="1598619"/>
            <a:ext cx="7772400" cy="1101725"/>
          </a:xfrm>
        </p:spPr>
        <p:txBody>
          <a:bodyPr>
            <a:noAutofit/>
          </a:bodyPr>
          <a:lstStyle>
            <a:lvl1pPr algn="ctr">
              <a:defRPr sz="3600">
                <a:solidFill>
                  <a:schemeClr val="bg1"/>
                </a:solidFill>
              </a:defRPr>
            </a:lvl1pPr>
          </a:lstStyle>
          <a:p>
            <a:r>
              <a:rPr lang="nl-BE" dirty="0" smtClean="0"/>
              <a:t>Click to edit Master title style</a:t>
            </a:r>
            <a:endParaRPr lang="en-US" dirty="0"/>
          </a:p>
        </p:txBody>
      </p:sp>
    </p:spTree>
    <p:extLst>
      <p:ext uri="{BB962C8B-B14F-4D97-AF65-F5344CB8AC3E}">
        <p14:creationId xmlns:p14="http://schemas.microsoft.com/office/powerpoint/2010/main" val="477574887"/>
      </p:ext>
    </p:extLst>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C286B"/>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57201" y="4767264"/>
            <a:ext cx="724452" cy="273844"/>
          </a:xfrm>
          <a:prstGeom prst="rect">
            <a:avLst/>
          </a:prstGeom>
        </p:spPr>
        <p:txBody>
          <a:bodyPr lIns="68577" tIns="34289" rIns="68577" bIns="34289"/>
          <a:lstStyle/>
          <a:p>
            <a:fld id="{5A4D512B-6F78-104E-80DF-03F7E67060BB}" type="datetimeFigureOut">
              <a:rPr lang="en-US" smtClean="0"/>
              <a:pPr/>
              <a:t>8/24/2017</a:t>
            </a:fld>
            <a:endParaRPr lang="en-US"/>
          </a:p>
        </p:txBody>
      </p:sp>
      <p:sp>
        <p:nvSpPr>
          <p:cNvPr id="4" name="Footer Placeholder 3"/>
          <p:cNvSpPr>
            <a:spLocks noGrp="1"/>
          </p:cNvSpPr>
          <p:nvPr>
            <p:ph type="ftr" sz="quarter" idx="11"/>
          </p:nvPr>
        </p:nvSpPr>
        <p:spPr>
          <a:xfrm>
            <a:off x="2003287" y="4767264"/>
            <a:ext cx="2895600" cy="273844"/>
          </a:xfrm>
          <a:prstGeom prst="rect">
            <a:avLst/>
          </a:prstGeom>
        </p:spPr>
        <p:txBody>
          <a:bodyPr lIns="68577" tIns="34289" rIns="68577" bIns="34289"/>
          <a:lstStyle/>
          <a:p>
            <a:endParaRPr lang="en-US" dirty="0"/>
          </a:p>
        </p:txBody>
      </p:sp>
      <p:sp>
        <p:nvSpPr>
          <p:cNvPr id="5" name="Slide Number Placeholder 4"/>
          <p:cNvSpPr>
            <a:spLocks noGrp="1"/>
          </p:cNvSpPr>
          <p:nvPr>
            <p:ph type="sldNum" sz="quarter" idx="12"/>
          </p:nvPr>
        </p:nvSpPr>
        <p:spPr>
          <a:xfrm>
            <a:off x="1181656" y="4767264"/>
            <a:ext cx="480391" cy="273844"/>
          </a:xfrm>
          <a:prstGeom prst="rect">
            <a:avLst/>
          </a:prstGeom>
        </p:spPr>
        <p:txBody>
          <a:bodyPr lIns="68577" tIns="34289" rIns="68577" bIns="34289"/>
          <a:lstStyle/>
          <a:p>
            <a:fld id="{45588B73-43B1-D345-99E4-8A9BCDEC0082}" type="slidenum">
              <a:rPr lang="en-US" smtClean="0"/>
              <a:pPr/>
              <a:t>‹#›</a:t>
            </a:fld>
            <a:endParaRPr lang="en-US" dirty="0"/>
          </a:p>
        </p:txBody>
      </p:sp>
      <p:sp>
        <p:nvSpPr>
          <p:cNvPr id="6" name="Content Placeholder 2"/>
          <p:cNvSpPr>
            <a:spLocks noGrp="1"/>
          </p:cNvSpPr>
          <p:nvPr>
            <p:ph idx="1"/>
          </p:nvPr>
        </p:nvSpPr>
        <p:spPr>
          <a:xfrm>
            <a:off x="457200" y="1200151"/>
            <a:ext cx="8229600" cy="3394472"/>
          </a:xfrm>
          <a:prstGeom prst="rect">
            <a:avLst/>
          </a:prstGeom>
        </p:spPr>
        <p:txBody>
          <a:bodyPr lIns="68577" tIns="34289" rIns="68577" bIns="34289">
            <a:normAutofit/>
          </a:bodyPr>
          <a:lstStyle>
            <a:lvl1pPr>
              <a:buClr>
                <a:srgbClr val="4C286B"/>
              </a:buClr>
              <a:defRPr sz="2000">
                <a:latin typeface="Arial Unicode MS"/>
                <a:cs typeface="Arial Unicode MS"/>
              </a:defRPr>
            </a:lvl1pPr>
            <a:lvl2pPr>
              <a:buClr>
                <a:srgbClr val="4C286B"/>
              </a:buClr>
              <a:defRPr sz="2000">
                <a:latin typeface="Arial Unicode MS"/>
                <a:cs typeface="Arial Unicode MS"/>
              </a:defRPr>
            </a:lvl2pPr>
            <a:lvl3pPr>
              <a:buClr>
                <a:srgbClr val="4C286B"/>
              </a:buClr>
              <a:defRPr sz="2000">
                <a:latin typeface="Arial Unicode MS"/>
                <a:cs typeface="Arial Unicode MS"/>
              </a:defRPr>
            </a:lvl3pPr>
            <a:lvl4pPr>
              <a:buClr>
                <a:srgbClr val="4C286B"/>
              </a:buClr>
              <a:defRPr sz="2000">
                <a:latin typeface="Arial Unicode MS"/>
                <a:cs typeface="Arial Unicode MS"/>
              </a:defRPr>
            </a:lvl4pPr>
            <a:lvl5pPr>
              <a:buClr>
                <a:srgbClr val="4C286B"/>
              </a:buClr>
              <a:defRPr sz="2000">
                <a:latin typeface="Arial Unicode MS"/>
                <a:cs typeface="Arial Unicode M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92487" y="4587972"/>
            <a:ext cx="1471579" cy="357408"/>
          </a:xfrm>
          <a:prstGeom prst="rect">
            <a:avLst/>
          </a:prstGeom>
          <a:solidFill>
            <a:schemeClr val="bg1"/>
          </a:solidFill>
        </p:spPr>
      </p:pic>
    </p:spTree>
    <p:extLst>
      <p:ext uri="{BB962C8B-B14F-4D97-AF65-F5344CB8AC3E}">
        <p14:creationId xmlns:p14="http://schemas.microsoft.com/office/powerpoint/2010/main" val="15093017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8FAD036-A192-4BD1-89B9-B6A864BDA1A0}" type="datetimeFigureOut">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3583009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3305176"/>
            <a:ext cx="7772400" cy="1021556"/>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8FAD036-A192-4BD1-89B9-B6A864BDA1A0}" type="datetimeFigureOut">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1200920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8FAD036-A192-4BD1-89B9-B6A864BDA1A0}" type="datetimeFigureOut">
              <a:rPr kumimoji="1" lang="ja-JP" altLang="en-US" smtClean="0"/>
              <a:t>2017/8/24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1308255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8FAD036-A192-4BD1-89B9-B6A864BDA1A0}" type="datetimeFigureOut">
              <a:rPr kumimoji="1" lang="ja-JP" altLang="en-US" smtClean="0"/>
              <a:t>2017/8/24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2382486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8FAD036-A192-4BD1-89B9-B6A864BDA1A0}" type="datetimeFigureOut">
              <a:rPr kumimoji="1" lang="ja-JP" altLang="en-US" smtClean="0"/>
              <a:t>2017/8/24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1376403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8FAD036-A192-4BD1-89B9-B6A864BDA1A0}" type="datetimeFigureOut">
              <a:rPr kumimoji="1" lang="ja-JP" altLang="en-US" smtClean="0"/>
              <a:t>2017/8/24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2909598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04787"/>
            <a:ext cx="3008313" cy="8715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8FAD036-A192-4BD1-89B9-B6A864BDA1A0}" type="datetimeFigureOut">
              <a:rPr kumimoji="1" lang="ja-JP" altLang="en-US" smtClean="0"/>
              <a:t>2017/8/24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4189056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3600451"/>
            <a:ext cx="5486400" cy="425054"/>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8FAD036-A192-4BD1-89B9-B6A864BDA1A0}" type="datetimeFigureOut">
              <a:rPr kumimoji="1" lang="ja-JP" altLang="en-US" smtClean="0"/>
              <a:t>2017/8/24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667584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l="-13000" r="-13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8FAD036-A192-4BD1-89B9-B6A864BDA1A0}" type="datetimeFigureOut">
              <a:rPr kumimoji="1" lang="ja-JP" altLang="en-US" smtClean="0"/>
              <a:t>2017/8/24</a:t>
            </a:fld>
            <a:endParaRPr kumimoji="1" lang="ja-JP" altLang="en-US"/>
          </a:p>
        </p:txBody>
      </p:sp>
      <p:sp>
        <p:nvSpPr>
          <p:cNvPr id="5" name="フッター プレースホルダー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A4DA9BC-55B2-4F14-A5FB-8EFF673BFC3D}" type="slidenum">
              <a:rPr kumimoji="1" lang="ja-JP" altLang="en-US" smtClean="0"/>
              <a:t>‹#›</a:t>
            </a:fld>
            <a:endParaRPr kumimoji="1" lang="ja-JP" altLang="en-US"/>
          </a:p>
        </p:txBody>
      </p:sp>
    </p:spTree>
    <p:extLst>
      <p:ext uri="{BB962C8B-B14F-4D97-AF65-F5344CB8AC3E}">
        <p14:creationId xmlns:p14="http://schemas.microsoft.com/office/powerpoint/2010/main" val="1837853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48.jpg"/><Relationship Id="rId3" Type="http://schemas.openxmlformats.org/officeDocument/2006/relationships/image" Target="../media/image43.png"/><Relationship Id="rId7" Type="http://schemas.openxmlformats.org/officeDocument/2006/relationships/image" Target="../media/image47.png"/><Relationship Id="rId12" Type="http://schemas.microsoft.com/office/2007/relationships/hdphoto" Target="../media/hdphoto1.wdp"/><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6.png"/><Relationship Id="rId11" Type="http://schemas.openxmlformats.org/officeDocument/2006/relationships/image" Target="../media/image4.png"/><Relationship Id="rId5" Type="http://schemas.openxmlformats.org/officeDocument/2006/relationships/image" Target="../media/image45.jp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7" Type="http://schemas.microsoft.com/office/2007/relationships/hdphoto" Target="../media/hdphoto1.wdp"/><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53.png"/><Relationship Id="rId4" Type="http://schemas.openxmlformats.org/officeDocument/2006/relationships/image" Target="../media/image52.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8" Type="http://schemas.openxmlformats.org/officeDocument/2006/relationships/image" Target="../media/image48.jpg"/><Relationship Id="rId13" Type="http://schemas.openxmlformats.org/officeDocument/2006/relationships/image" Target="../media/image22.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6.png"/><Relationship Id="rId11" Type="http://schemas.openxmlformats.org/officeDocument/2006/relationships/image" Target="../media/image34.png"/><Relationship Id="rId5" Type="http://schemas.openxmlformats.org/officeDocument/2006/relationships/image" Target="../media/image45.jp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41.png"/></Relationships>
</file>

<file path=ppt/slides/_rels/slide2.xml.rels><?xml version="1.0" encoding="UTF-8" standalone="yes"?>
<Relationships xmlns="http://schemas.openxmlformats.org/package/2006/relationships"><Relationship Id="rId8" Type="http://schemas.openxmlformats.org/officeDocument/2006/relationships/image" Target="../media/image8.jpg"/><Relationship Id="rId13" Type="http://schemas.openxmlformats.org/officeDocument/2006/relationships/image" Target="../media/image13.png"/><Relationship Id="rId3" Type="http://schemas.openxmlformats.org/officeDocument/2006/relationships/image" Target="../media/image4.png"/><Relationship Id="rId7" Type="http://schemas.openxmlformats.org/officeDocument/2006/relationships/image" Target="../media/image7.jpg"/><Relationship Id="rId12"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jpg"/><Relationship Id="rId5" Type="http://schemas.openxmlformats.org/officeDocument/2006/relationships/image" Target="../media/image5.png"/><Relationship Id="rId10" Type="http://schemas.openxmlformats.org/officeDocument/2006/relationships/image" Target="../media/image10.jpg"/><Relationship Id="rId4" Type="http://schemas.microsoft.com/office/2007/relationships/hdphoto" Target="../media/hdphoto1.wdp"/><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4.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microsoft.com/office/2007/relationships/hdphoto" Target="../media/hdphoto1.wdp"/><Relationship Id="rId9" Type="http://schemas.openxmlformats.org/officeDocument/2006/relationships/image" Target="../media/image18.pn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microsoft.com/office/2007/relationships/hdphoto" Target="../media/hdphoto1.wdp"/></Relationships>
</file>

<file path=ppt/slides/_rels/slide5.xml.rels><?xml version="1.0" encoding="UTF-8" standalone="yes"?>
<Relationships xmlns="http://schemas.openxmlformats.org/package/2006/relationships"><Relationship Id="rId8" Type="http://schemas.openxmlformats.org/officeDocument/2006/relationships/image" Target="../media/image30.png"/><Relationship Id="rId13" Type="http://schemas.microsoft.com/office/2007/relationships/hdphoto" Target="../media/hdphoto1.wdp"/><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7" Type="http://schemas.microsoft.com/office/2007/relationships/hdphoto" Target="../media/hdphoto1.wdp"/><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7.png"/><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58420" y="1857695"/>
            <a:ext cx="9027160" cy="1101725"/>
          </a:xfrm>
        </p:spPr>
        <p:txBody>
          <a:bodyPr/>
          <a:lstStyle/>
          <a:p>
            <a:r>
              <a:rPr kumimoji="1"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ニプロ株式会社</a:t>
            </a:r>
            <a:endParaRPr kumimoji="1"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タイトル 2"/>
          <p:cNvSpPr txBox="1">
            <a:spLocks/>
          </p:cNvSpPr>
          <p:nvPr/>
        </p:nvSpPr>
        <p:spPr>
          <a:xfrm>
            <a:off x="685800" y="3625535"/>
            <a:ext cx="7772400" cy="1101725"/>
          </a:xfrm>
          <a:prstGeom prst="rect">
            <a:avLst/>
          </a:prstGeom>
        </p:spPr>
        <p:txBody>
          <a:bodyPr vert="horz" lIns="91436" tIns="45718" rIns="91436" bIns="45718" rtlCol="0" anchor="ctr">
            <a:noAutofit/>
          </a:bodyPr>
          <a:lstStyle>
            <a:lvl1pPr algn="ctr" defTabSz="457200" rtl="0" eaLnBrk="1" latinLnBrk="0" hangingPunct="1">
              <a:spcBef>
                <a:spcPct val="0"/>
              </a:spcBef>
              <a:buNone/>
              <a:defRPr sz="3600" kern="1200">
                <a:solidFill>
                  <a:schemeClr val="bg1"/>
                </a:solidFill>
                <a:latin typeface="Arial Black"/>
                <a:ea typeface="+mj-ea"/>
                <a:cs typeface="Arial Black"/>
              </a:defRPr>
            </a:lvl1pPr>
          </a:lstStyle>
          <a:p>
            <a:endParaRPr kumimoji="1" lang="ja-JP" altLang="en-US" sz="240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55255965"/>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Rounded Rectangle 168"/>
          <p:cNvSpPr/>
          <p:nvPr/>
        </p:nvSpPr>
        <p:spPr>
          <a:xfrm>
            <a:off x="2983195" y="1003643"/>
            <a:ext cx="2954690" cy="3348000"/>
          </a:xfrm>
          <a:prstGeom prst="roundRect">
            <a:avLst>
              <a:gd name="adj" fmla="val 5353"/>
            </a:avLst>
          </a:prstGeom>
          <a:solidFill>
            <a:srgbClr val="0057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t" anchorCtr="0" forceAA="0" compatLnSpc="1">
            <a:prstTxWarp prst="textNoShape">
              <a:avLst/>
            </a:prstTxWarp>
            <a:noAutofit/>
          </a:bodyPr>
          <a:lstStyle/>
          <a:p>
            <a:pPr algn="ctr" defTabSz="685783">
              <a:lnSpc>
                <a:spcPct val="107000"/>
              </a:lnSpc>
            </a:pPr>
            <a:r>
              <a:rPr lang="ja-JP" altLang="en-US" sz="2100" dirty="0">
                <a:solidFill>
                  <a:prstClr val="white"/>
                </a:solidFill>
                <a:latin typeface="メイリオ" pitchFamily="50" charset="-128"/>
                <a:ea typeface="メイリオ" pitchFamily="50" charset="-128"/>
                <a:cs typeface="メイリオ" pitchFamily="50" charset="-128"/>
              </a:rPr>
              <a:t>一次包装容器</a:t>
            </a:r>
            <a:endParaRPr lang="en-US" altLang="ja-JP" sz="2100" dirty="0">
              <a:solidFill>
                <a:prstClr val="white"/>
              </a:solidFill>
              <a:latin typeface="メイリオ" pitchFamily="50" charset="-128"/>
              <a:ea typeface="メイリオ" pitchFamily="50" charset="-128"/>
              <a:cs typeface="メイリオ" pitchFamily="50" charset="-128"/>
            </a:endParaRPr>
          </a:p>
        </p:txBody>
      </p:sp>
      <p:grpSp>
        <p:nvGrpSpPr>
          <p:cNvPr id="218" name="Group 217"/>
          <p:cNvGrpSpPr/>
          <p:nvPr/>
        </p:nvGrpSpPr>
        <p:grpSpPr>
          <a:xfrm>
            <a:off x="3096230" y="3757697"/>
            <a:ext cx="2716043" cy="378000"/>
            <a:chOff x="4128303" y="5010263"/>
            <a:chExt cx="3621391" cy="504000"/>
          </a:xfrm>
        </p:grpSpPr>
        <p:grpSp>
          <p:nvGrpSpPr>
            <p:cNvPr id="195" name="Group 194"/>
            <p:cNvGrpSpPr/>
            <p:nvPr/>
          </p:nvGrpSpPr>
          <p:grpSpPr>
            <a:xfrm>
              <a:off x="7245694" y="5010263"/>
              <a:ext cx="504000" cy="504000"/>
              <a:chOff x="7550807" y="4756865"/>
              <a:chExt cx="504000" cy="504000"/>
            </a:xfrm>
          </p:grpSpPr>
          <p:sp>
            <p:nvSpPr>
              <p:cNvPr id="53" name="Oval 52"/>
              <p:cNvSpPr/>
              <p:nvPr/>
            </p:nvSpPr>
            <p:spPr>
              <a:xfrm>
                <a:off x="7550807" y="475686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54" name="Group 53"/>
              <p:cNvGrpSpPr/>
              <p:nvPr/>
            </p:nvGrpSpPr>
            <p:grpSpPr>
              <a:xfrm>
                <a:off x="7728855" y="4811572"/>
                <a:ext cx="151076" cy="371751"/>
                <a:chOff x="298866" y="91829"/>
                <a:chExt cx="253592" cy="624010"/>
              </a:xfrm>
            </p:grpSpPr>
            <p:grpSp>
              <p:nvGrpSpPr>
                <p:cNvPr id="55" name="Group 54"/>
                <p:cNvGrpSpPr/>
                <p:nvPr/>
              </p:nvGrpSpPr>
              <p:grpSpPr>
                <a:xfrm>
                  <a:off x="298866" y="91829"/>
                  <a:ext cx="253592" cy="553388"/>
                  <a:chOff x="298866" y="91829"/>
                  <a:chExt cx="253592" cy="553388"/>
                </a:xfrm>
                <a:solidFill>
                  <a:schemeClr val="bg1"/>
                </a:solidFill>
              </p:grpSpPr>
              <p:sp>
                <p:nvSpPr>
                  <p:cNvPr id="59" name="Rounded Rectangle 58"/>
                  <p:cNvSpPr/>
                  <p:nvPr/>
                </p:nvSpPr>
                <p:spPr>
                  <a:xfrm>
                    <a:off x="299583" y="91829"/>
                    <a:ext cx="252875" cy="276694"/>
                  </a:xfrm>
                  <a:prstGeom prst="roundRect">
                    <a:avLst/>
                  </a:prstGeom>
                  <a:grp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60" name="Rounded Rectangle 59"/>
                  <p:cNvSpPr/>
                  <p:nvPr/>
                </p:nvSpPr>
                <p:spPr>
                  <a:xfrm>
                    <a:off x="298866" y="368523"/>
                    <a:ext cx="252875" cy="276694"/>
                  </a:xfrm>
                  <a:prstGeom prst="roundRect">
                    <a:avLst/>
                  </a:prstGeom>
                  <a:grp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grpSp>
            <p:sp>
              <p:nvSpPr>
                <p:cNvPr id="56" name="Rectangle 55"/>
                <p:cNvSpPr/>
                <p:nvPr/>
              </p:nvSpPr>
              <p:spPr>
                <a:xfrm>
                  <a:off x="401952" y="645217"/>
                  <a:ext cx="54208" cy="59539"/>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57" name="Rectangle 56"/>
                <p:cNvSpPr/>
                <p:nvPr/>
              </p:nvSpPr>
              <p:spPr>
                <a:xfrm>
                  <a:off x="393056" y="679839"/>
                  <a:ext cx="72000" cy="36000"/>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58" name="Rectangle 57"/>
                <p:cNvSpPr/>
                <p:nvPr/>
              </p:nvSpPr>
              <p:spPr>
                <a:xfrm>
                  <a:off x="308495" y="355998"/>
                  <a:ext cx="231148" cy="36000"/>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sp>
          <p:nvSpPr>
            <p:cNvPr id="202" name="Rounded Rectangle 201"/>
            <p:cNvSpPr/>
            <p:nvPr/>
          </p:nvSpPr>
          <p:spPr>
            <a:xfrm>
              <a:off x="4128303" y="509090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ダブルチャンバー</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323" name="Group 322"/>
          <p:cNvGrpSpPr/>
          <p:nvPr/>
        </p:nvGrpSpPr>
        <p:grpSpPr>
          <a:xfrm>
            <a:off x="369427" y="1008000"/>
            <a:ext cx="2520000" cy="3312000"/>
            <a:chOff x="9775841" y="1595973"/>
            <a:chExt cx="2520000" cy="3312000"/>
          </a:xfrm>
        </p:grpSpPr>
        <p:grpSp>
          <p:nvGrpSpPr>
            <p:cNvPr id="324" name="Group 323"/>
            <p:cNvGrpSpPr/>
            <p:nvPr/>
          </p:nvGrpSpPr>
          <p:grpSpPr>
            <a:xfrm>
              <a:off x="9775841" y="1595973"/>
              <a:ext cx="2520000" cy="3312000"/>
              <a:chOff x="-2616330" y="597027"/>
              <a:chExt cx="2520000" cy="3312000"/>
            </a:xfrm>
            <a:solidFill>
              <a:schemeClr val="bg1"/>
            </a:solidFill>
          </p:grpSpPr>
          <p:sp>
            <p:nvSpPr>
              <p:cNvPr id="326" name="Rounded Rectangle 325"/>
              <p:cNvSpPr/>
              <p:nvPr/>
            </p:nvSpPr>
            <p:spPr>
              <a:xfrm>
                <a:off x="-2616330" y="597027"/>
                <a:ext cx="2520000" cy="3312000"/>
              </a:xfrm>
              <a:prstGeom prst="roundRect">
                <a:avLst>
                  <a:gd name="adj" fmla="val 7857"/>
                </a:avLst>
              </a:prstGeom>
              <a:solidFill>
                <a:schemeClr val="bg1"/>
              </a:solidFill>
              <a:ln>
                <a:solidFill>
                  <a:srgbClr val="0057A5"/>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327" name="Rounded Rectangle 326"/>
              <p:cNvSpPr/>
              <p:nvPr/>
            </p:nvSpPr>
            <p:spPr>
              <a:xfrm>
                <a:off x="-2502445" y="702178"/>
                <a:ext cx="2268000" cy="355402"/>
              </a:xfrm>
              <a:prstGeom prst="roundRect">
                <a:avLst>
                  <a:gd name="adj" fmla="val 23164"/>
                </a:avLst>
              </a:prstGeom>
              <a:grpFill/>
              <a:ln>
                <a:solidFill>
                  <a:srgbClr val="0057A5"/>
                </a:solidFill>
              </a:ln>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400" dirty="0" smtClean="0">
                    <a:solidFill>
                      <a:prstClr val="black"/>
                    </a:solidFill>
                    <a:latin typeface="メイリオ" pitchFamily="50" charset="-128"/>
                    <a:ea typeface="メイリオ" pitchFamily="50" charset="-128"/>
                    <a:cs typeface="メイリオ" pitchFamily="50" charset="-128"/>
                  </a:rPr>
                  <a:t>ダブルチャンバー</a:t>
                </a:r>
                <a:endParaRPr lang="en-US" sz="1400" dirty="0">
                  <a:solidFill>
                    <a:prstClr val="black"/>
                  </a:solidFill>
                  <a:latin typeface="メイリオ" pitchFamily="50" charset="-128"/>
                  <a:ea typeface="メイリオ" pitchFamily="50" charset="-128"/>
                  <a:cs typeface="メイリオ" pitchFamily="50" charset="-128"/>
                </a:endParaRPr>
              </a:p>
            </p:txBody>
          </p:sp>
        </p:grpSp>
        <p:pic>
          <p:nvPicPr>
            <p:cNvPr id="325" name="Picture 32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954624" y="2366543"/>
              <a:ext cx="1209456" cy="2478396"/>
            </a:xfrm>
            <a:prstGeom prst="rect">
              <a:avLst/>
            </a:prstGeom>
          </p:spPr>
        </p:pic>
      </p:grpSp>
      <p:grpSp>
        <p:nvGrpSpPr>
          <p:cNvPr id="84" name="Group 216"/>
          <p:cNvGrpSpPr/>
          <p:nvPr/>
        </p:nvGrpSpPr>
        <p:grpSpPr>
          <a:xfrm>
            <a:off x="3097039" y="3291205"/>
            <a:ext cx="2716514" cy="378000"/>
            <a:chOff x="4129382" y="4388273"/>
            <a:chExt cx="3622019" cy="504000"/>
          </a:xfrm>
        </p:grpSpPr>
        <p:grpSp>
          <p:nvGrpSpPr>
            <p:cNvPr id="85" name="Group 193"/>
            <p:cNvGrpSpPr/>
            <p:nvPr/>
          </p:nvGrpSpPr>
          <p:grpSpPr>
            <a:xfrm>
              <a:off x="7247401" y="4388273"/>
              <a:ext cx="504000" cy="504000"/>
              <a:chOff x="7549402" y="4197471"/>
              <a:chExt cx="504000" cy="504000"/>
            </a:xfrm>
          </p:grpSpPr>
          <p:sp>
            <p:nvSpPr>
              <p:cNvPr id="87" name="Oval 60"/>
              <p:cNvSpPr/>
              <p:nvPr/>
            </p:nvSpPr>
            <p:spPr>
              <a:xfrm>
                <a:off x="7549402" y="4197471"/>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88" name="Group 61"/>
              <p:cNvGrpSpPr/>
              <p:nvPr/>
            </p:nvGrpSpPr>
            <p:grpSpPr>
              <a:xfrm>
                <a:off x="7737280" y="4241645"/>
                <a:ext cx="128243" cy="415651"/>
                <a:chOff x="315367" y="74150"/>
                <a:chExt cx="215265" cy="697700"/>
              </a:xfrm>
              <a:solidFill>
                <a:schemeClr val="bg1"/>
              </a:solidFill>
            </p:grpSpPr>
            <p:sp>
              <p:nvSpPr>
                <p:cNvPr id="89" name="Rectangle 62"/>
                <p:cNvSpPr/>
                <p:nvPr/>
              </p:nvSpPr>
              <p:spPr>
                <a:xfrm>
                  <a:off x="358201" y="91870"/>
                  <a:ext cx="130175" cy="594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90" name="Rounded Rectangle 63"/>
                <p:cNvSpPr/>
                <p:nvPr/>
              </p:nvSpPr>
              <p:spPr>
                <a:xfrm>
                  <a:off x="315367" y="74150"/>
                  <a:ext cx="215265" cy="46030"/>
                </a:xfrm>
                <a:prstGeom prst="round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91" name="Right Bracket 64"/>
                <p:cNvSpPr/>
                <p:nvPr/>
              </p:nvSpPr>
              <p:spPr>
                <a:xfrm rot="5400000">
                  <a:off x="376195" y="659672"/>
                  <a:ext cx="94181" cy="130175"/>
                </a:xfrm>
                <a:prstGeom prst="rightBracket">
                  <a:avLst>
                    <a:gd name="adj" fmla="val 69109"/>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86" name="Rounded Rectangle 200"/>
            <p:cNvSpPr/>
            <p:nvPr/>
          </p:nvSpPr>
          <p:spPr>
            <a:xfrm>
              <a:off x="4129382" y="446465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ガラス試験管</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92" name="Group 215"/>
          <p:cNvGrpSpPr/>
          <p:nvPr/>
        </p:nvGrpSpPr>
        <p:grpSpPr>
          <a:xfrm>
            <a:off x="3096227" y="2831064"/>
            <a:ext cx="2716914" cy="378000"/>
            <a:chOff x="4128303" y="3774752"/>
            <a:chExt cx="3622552" cy="504000"/>
          </a:xfrm>
        </p:grpSpPr>
        <p:grpSp>
          <p:nvGrpSpPr>
            <p:cNvPr id="93" name="Group 192"/>
            <p:cNvGrpSpPr/>
            <p:nvPr/>
          </p:nvGrpSpPr>
          <p:grpSpPr>
            <a:xfrm>
              <a:off x="7246855" y="3774752"/>
              <a:ext cx="504000" cy="504000"/>
              <a:chOff x="7550807" y="3601595"/>
              <a:chExt cx="504000" cy="504000"/>
            </a:xfrm>
          </p:grpSpPr>
          <p:sp>
            <p:nvSpPr>
              <p:cNvPr id="95" name="Oval 65"/>
              <p:cNvSpPr/>
              <p:nvPr/>
            </p:nvSpPr>
            <p:spPr>
              <a:xfrm>
                <a:off x="7550807" y="360159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96" name="Group 66"/>
              <p:cNvGrpSpPr/>
              <p:nvPr/>
            </p:nvGrpSpPr>
            <p:grpSpPr>
              <a:xfrm>
                <a:off x="7759913" y="3660574"/>
                <a:ext cx="85787" cy="386043"/>
                <a:chOff x="351000" y="99000"/>
                <a:chExt cx="233680" cy="1189579"/>
              </a:xfrm>
              <a:solidFill>
                <a:schemeClr val="bg1"/>
              </a:solidFill>
            </p:grpSpPr>
            <p:sp>
              <p:nvSpPr>
                <p:cNvPr id="97" name="Rounded Rectangle 67"/>
                <p:cNvSpPr/>
                <p:nvPr/>
              </p:nvSpPr>
              <p:spPr>
                <a:xfrm>
                  <a:off x="351000" y="725516"/>
                  <a:ext cx="233680" cy="563063"/>
                </a:xfrm>
                <a:prstGeom prst="roundRect">
                  <a:avLst>
                    <a:gd name="adj" fmla="val 25634"/>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98" name="Chord 68"/>
                <p:cNvSpPr/>
                <p:nvPr/>
              </p:nvSpPr>
              <p:spPr>
                <a:xfrm rot="16200000">
                  <a:off x="405101" y="531474"/>
                  <a:ext cx="128290" cy="142874"/>
                </a:xfrm>
                <a:prstGeom prst="chord">
                  <a:avLst>
                    <a:gd name="adj1" fmla="val 5857669"/>
                    <a:gd name="adj2" fmla="val 15728946"/>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99" name="Trapezoid 69"/>
                <p:cNvSpPr/>
                <p:nvPr/>
              </p:nvSpPr>
              <p:spPr>
                <a:xfrm>
                  <a:off x="383223" y="683524"/>
                  <a:ext cx="169070" cy="48367"/>
                </a:xfrm>
                <a:prstGeom prst="trapezoid">
                  <a:avLst>
                    <a:gd name="adj" fmla="val 114241"/>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0" name="Chord 70"/>
                <p:cNvSpPr/>
                <p:nvPr/>
              </p:nvSpPr>
              <p:spPr>
                <a:xfrm rot="5400000">
                  <a:off x="358637" y="539236"/>
                  <a:ext cx="220373" cy="142874"/>
                </a:xfrm>
                <a:prstGeom prst="chord">
                  <a:avLst>
                    <a:gd name="adj1" fmla="val 5280771"/>
                    <a:gd name="adj2" fmla="val 16233715"/>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1" name="Rectangle 71"/>
                <p:cNvSpPr/>
                <p:nvPr/>
              </p:nvSpPr>
              <p:spPr>
                <a:xfrm>
                  <a:off x="441704" y="667056"/>
                  <a:ext cx="54000" cy="18000"/>
                </a:xfrm>
                <a:prstGeom prst="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2" name="Trapezoid 72"/>
                <p:cNvSpPr/>
                <p:nvPr/>
              </p:nvSpPr>
              <p:spPr>
                <a:xfrm rot="10800000">
                  <a:off x="432821" y="99000"/>
                  <a:ext cx="72682" cy="419558"/>
                </a:xfrm>
                <a:prstGeom prst="trapezoid">
                  <a:avLst>
                    <a:gd name="adj" fmla="val 0"/>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94" name="Rounded Rectangle 198"/>
            <p:cNvSpPr/>
            <p:nvPr/>
          </p:nvSpPr>
          <p:spPr>
            <a:xfrm>
              <a:off x="4128303" y="384777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ガラスアンプル</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103" name="Group 214"/>
          <p:cNvGrpSpPr/>
          <p:nvPr/>
        </p:nvGrpSpPr>
        <p:grpSpPr>
          <a:xfrm>
            <a:off x="3096227" y="2360729"/>
            <a:ext cx="2716914" cy="378000"/>
            <a:chOff x="4128303" y="3147638"/>
            <a:chExt cx="3622552" cy="504000"/>
          </a:xfrm>
        </p:grpSpPr>
        <p:grpSp>
          <p:nvGrpSpPr>
            <p:cNvPr id="104" name="Group 191"/>
            <p:cNvGrpSpPr/>
            <p:nvPr/>
          </p:nvGrpSpPr>
          <p:grpSpPr>
            <a:xfrm>
              <a:off x="7246855" y="3147638"/>
              <a:ext cx="504000" cy="504000"/>
              <a:chOff x="7550807" y="3028015"/>
              <a:chExt cx="504000" cy="504000"/>
            </a:xfrm>
          </p:grpSpPr>
          <p:sp>
            <p:nvSpPr>
              <p:cNvPr id="106" name="Oval 73"/>
              <p:cNvSpPr/>
              <p:nvPr/>
            </p:nvSpPr>
            <p:spPr>
              <a:xfrm>
                <a:off x="7550807" y="302801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07" name="Group 74"/>
              <p:cNvGrpSpPr/>
              <p:nvPr/>
            </p:nvGrpSpPr>
            <p:grpSpPr>
              <a:xfrm>
                <a:off x="7761421" y="3079371"/>
                <a:ext cx="75277" cy="398998"/>
                <a:chOff x="353530" y="86204"/>
                <a:chExt cx="243840" cy="1086886"/>
              </a:xfrm>
              <a:solidFill>
                <a:srgbClr val="57286E"/>
              </a:solidFill>
            </p:grpSpPr>
            <p:sp>
              <p:nvSpPr>
                <p:cNvPr id="108" name="Snip Same Side Corner Rectangle 75"/>
                <p:cNvSpPr/>
                <p:nvPr/>
              </p:nvSpPr>
              <p:spPr>
                <a:xfrm>
                  <a:off x="353530" y="172846"/>
                  <a:ext cx="243840" cy="1000244"/>
                </a:xfrm>
                <a:prstGeom prst="snip2SameRect">
                  <a:avLst>
                    <a:gd name="adj1" fmla="val 24480"/>
                    <a:gd name="adj2" fmla="val 0"/>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9" name="Rectangle 76"/>
                <p:cNvSpPr/>
                <p:nvPr/>
              </p:nvSpPr>
              <p:spPr>
                <a:xfrm>
                  <a:off x="408774" y="130191"/>
                  <a:ext cx="133350" cy="48092"/>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10" name="Round Same Side Corner Rectangle 77"/>
                <p:cNvSpPr/>
                <p:nvPr/>
              </p:nvSpPr>
              <p:spPr>
                <a:xfrm rot="10800000">
                  <a:off x="373708" y="86204"/>
                  <a:ext cx="203481" cy="45719"/>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05" name="Rounded Rectangle 197"/>
            <p:cNvSpPr/>
            <p:nvPr/>
          </p:nvSpPr>
          <p:spPr>
            <a:xfrm>
              <a:off x="4128303" y="3235088"/>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a:solidFill>
                    <a:prstClr val="black"/>
                  </a:solidFill>
                  <a:latin typeface="メイリオ" pitchFamily="50" charset="-128"/>
                  <a:ea typeface="メイリオ" pitchFamily="50" charset="-128"/>
                  <a:cs typeface="メイリオ" pitchFamily="50" charset="-128"/>
                </a:rPr>
                <a:t>ガラスカートリッジ</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111" name="Group 195"/>
          <p:cNvGrpSpPr/>
          <p:nvPr/>
        </p:nvGrpSpPr>
        <p:grpSpPr>
          <a:xfrm>
            <a:off x="5435141" y="1462144"/>
            <a:ext cx="378000" cy="378000"/>
            <a:chOff x="7550807" y="1859503"/>
            <a:chExt cx="504000" cy="504000"/>
          </a:xfrm>
        </p:grpSpPr>
        <p:sp>
          <p:nvSpPr>
            <p:cNvPr id="112" name="Oval 38"/>
            <p:cNvSpPr/>
            <p:nvPr/>
          </p:nvSpPr>
          <p:spPr>
            <a:xfrm>
              <a:off x="7550807" y="1859503"/>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13" name="Group 39"/>
            <p:cNvGrpSpPr/>
            <p:nvPr/>
          </p:nvGrpSpPr>
          <p:grpSpPr>
            <a:xfrm>
              <a:off x="7738467" y="1937396"/>
              <a:ext cx="128681" cy="344008"/>
              <a:chOff x="315000" y="130749"/>
              <a:chExt cx="216000" cy="577442"/>
            </a:xfrm>
            <a:solidFill>
              <a:schemeClr val="bg1"/>
            </a:solidFill>
          </p:grpSpPr>
          <p:sp>
            <p:nvSpPr>
              <p:cNvPr id="114" name="Rectangle 44"/>
              <p:cNvSpPr/>
              <p:nvPr/>
            </p:nvSpPr>
            <p:spPr>
              <a:xfrm>
                <a:off x="409144" y="672191"/>
                <a:ext cx="252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15" name="Rectangle 40"/>
              <p:cNvSpPr/>
              <p:nvPr/>
            </p:nvSpPr>
            <p:spPr>
              <a:xfrm>
                <a:off x="373400" y="152270"/>
                <a:ext cx="90000" cy="154683"/>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16" name="Rectangle 41"/>
              <p:cNvSpPr/>
              <p:nvPr/>
            </p:nvSpPr>
            <p:spPr>
              <a:xfrm>
                <a:off x="385095" y="637476"/>
                <a:ext cx="720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17" name="Round Same Side Corner Rectangle 42"/>
              <p:cNvSpPr/>
              <p:nvPr/>
            </p:nvSpPr>
            <p:spPr>
              <a:xfrm>
                <a:off x="327920" y="130749"/>
                <a:ext cx="180000" cy="360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nvGrpSpPr>
              <p:cNvPr id="118" name="Group 43"/>
              <p:cNvGrpSpPr/>
              <p:nvPr/>
            </p:nvGrpSpPr>
            <p:grpSpPr>
              <a:xfrm>
                <a:off x="367050" y="315055"/>
                <a:ext cx="108000" cy="320886"/>
                <a:chOff x="367050" y="315055"/>
                <a:chExt cx="145459" cy="320886"/>
              </a:xfrm>
              <a:grpFill/>
            </p:grpSpPr>
            <p:sp>
              <p:nvSpPr>
                <p:cNvPr id="120" name="Rectangle 46"/>
                <p:cNvSpPr/>
                <p:nvPr/>
              </p:nvSpPr>
              <p:spPr>
                <a:xfrm>
                  <a:off x="367050" y="315055"/>
                  <a:ext cx="145459" cy="320886"/>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cxnSp>
              <p:nvCxnSpPr>
                <p:cNvPr id="121" name="Straight Connector 47"/>
                <p:cNvCxnSpPr/>
                <p:nvPr/>
              </p:nvCxnSpPr>
              <p:spPr>
                <a:xfrm>
                  <a:off x="372130" y="362938"/>
                  <a:ext cx="36000" cy="0"/>
                </a:xfrm>
                <a:prstGeom prst="line">
                  <a:avLst/>
                </a:prstGeom>
                <a:grpFill/>
                <a:ln w="3175" cap="flat" cmpd="sng" algn="ctr">
                  <a:solidFill>
                    <a:schemeClr val="accent3"/>
                  </a:solidFill>
                  <a:prstDash val="solid"/>
                </a:ln>
                <a:effectLst/>
              </p:spPr>
            </p:cxnSp>
            <p:cxnSp>
              <p:nvCxnSpPr>
                <p:cNvPr id="122" name="Straight Connector 48"/>
                <p:cNvCxnSpPr/>
                <p:nvPr/>
              </p:nvCxnSpPr>
              <p:spPr>
                <a:xfrm>
                  <a:off x="371319" y="418656"/>
                  <a:ext cx="72000" cy="0"/>
                </a:xfrm>
                <a:prstGeom prst="line">
                  <a:avLst/>
                </a:prstGeom>
                <a:grpFill/>
                <a:ln w="3175" cap="flat" cmpd="sng" algn="ctr">
                  <a:solidFill>
                    <a:schemeClr val="accent3"/>
                  </a:solidFill>
                  <a:prstDash val="solid"/>
                </a:ln>
                <a:effectLst/>
              </p:spPr>
            </p:cxnSp>
            <p:cxnSp>
              <p:nvCxnSpPr>
                <p:cNvPr id="123" name="Straight Connector 49"/>
                <p:cNvCxnSpPr/>
                <p:nvPr/>
              </p:nvCxnSpPr>
              <p:spPr>
                <a:xfrm>
                  <a:off x="372130" y="475498"/>
                  <a:ext cx="36000" cy="0"/>
                </a:xfrm>
                <a:prstGeom prst="line">
                  <a:avLst/>
                </a:prstGeom>
                <a:grpFill/>
                <a:ln w="3175" cap="flat" cmpd="sng" algn="ctr">
                  <a:solidFill>
                    <a:schemeClr val="accent3"/>
                  </a:solidFill>
                  <a:prstDash val="solid"/>
                </a:ln>
                <a:effectLst/>
              </p:spPr>
            </p:cxnSp>
            <p:cxnSp>
              <p:nvCxnSpPr>
                <p:cNvPr id="124" name="Straight Connector 50"/>
                <p:cNvCxnSpPr/>
                <p:nvPr/>
              </p:nvCxnSpPr>
              <p:spPr>
                <a:xfrm>
                  <a:off x="371319" y="533118"/>
                  <a:ext cx="72000" cy="0"/>
                </a:xfrm>
                <a:prstGeom prst="line">
                  <a:avLst/>
                </a:prstGeom>
                <a:grpFill/>
                <a:ln w="3175" cap="flat" cmpd="sng" algn="ctr">
                  <a:solidFill>
                    <a:schemeClr val="accent3"/>
                  </a:solidFill>
                  <a:prstDash val="solid"/>
                </a:ln>
                <a:effectLst/>
              </p:spPr>
            </p:cxnSp>
            <p:cxnSp>
              <p:nvCxnSpPr>
                <p:cNvPr id="125" name="Straight Connector 51"/>
                <p:cNvCxnSpPr/>
                <p:nvPr/>
              </p:nvCxnSpPr>
              <p:spPr>
                <a:xfrm>
                  <a:off x="370640" y="586760"/>
                  <a:ext cx="36000" cy="0"/>
                </a:xfrm>
                <a:prstGeom prst="line">
                  <a:avLst/>
                </a:prstGeom>
                <a:grpFill/>
                <a:ln w="3175" cap="flat" cmpd="sng" algn="ctr">
                  <a:solidFill>
                    <a:schemeClr val="accent3"/>
                  </a:solidFill>
                  <a:prstDash val="solid"/>
                </a:ln>
                <a:effectLst/>
              </p:spPr>
            </p:cxnSp>
          </p:grpSp>
          <p:sp>
            <p:nvSpPr>
              <p:cNvPr id="119" name="Round Same Side Corner Rectangle 45"/>
              <p:cNvSpPr/>
              <p:nvPr/>
            </p:nvSpPr>
            <p:spPr>
              <a:xfrm>
                <a:off x="315000" y="300217"/>
                <a:ext cx="216000" cy="216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grpSp>
        <p:nvGrpSpPr>
          <p:cNvPr id="126" name="Group 213"/>
          <p:cNvGrpSpPr/>
          <p:nvPr/>
        </p:nvGrpSpPr>
        <p:grpSpPr>
          <a:xfrm>
            <a:off x="3096229" y="1894931"/>
            <a:ext cx="2719550" cy="378000"/>
            <a:chOff x="4128303" y="2526575"/>
            <a:chExt cx="3626067" cy="504000"/>
          </a:xfrm>
        </p:grpSpPr>
        <p:grpSp>
          <p:nvGrpSpPr>
            <p:cNvPr id="127" name="Group 190"/>
            <p:cNvGrpSpPr/>
            <p:nvPr/>
          </p:nvGrpSpPr>
          <p:grpSpPr>
            <a:xfrm>
              <a:off x="7250370" y="2526575"/>
              <a:ext cx="504000" cy="504000"/>
              <a:chOff x="7550807" y="2444510"/>
              <a:chExt cx="504000" cy="504000"/>
            </a:xfrm>
          </p:grpSpPr>
          <p:sp>
            <p:nvSpPr>
              <p:cNvPr id="129" name="Oval 78"/>
              <p:cNvSpPr/>
              <p:nvPr/>
            </p:nvSpPr>
            <p:spPr>
              <a:xfrm>
                <a:off x="7550807" y="2444510"/>
                <a:ext cx="504000" cy="504000"/>
              </a:xfrm>
              <a:prstGeom prst="ellipse">
                <a:avLst/>
              </a:prstGeom>
              <a:solidFill>
                <a:sysClr val="window" lastClr="FFFFFF"/>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30" name="Group 79"/>
              <p:cNvGrpSpPr/>
              <p:nvPr/>
            </p:nvGrpSpPr>
            <p:grpSpPr>
              <a:xfrm>
                <a:off x="7730133" y="2556839"/>
                <a:ext cx="152671" cy="282674"/>
                <a:chOff x="301012" y="188553"/>
                <a:chExt cx="256269" cy="474488"/>
              </a:xfrm>
              <a:solidFill>
                <a:srgbClr val="57286E"/>
              </a:solidFill>
            </p:grpSpPr>
            <p:sp>
              <p:nvSpPr>
                <p:cNvPr id="131" name="Snip Same Side Corner Rectangle 80"/>
                <p:cNvSpPr/>
                <p:nvPr/>
              </p:nvSpPr>
              <p:spPr>
                <a:xfrm>
                  <a:off x="301012" y="279824"/>
                  <a:ext cx="256269" cy="383217"/>
                </a:xfrm>
                <a:prstGeom prst="snip2SameRect">
                  <a:avLst>
                    <a:gd name="adj1" fmla="val 24480"/>
                    <a:gd name="adj2" fmla="val 0"/>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32" name="Rectangle 81"/>
                <p:cNvSpPr/>
                <p:nvPr/>
              </p:nvSpPr>
              <p:spPr>
                <a:xfrm>
                  <a:off x="359072" y="235085"/>
                  <a:ext cx="140147" cy="45719"/>
                </a:xfrm>
                <a:prstGeom prst="rect">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33" name="Trapezoid 82"/>
                <p:cNvSpPr/>
                <p:nvPr/>
              </p:nvSpPr>
              <p:spPr>
                <a:xfrm>
                  <a:off x="316672" y="188553"/>
                  <a:ext cx="221342" cy="45793"/>
                </a:xfrm>
                <a:prstGeom prst="trapezoid">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28" name="Rounded Rectangle 196"/>
            <p:cNvSpPr/>
            <p:nvPr/>
          </p:nvSpPr>
          <p:spPr>
            <a:xfrm>
              <a:off x="4128303" y="261574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ガラスバイアル</a:t>
              </a:r>
              <a:endParaRPr lang="en-US" sz="1100" dirty="0">
                <a:solidFill>
                  <a:prstClr val="black"/>
                </a:solidFill>
                <a:latin typeface="メイリオ" pitchFamily="50" charset="-128"/>
                <a:ea typeface="メイリオ" pitchFamily="50" charset="-128"/>
                <a:cs typeface="メイリオ" pitchFamily="50" charset="-128"/>
              </a:endParaRPr>
            </a:p>
          </p:txBody>
        </p:sp>
      </p:grpSp>
      <p:sp>
        <p:nvSpPr>
          <p:cNvPr id="134" name="Rounded Rectangle 169"/>
          <p:cNvSpPr/>
          <p:nvPr/>
        </p:nvSpPr>
        <p:spPr>
          <a:xfrm>
            <a:off x="3096227" y="1523499"/>
            <a:ext cx="2256415" cy="246825"/>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プレフィラブルガラスシリンジ</a:t>
            </a:r>
            <a:endParaRPr lang="en-US" sz="1100" dirty="0">
              <a:solidFill>
                <a:prstClr val="black"/>
              </a:solidFill>
              <a:latin typeface="メイリオ" pitchFamily="50" charset="-128"/>
              <a:ea typeface="メイリオ" pitchFamily="50" charset="-128"/>
              <a:cs typeface="メイリオ" pitchFamily="50" charset="-128"/>
            </a:endParaRPr>
          </a:p>
        </p:txBody>
      </p:sp>
      <p:pic>
        <p:nvPicPr>
          <p:cNvPr id="135" name="Picture 30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971226" y="1756968"/>
            <a:ext cx="413833" cy="2320572"/>
          </a:xfrm>
          <a:prstGeom prst="rect">
            <a:avLst/>
          </a:prstGeom>
        </p:spPr>
      </p:pic>
      <p:sp>
        <p:nvSpPr>
          <p:cNvPr id="136" name="正方形/長方形 135"/>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137"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rgbClr val="002060"/>
                </a:solidFill>
                <a:latin typeface="メイリオ" pitchFamily="50" charset="-128"/>
                <a:ea typeface="メイリオ" pitchFamily="50" charset="-128"/>
                <a:cs typeface="メイリオ" pitchFamily="50" charset="-128"/>
              </a:rPr>
              <a:t>ニプロファーマパッケージング製品一覧</a:t>
            </a:r>
            <a:endParaRPr lang="en-US" sz="2000" dirty="0">
              <a:solidFill>
                <a:srgbClr val="002060"/>
              </a:solidFill>
              <a:latin typeface="メイリオ" pitchFamily="50" charset="-128"/>
              <a:ea typeface="メイリオ" pitchFamily="50" charset="-128"/>
              <a:cs typeface="メイリオ" pitchFamily="50" charset="-128"/>
            </a:endParaRPr>
          </a:p>
        </p:txBody>
      </p:sp>
      <p:pic>
        <p:nvPicPr>
          <p:cNvPr id="73" name="Picture 2" descr="C:\Users\LOCALUSER\Desktop\シンボルマーク＆NIPRO.png"/>
          <p:cNvPicPr>
            <a:picLocks noChangeAspect="1" noChangeArrowheads="1"/>
          </p:cNvPicPr>
          <p:nvPr/>
        </p:nvPicPr>
        <p:blipFill>
          <a:blip r:embed="rId5" cstate="print">
            <a:extLst>
              <a:ext uri="{BEBA8EAE-BF5A-486C-A8C5-ECC9F3942E4B}">
                <a14:imgProps xmlns:a14="http://schemas.microsoft.com/office/drawing/2010/main">
                  <a14:imgLayer r:embed="rId6">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6200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18"/>
                                        </p:tgtEl>
                                        <p:attrNameLst>
                                          <p:attrName>style.visibility</p:attrName>
                                        </p:attrNameLst>
                                      </p:cBhvr>
                                      <p:to>
                                        <p:strVal val="visible"/>
                                      </p:to>
                                    </p:set>
                                    <p:animEffect transition="in" filter="wipe(up)">
                                      <p:cBhvr>
                                        <p:cTn id="7" dur="500"/>
                                        <p:tgtEl>
                                          <p:spTgt spid="218"/>
                                        </p:tgtEl>
                                      </p:cBhvr>
                                    </p:animEffect>
                                  </p:childTnLst>
                                </p:cTn>
                              </p:par>
                              <p:par>
                                <p:cTn id="8" presetID="10" presetClass="entr" presetSubtype="0" fill="hold" nodeType="withEffect">
                                  <p:stCondLst>
                                    <p:cond delay="0"/>
                                  </p:stCondLst>
                                  <p:childTnLst>
                                    <p:set>
                                      <p:cBhvr>
                                        <p:cTn id="9" dur="1" fill="hold">
                                          <p:stCondLst>
                                            <p:cond delay="0"/>
                                          </p:stCondLst>
                                        </p:cTn>
                                        <p:tgtEl>
                                          <p:spTgt spid="323"/>
                                        </p:tgtEl>
                                        <p:attrNameLst>
                                          <p:attrName>style.visibility</p:attrName>
                                        </p:attrNameLst>
                                      </p:cBhvr>
                                      <p:to>
                                        <p:strVal val="visible"/>
                                      </p:to>
                                    </p:set>
                                    <p:animEffect transition="in" filter="fade">
                                      <p:cBhvr>
                                        <p:cTn id="10" dur="500"/>
                                        <p:tgtEl>
                                          <p:spTgt spid="323"/>
                                        </p:tgtEl>
                                      </p:cBhvr>
                                    </p:animEffect>
                                  </p:childTnLst>
                                </p:cTn>
                              </p:par>
                              <p:par>
                                <p:cTn id="11" presetID="10" presetClass="entr" presetSubtype="0" fill="hold" nodeType="withEffect">
                                  <p:stCondLst>
                                    <p:cond delay="0"/>
                                  </p:stCondLst>
                                  <p:childTnLst>
                                    <p:set>
                                      <p:cBhvr>
                                        <p:cTn id="12" dur="1" fill="hold">
                                          <p:stCondLst>
                                            <p:cond delay="0"/>
                                          </p:stCondLst>
                                        </p:cTn>
                                        <p:tgtEl>
                                          <p:spTgt spid="135"/>
                                        </p:tgtEl>
                                        <p:attrNameLst>
                                          <p:attrName>style.visibility</p:attrName>
                                        </p:attrNameLst>
                                      </p:cBhvr>
                                      <p:to>
                                        <p:strVal val="visible"/>
                                      </p:to>
                                    </p:set>
                                    <p:animEffect transition="in" filter="fade">
                                      <p:cBhvr>
                                        <p:cTn id="13"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Rounded Rectangle 168"/>
          <p:cNvSpPr/>
          <p:nvPr/>
        </p:nvSpPr>
        <p:spPr>
          <a:xfrm>
            <a:off x="2983195" y="1003643"/>
            <a:ext cx="2954690" cy="3348000"/>
          </a:xfrm>
          <a:prstGeom prst="roundRect">
            <a:avLst>
              <a:gd name="adj" fmla="val 5353"/>
            </a:avLst>
          </a:prstGeom>
          <a:solidFill>
            <a:srgbClr val="0057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t" anchorCtr="0" forceAA="0" compatLnSpc="1">
            <a:prstTxWarp prst="textNoShape">
              <a:avLst/>
            </a:prstTxWarp>
            <a:noAutofit/>
          </a:bodyPr>
          <a:lstStyle/>
          <a:p>
            <a:pPr algn="ctr" defTabSz="685783">
              <a:lnSpc>
                <a:spcPct val="107000"/>
              </a:lnSpc>
            </a:pPr>
            <a:r>
              <a:rPr lang="ja-JP" altLang="en-US" sz="2100" dirty="0">
                <a:solidFill>
                  <a:prstClr val="white"/>
                </a:solidFill>
                <a:latin typeface="メイリオ" pitchFamily="50" charset="-128"/>
                <a:ea typeface="メイリオ" pitchFamily="50" charset="-128"/>
                <a:cs typeface="メイリオ" pitchFamily="50" charset="-128"/>
              </a:rPr>
              <a:t>一次包装容器</a:t>
            </a:r>
            <a:endParaRPr lang="en-US" altLang="ja-JP" sz="2100" dirty="0">
              <a:solidFill>
                <a:prstClr val="white"/>
              </a:solidFill>
              <a:latin typeface="メイリオ" pitchFamily="50" charset="-128"/>
              <a:ea typeface="メイリオ" pitchFamily="50" charset="-128"/>
              <a:cs typeface="メイリオ" pitchFamily="50" charset="-128"/>
            </a:endParaRPr>
          </a:p>
        </p:txBody>
      </p:sp>
      <p:grpSp>
        <p:nvGrpSpPr>
          <p:cNvPr id="196" name="Group 195"/>
          <p:cNvGrpSpPr/>
          <p:nvPr/>
        </p:nvGrpSpPr>
        <p:grpSpPr>
          <a:xfrm>
            <a:off x="5435141" y="1462144"/>
            <a:ext cx="378000" cy="378000"/>
            <a:chOff x="7550807" y="1859503"/>
            <a:chExt cx="504000" cy="504000"/>
          </a:xfrm>
        </p:grpSpPr>
        <p:sp>
          <p:nvSpPr>
            <p:cNvPr id="39" name="Oval 38"/>
            <p:cNvSpPr/>
            <p:nvPr/>
          </p:nvSpPr>
          <p:spPr>
            <a:xfrm>
              <a:off x="7550807" y="1859503"/>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40" name="Group 39"/>
            <p:cNvGrpSpPr/>
            <p:nvPr/>
          </p:nvGrpSpPr>
          <p:grpSpPr>
            <a:xfrm>
              <a:off x="7738467" y="1937396"/>
              <a:ext cx="128681" cy="344008"/>
              <a:chOff x="315000" y="130749"/>
              <a:chExt cx="216000" cy="577442"/>
            </a:xfrm>
            <a:solidFill>
              <a:schemeClr val="bg1"/>
            </a:solidFill>
          </p:grpSpPr>
          <p:sp>
            <p:nvSpPr>
              <p:cNvPr id="45" name="Rectangle 44"/>
              <p:cNvSpPr/>
              <p:nvPr/>
            </p:nvSpPr>
            <p:spPr>
              <a:xfrm>
                <a:off x="409144" y="672191"/>
                <a:ext cx="252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1" name="Rectangle 40"/>
              <p:cNvSpPr/>
              <p:nvPr/>
            </p:nvSpPr>
            <p:spPr>
              <a:xfrm>
                <a:off x="373400" y="152270"/>
                <a:ext cx="90000" cy="154683"/>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2" name="Rectangle 41"/>
              <p:cNvSpPr/>
              <p:nvPr/>
            </p:nvSpPr>
            <p:spPr>
              <a:xfrm>
                <a:off x="385095" y="637476"/>
                <a:ext cx="720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3" name="Round Same Side Corner Rectangle 42"/>
              <p:cNvSpPr/>
              <p:nvPr/>
            </p:nvSpPr>
            <p:spPr>
              <a:xfrm>
                <a:off x="327920" y="130749"/>
                <a:ext cx="180000" cy="360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nvGrpSpPr>
              <p:cNvPr id="44" name="Group 43"/>
              <p:cNvGrpSpPr/>
              <p:nvPr/>
            </p:nvGrpSpPr>
            <p:grpSpPr>
              <a:xfrm>
                <a:off x="367050" y="315055"/>
                <a:ext cx="108000" cy="320886"/>
                <a:chOff x="367050" y="315055"/>
                <a:chExt cx="145459" cy="320886"/>
              </a:xfrm>
              <a:grpFill/>
            </p:grpSpPr>
            <p:sp>
              <p:nvSpPr>
                <p:cNvPr id="47" name="Rectangle 46"/>
                <p:cNvSpPr/>
                <p:nvPr/>
              </p:nvSpPr>
              <p:spPr>
                <a:xfrm>
                  <a:off x="367050" y="315055"/>
                  <a:ext cx="145459" cy="320886"/>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cxnSp>
              <p:nvCxnSpPr>
                <p:cNvPr id="48" name="Straight Connector 47"/>
                <p:cNvCxnSpPr/>
                <p:nvPr/>
              </p:nvCxnSpPr>
              <p:spPr>
                <a:xfrm>
                  <a:off x="372130" y="362938"/>
                  <a:ext cx="36000" cy="0"/>
                </a:xfrm>
                <a:prstGeom prst="line">
                  <a:avLst/>
                </a:prstGeom>
                <a:grpFill/>
                <a:ln w="3175" cap="flat" cmpd="sng" algn="ctr">
                  <a:solidFill>
                    <a:schemeClr val="accent3"/>
                  </a:solidFill>
                  <a:prstDash val="solid"/>
                </a:ln>
                <a:effectLst/>
              </p:spPr>
            </p:cxnSp>
            <p:cxnSp>
              <p:nvCxnSpPr>
                <p:cNvPr id="49" name="Straight Connector 48"/>
                <p:cNvCxnSpPr/>
                <p:nvPr/>
              </p:nvCxnSpPr>
              <p:spPr>
                <a:xfrm>
                  <a:off x="371319" y="418656"/>
                  <a:ext cx="72000" cy="0"/>
                </a:xfrm>
                <a:prstGeom prst="line">
                  <a:avLst/>
                </a:prstGeom>
                <a:grpFill/>
                <a:ln w="3175" cap="flat" cmpd="sng" algn="ctr">
                  <a:solidFill>
                    <a:schemeClr val="accent3"/>
                  </a:solidFill>
                  <a:prstDash val="solid"/>
                </a:ln>
                <a:effectLst/>
              </p:spPr>
            </p:cxnSp>
            <p:cxnSp>
              <p:nvCxnSpPr>
                <p:cNvPr id="50" name="Straight Connector 49"/>
                <p:cNvCxnSpPr/>
                <p:nvPr/>
              </p:nvCxnSpPr>
              <p:spPr>
                <a:xfrm>
                  <a:off x="372130" y="475498"/>
                  <a:ext cx="36000" cy="0"/>
                </a:xfrm>
                <a:prstGeom prst="line">
                  <a:avLst/>
                </a:prstGeom>
                <a:grpFill/>
                <a:ln w="3175" cap="flat" cmpd="sng" algn="ctr">
                  <a:solidFill>
                    <a:schemeClr val="accent3"/>
                  </a:solidFill>
                  <a:prstDash val="solid"/>
                </a:ln>
                <a:effectLst/>
              </p:spPr>
            </p:cxnSp>
            <p:cxnSp>
              <p:nvCxnSpPr>
                <p:cNvPr id="51" name="Straight Connector 50"/>
                <p:cNvCxnSpPr/>
                <p:nvPr/>
              </p:nvCxnSpPr>
              <p:spPr>
                <a:xfrm>
                  <a:off x="371319" y="533118"/>
                  <a:ext cx="72000" cy="0"/>
                </a:xfrm>
                <a:prstGeom prst="line">
                  <a:avLst/>
                </a:prstGeom>
                <a:grpFill/>
                <a:ln w="3175" cap="flat" cmpd="sng" algn="ctr">
                  <a:solidFill>
                    <a:schemeClr val="accent3"/>
                  </a:solidFill>
                  <a:prstDash val="solid"/>
                </a:ln>
                <a:effectLst/>
              </p:spPr>
            </p:cxnSp>
            <p:cxnSp>
              <p:nvCxnSpPr>
                <p:cNvPr id="52" name="Straight Connector 51"/>
                <p:cNvCxnSpPr/>
                <p:nvPr/>
              </p:nvCxnSpPr>
              <p:spPr>
                <a:xfrm>
                  <a:off x="370640" y="586760"/>
                  <a:ext cx="36000" cy="0"/>
                </a:xfrm>
                <a:prstGeom prst="line">
                  <a:avLst/>
                </a:prstGeom>
                <a:grpFill/>
                <a:ln w="3175" cap="flat" cmpd="sng" algn="ctr">
                  <a:solidFill>
                    <a:schemeClr val="accent3"/>
                  </a:solidFill>
                  <a:prstDash val="solid"/>
                </a:ln>
                <a:effectLst/>
              </p:spPr>
            </p:cxnSp>
          </p:grpSp>
          <p:sp>
            <p:nvSpPr>
              <p:cNvPr id="46" name="Round Same Side Corner Rectangle 45"/>
              <p:cNvSpPr/>
              <p:nvPr/>
            </p:nvSpPr>
            <p:spPr>
              <a:xfrm>
                <a:off x="315000" y="300217"/>
                <a:ext cx="216000" cy="216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grpSp>
        <p:nvGrpSpPr>
          <p:cNvPr id="11" name="Group 10"/>
          <p:cNvGrpSpPr/>
          <p:nvPr/>
        </p:nvGrpSpPr>
        <p:grpSpPr>
          <a:xfrm>
            <a:off x="429618" y="1254036"/>
            <a:ext cx="2503853" cy="696784"/>
            <a:chOff x="429616" y="1254034"/>
            <a:chExt cx="2503853" cy="696784"/>
          </a:xfrm>
        </p:grpSpPr>
        <p:grpSp>
          <p:nvGrpSpPr>
            <p:cNvPr id="205" name="Group 204"/>
            <p:cNvGrpSpPr/>
            <p:nvPr/>
          </p:nvGrpSpPr>
          <p:grpSpPr>
            <a:xfrm>
              <a:off x="429616" y="1258395"/>
              <a:ext cx="2160000" cy="692423"/>
              <a:chOff x="572821" y="1677859"/>
              <a:chExt cx="2880000" cy="923231"/>
            </a:xfrm>
          </p:grpSpPr>
          <p:sp>
            <p:nvSpPr>
              <p:cNvPr id="20" name="Rounded Rectangle 19"/>
              <p:cNvSpPr/>
              <p:nvPr/>
            </p:nvSpPr>
            <p:spPr>
              <a:xfrm>
                <a:off x="572821" y="1677859"/>
                <a:ext cx="2880000" cy="396000"/>
              </a:xfrm>
              <a:prstGeom prst="roundRect">
                <a:avLst/>
              </a:prstGeom>
              <a:solidFill>
                <a:srgbClr val="0057A5"/>
              </a:solidFill>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200" b="1" dirty="0">
                    <a:solidFill>
                      <a:srgbClr val="FFFFFF"/>
                    </a:solidFill>
                    <a:latin typeface="メイリオ" pitchFamily="50" charset="-128"/>
                    <a:ea typeface="メイリオ" pitchFamily="50" charset="-128"/>
                    <a:cs typeface="メイリオ" pitchFamily="50" charset="-128"/>
                  </a:rPr>
                  <a:t>原材料</a:t>
                </a:r>
                <a:endParaRPr lang="en-US" sz="1200" dirty="0">
                  <a:solidFill>
                    <a:prstClr val="black"/>
                  </a:solidFill>
                  <a:latin typeface="メイリオ" pitchFamily="50" charset="-128"/>
                  <a:ea typeface="メイリオ" pitchFamily="50" charset="-128"/>
                  <a:cs typeface="メイリオ" pitchFamily="50" charset="-128"/>
                </a:endParaRPr>
              </a:p>
            </p:txBody>
          </p:sp>
          <p:sp>
            <p:nvSpPr>
              <p:cNvPr id="19" name="Rounded Rectangle 18"/>
              <p:cNvSpPr/>
              <p:nvPr/>
            </p:nvSpPr>
            <p:spPr>
              <a:xfrm>
                <a:off x="1079374" y="2169090"/>
                <a:ext cx="2364750"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ガラス管</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171" name="Group 170"/>
              <p:cNvGrpSpPr>
                <a:grpSpLocks noChangeAspect="1"/>
              </p:cNvGrpSpPr>
              <p:nvPr/>
            </p:nvGrpSpPr>
            <p:grpSpPr>
              <a:xfrm>
                <a:off x="572821" y="2169090"/>
                <a:ext cx="432000" cy="432000"/>
                <a:chOff x="0" y="0"/>
                <a:chExt cx="846000" cy="846000"/>
              </a:xfrm>
              <a:solidFill>
                <a:schemeClr val="accent3"/>
              </a:solidFill>
            </p:grpSpPr>
            <p:sp>
              <p:nvSpPr>
                <p:cNvPr id="172" name="Oval 171"/>
                <p:cNvSpPr/>
                <p:nvPr/>
              </p:nvSpPr>
              <p:spPr>
                <a:xfrm>
                  <a:off x="0" y="0"/>
                  <a:ext cx="846000" cy="84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sp>
              <p:nvSpPr>
                <p:cNvPr id="173" name="Can 172"/>
                <p:cNvSpPr/>
                <p:nvPr/>
              </p:nvSpPr>
              <p:spPr>
                <a:xfrm rot="2901603">
                  <a:off x="306796" y="88940"/>
                  <a:ext cx="232409" cy="668120"/>
                </a:xfrm>
                <a:prstGeom prst="can">
                  <a:avLst/>
                </a:prstGeom>
                <a:solidFill>
                  <a:srgbClr val="0057A5"/>
                </a:solidFill>
                <a:ln w="3175" cap="flat" cmpd="sng" algn="ctr">
                  <a:solidFill>
                    <a:schemeClr val="bg1"/>
                  </a:solidFill>
                  <a:prstDash val="solid"/>
                </a:ln>
                <a:effectLst>
                  <a:outerShdw blurRad="40000" dist="23000" dir="5400000" rotWithShape="0">
                    <a:srgbClr val="000000">
                      <a:alpha val="35000"/>
                    </a:srgbClr>
                  </a:outerShdw>
                </a:effectLst>
              </p:spPr>
              <p:txBody>
                <a:bodyPr rtlCol="0" anchor="ctr"/>
                <a:lstStyle/>
                <a:p>
                  <a:pPr defTabSz="685783"/>
                  <a:endParaRPr lang="en-US" sz="1400" dirty="0">
                    <a:solidFill>
                      <a:prstClr val="black"/>
                    </a:solidFill>
                  </a:endParaRPr>
                </a:p>
              </p:txBody>
            </p:sp>
          </p:grpSp>
        </p:grpSp>
        <p:sp>
          <p:nvSpPr>
            <p:cNvPr id="209" name="Plus 208"/>
            <p:cNvSpPr/>
            <p:nvPr/>
          </p:nvSpPr>
          <p:spPr>
            <a:xfrm>
              <a:off x="2636469" y="1254034"/>
              <a:ext cx="297000" cy="297000"/>
            </a:xfrm>
            <a:prstGeom prst="mathPlus">
              <a:avLst/>
            </a:prstGeom>
            <a:solidFill>
              <a:srgbClr val="0057A5"/>
            </a:solidFill>
            <a:ln>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defTabSz="685783"/>
              <a:endParaRPr lang="en-US" dirty="0">
                <a:solidFill>
                  <a:prstClr val="white"/>
                </a:solidFill>
              </a:endParaRPr>
            </a:p>
          </p:txBody>
        </p:sp>
      </p:grpSp>
      <p:grpSp>
        <p:nvGrpSpPr>
          <p:cNvPr id="335" name="Group 334"/>
          <p:cNvGrpSpPr/>
          <p:nvPr/>
        </p:nvGrpSpPr>
        <p:grpSpPr>
          <a:xfrm>
            <a:off x="6040800" y="1008000"/>
            <a:ext cx="2520000" cy="3312000"/>
            <a:chOff x="-1530129" y="822886"/>
            <a:chExt cx="2520000" cy="3312000"/>
          </a:xfrm>
        </p:grpSpPr>
        <p:grpSp>
          <p:nvGrpSpPr>
            <p:cNvPr id="331" name="Group 330"/>
            <p:cNvGrpSpPr/>
            <p:nvPr/>
          </p:nvGrpSpPr>
          <p:grpSpPr>
            <a:xfrm>
              <a:off x="-1530129" y="822886"/>
              <a:ext cx="2520000" cy="3312000"/>
              <a:chOff x="-2616330" y="597027"/>
              <a:chExt cx="2520000" cy="3312000"/>
            </a:xfrm>
            <a:solidFill>
              <a:schemeClr val="bg1"/>
            </a:solidFill>
          </p:grpSpPr>
          <p:sp>
            <p:nvSpPr>
              <p:cNvPr id="332" name="Rounded Rectangle 331"/>
              <p:cNvSpPr/>
              <p:nvPr/>
            </p:nvSpPr>
            <p:spPr>
              <a:xfrm>
                <a:off x="-2616330" y="597027"/>
                <a:ext cx="2520000" cy="3312000"/>
              </a:xfrm>
              <a:prstGeom prst="roundRect">
                <a:avLst>
                  <a:gd name="adj" fmla="val 7857"/>
                </a:avLst>
              </a:prstGeom>
              <a:solidFill>
                <a:schemeClr val="bg1"/>
              </a:solidFill>
              <a:ln>
                <a:solidFill>
                  <a:srgbClr val="0057A5"/>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333" name="Rounded Rectangle 332"/>
              <p:cNvSpPr/>
              <p:nvPr/>
            </p:nvSpPr>
            <p:spPr>
              <a:xfrm>
                <a:off x="-2502445" y="702178"/>
                <a:ext cx="2268000" cy="355402"/>
              </a:xfrm>
              <a:prstGeom prst="roundRect">
                <a:avLst>
                  <a:gd name="adj" fmla="val 23164"/>
                </a:avLst>
              </a:prstGeom>
              <a:grpFill/>
              <a:ln>
                <a:solidFill>
                  <a:srgbClr val="0057A5"/>
                </a:solidFill>
              </a:ln>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400" dirty="0" smtClean="0">
                    <a:solidFill>
                      <a:prstClr val="black"/>
                    </a:solidFill>
                  </a:rPr>
                  <a:t>クリアー・アンバー</a:t>
                </a:r>
                <a:endParaRPr lang="en-US" sz="1400" dirty="0">
                  <a:solidFill>
                    <a:prstClr val="black"/>
                  </a:solidFill>
                </a:endParaRPr>
              </a:p>
            </p:txBody>
          </p:sp>
        </p:grpSp>
        <p:pic>
          <p:nvPicPr>
            <p:cNvPr id="189" name="Picture 188"/>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6200000">
              <a:off x="-1544077" y="1618404"/>
              <a:ext cx="2460107" cy="2223281"/>
            </a:xfrm>
            <a:prstGeom prst="rect">
              <a:avLst/>
            </a:prstGeom>
          </p:spPr>
        </p:pic>
      </p:grpSp>
      <p:sp>
        <p:nvSpPr>
          <p:cNvPr id="84" name="正方形/長方形 83"/>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85"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rgbClr val="002060"/>
                </a:solidFill>
                <a:latin typeface="メイリオ" pitchFamily="50" charset="-128"/>
                <a:ea typeface="メイリオ" pitchFamily="50" charset="-128"/>
                <a:cs typeface="メイリオ" pitchFamily="50" charset="-128"/>
              </a:rPr>
              <a:t>ニプロファーマパッケージング製品一覧</a:t>
            </a:r>
            <a:endParaRPr lang="en-US" sz="2000" dirty="0">
              <a:solidFill>
                <a:srgbClr val="002060"/>
              </a:solidFill>
              <a:latin typeface="メイリオ" pitchFamily="50" charset="-128"/>
              <a:ea typeface="メイリオ" pitchFamily="50" charset="-128"/>
              <a:cs typeface="メイリオ" pitchFamily="50" charset="-128"/>
            </a:endParaRPr>
          </a:p>
        </p:txBody>
      </p:sp>
      <p:grpSp>
        <p:nvGrpSpPr>
          <p:cNvPr id="86" name="Group 217"/>
          <p:cNvGrpSpPr/>
          <p:nvPr/>
        </p:nvGrpSpPr>
        <p:grpSpPr>
          <a:xfrm>
            <a:off x="3096230" y="3757697"/>
            <a:ext cx="2716043" cy="378000"/>
            <a:chOff x="4128303" y="5010263"/>
            <a:chExt cx="3621391" cy="504000"/>
          </a:xfrm>
        </p:grpSpPr>
        <p:grpSp>
          <p:nvGrpSpPr>
            <p:cNvPr id="87" name="Group 194"/>
            <p:cNvGrpSpPr/>
            <p:nvPr/>
          </p:nvGrpSpPr>
          <p:grpSpPr>
            <a:xfrm>
              <a:off x="7245694" y="5010263"/>
              <a:ext cx="504000" cy="504000"/>
              <a:chOff x="7550807" y="4756865"/>
              <a:chExt cx="504000" cy="504000"/>
            </a:xfrm>
          </p:grpSpPr>
          <p:sp>
            <p:nvSpPr>
              <p:cNvPr id="89" name="Oval 52"/>
              <p:cNvSpPr/>
              <p:nvPr/>
            </p:nvSpPr>
            <p:spPr>
              <a:xfrm>
                <a:off x="7550807" y="475686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90" name="Group 53"/>
              <p:cNvGrpSpPr/>
              <p:nvPr/>
            </p:nvGrpSpPr>
            <p:grpSpPr>
              <a:xfrm>
                <a:off x="7728855" y="4811572"/>
                <a:ext cx="151076" cy="371751"/>
                <a:chOff x="298866" y="91829"/>
                <a:chExt cx="253592" cy="624010"/>
              </a:xfrm>
            </p:grpSpPr>
            <p:grpSp>
              <p:nvGrpSpPr>
                <p:cNvPr id="91" name="Group 54"/>
                <p:cNvGrpSpPr/>
                <p:nvPr/>
              </p:nvGrpSpPr>
              <p:grpSpPr>
                <a:xfrm>
                  <a:off x="298866" y="91829"/>
                  <a:ext cx="253592" cy="553388"/>
                  <a:chOff x="298866" y="91829"/>
                  <a:chExt cx="253592" cy="553388"/>
                </a:xfrm>
                <a:solidFill>
                  <a:schemeClr val="bg1"/>
                </a:solidFill>
              </p:grpSpPr>
              <p:sp>
                <p:nvSpPr>
                  <p:cNvPr id="95" name="Rounded Rectangle 58"/>
                  <p:cNvSpPr/>
                  <p:nvPr/>
                </p:nvSpPr>
                <p:spPr>
                  <a:xfrm>
                    <a:off x="299583" y="91829"/>
                    <a:ext cx="252875" cy="276694"/>
                  </a:xfrm>
                  <a:prstGeom prst="roundRect">
                    <a:avLst/>
                  </a:prstGeom>
                  <a:grp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96" name="Rounded Rectangle 59"/>
                  <p:cNvSpPr/>
                  <p:nvPr/>
                </p:nvSpPr>
                <p:spPr>
                  <a:xfrm>
                    <a:off x="298866" y="368523"/>
                    <a:ext cx="252875" cy="276694"/>
                  </a:xfrm>
                  <a:prstGeom prst="roundRect">
                    <a:avLst/>
                  </a:prstGeom>
                  <a:grp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grpSp>
            <p:sp>
              <p:nvSpPr>
                <p:cNvPr id="92" name="Rectangle 55"/>
                <p:cNvSpPr/>
                <p:nvPr/>
              </p:nvSpPr>
              <p:spPr>
                <a:xfrm>
                  <a:off x="401952" y="645217"/>
                  <a:ext cx="54208" cy="59539"/>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93" name="Rectangle 56"/>
                <p:cNvSpPr/>
                <p:nvPr/>
              </p:nvSpPr>
              <p:spPr>
                <a:xfrm>
                  <a:off x="393056" y="679839"/>
                  <a:ext cx="72000" cy="36000"/>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94" name="Rectangle 57"/>
                <p:cNvSpPr/>
                <p:nvPr/>
              </p:nvSpPr>
              <p:spPr>
                <a:xfrm>
                  <a:off x="308495" y="355998"/>
                  <a:ext cx="231148" cy="36000"/>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sp>
          <p:nvSpPr>
            <p:cNvPr id="88" name="Rounded Rectangle 201"/>
            <p:cNvSpPr/>
            <p:nvPr/>
          </p:nvSpPr>
          <p:spPr>
            <a:xfrm>
              <a:off x="4128303" y="509090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ダブルチャンバー</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97" name="Group 216"/>
          <p:cNvGrpSpPr/>
          <p:nvPr/>
        </p:nvGrpSpPr>
        <p:grpSpPr>
          <a:xfrm>
            <a:off x="3097039" y="3291205"/>
            <a:ext cx="2716514" cy="378000"/>
            <a:chOff x="4129382" y="4388273"/>
            <a:chExt cx="3622019" cy="504000"/>
          </a:xfrm>
        </p:grpSpPr>
        <p:grpSp>
          <p:nvGrpSpPr>
            <p:cNvPr id="98" name="Group 193"/>
            <p:cNvGrpSpPr/>
            <p:nvPr/>
          </p:nvGrpSpPr>
          <p:grpSpPr>
            <a:xfrm>
              <a:off x="7247401" y="4388273"/>
              <a:ext cx="504000" cy="504000"/>
              <a:chOff x="7549402" y="4197471"/>
              <a:chExt cx="504000" cy="504000"/>
            </a:xfrm>
          </p:grpSpPr>
          <p:sp>
            <p:nvSpPr>
              <p:cNvPr id="100" name="Oval 60"/>
              <p:cNvSpPr/>
              <p:nvPr/>
            </p:nvSpPr>
            <p:spPr>
              <a:xfrm>
                <a:off x="7549402" y="4197471"/>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01" name="Group 61"/>
              <p:cNvGrpSpPr/>
              <p:nvPr/>
            </p:nvGrpSpPr>
            <p:grpSpPr>
              <a:xfrm>
                <a:off x="7737280" y="4241645"/>
                <a:ext cx="128243" cy="415651"/>
                <a:chOff x="315367" y="74150"/>
                <a:chExt cx="215265" cy="697700"/>
              </a:xfrm>
              <a:solidFill>
                <a:schemeClr val="bg1"/>
              </a:solidFill>
            </p:grpSpPr>
            <p:sp>
              <p:nvSpPr>
                <p:cNvPr id="102" name="Rectangle 62"/>
                <p:cNvSpPr/>
                <p:nvPr/>
              </p:nvSpPr>
              <p:spPr>
                <a:xfrm>
                  <a:off x="358201" y="91870"/>
                  <a:ext cx="130175" cy="594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3" name="Rounded Rectangle 63"/>
                <p:cNvSpPr/>
                <p:nvPr/>
              </p:nvSpPr>
              <p:spPr>
                <a:xfrm>
                  <a:off x="315367" y="74150"/>
                  <a:ext cx="215265" cy="46030"/>
                </a:xfrm>
                <a:prstGeom prst="round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4" name="Right Bracket 64"/>
                <p:cNvSpPr/>
                <p:nvPr/>
              </p:nvSpPr>
              <p:spPr>
                <a:xfrm rot="5400000">
                  <a:off x="376195" y="659672"/>
                  <a:ext cx="94181" cy="130175"/>
                </a:xfrm>
                <a:prstGeom prst="rightBracket">
                  <a:avLst>
                    <a:gd name="adj" fmla="val 69109"/>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99" name="Rounded Rectangle 200"/>
            <p:cNvSpPr/>
            <p:nvPr/>
          </p:nvSpPr>
          <p:spPr>
            <a:xfrm>
              <a:off x="4129382" y="446465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ガラス試験管</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105" name="Group 215"/>
          <p:cNvGrpSpPr/>
          <p:nvPr/>
        </p:nvGrpSpPr>
        <p:grpSpPr>
          <a:xfrm>
            <a:off x="3096227" y="2831064"/>
            <a:ext cx="2716914" cy="378000"/>
            <a:chOff x="4128303" y="3774752"/>
            <a:chExt cx="3622552" cy="504000"/>
          </a:xfrm>
        </p:grpSpPr>
        <p:grpSp>
          <p:nvGrpSpPr>
            <p:cNvPr id="106" name="Group 192"/>
            <p:cNvGrpSpPr/>
            <p:nvPr/>
          </p:nvGrpSpPr>
          <p:grpSpPr>
            <a:xfrm>
              <a:off x="7246855" y="3774752"/>
              <a:ext cx="504000" cy="504000"/>
              <a:chOff x="7550807" y="3601595"/>
              <a:chExt cx="504000" cy="504000"/>
            </a:xfrm>
          </p:grpSpPr>
          <p:sp>
            <p:nvSpPr>
              <p:cNvPr id="108" name="Oval 65"/>
              <p:cNvSpPr/>
              <p:nvPr/>
            </p:nvSpPr>
            <p:spPr>
              <a:xfrm>
                <a:off x="7550807" y="360159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09" name="Group 66"/>
              <p:cNvGrpSpPr/>
              <p:nvPr/>
            </p:nvGrpSpPr>
            <p:grpSpPr>
              <a:xfrm>
                <a:off x="7759913" y="3660574"/>
                <a:ext cx="85787" cy="386043"/>
                <a:chOff x="351000" y="99000"/>
                <a:chExt cx="233680" cy="1189579"/>
              </a:xfrm>
              <a:solidFill>
                <a:schemeClr val="bg1"/>
              </a:solidFill>
            </p:grpSpPr>
            <p:sp>
              <p:nvSpPr>
                <p:cNvPr id="110" name="Rounded Rectangle 67"/>
                <p:cNvSpPr/>
                <p:nvPr/>
              </p:nvSpPr>
              <p:spPr>
                <a:xfrm>
                  <a:off x="351000" y="725516"/>
                  <a:ext cx="233680" cy="563063"/>
                </a:xfrm>
                <a:prstGeom prst="roundRect">
                  <a:avLst>
                    <a:gd name="adj" fmla="val 25634"/>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11" name="Chord 68"/>
                <p:cNvSpPr/>
                <p:nvPr/>
              </p:nvSpPr>
              <p:spPr>
                <a:xfrm rot="16200000">
                  <a:off x="405101" y="531474"/>
                  <a:ext cx="128290" cy="142874"/>
                </a:xfrm>
                <a:prstGeom prst="chord">
                  <a:avLst>
                    <a:gd name="adj1" fmla="val 5857669"/>
                    <a:gd name="adj2" fmla="val 15728946"/>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12" name="Trapezoid 69"/>
                <p:cNvSpPr/>
                <p:nvPr/>
              </p:nvSpPr>
              <p:spPr>
                <a:xfrm>
                  <a:off x="383223" y="683524"/>
                  <a:ext cx="169070" cy="48367"/>
                </a:xfrm>
                <a:prstGeom prst="trapezoid">
                  <a:avLst>
                    <a:gd name="adj" fmla="val 114241"/>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13" name="Chord 70"/>
                <p:cNvSpPr/>
                <p:nvPr/>
              </p:nvSpPr>
              <p:spPr>
                <a:xfrm rot="5400000">
                  <a:off x="358637" y="539236"/>
                  <a:ext cx="220373" cy="142874"/>
                </a:xfrm>
                <a:prstGeom prst="chord">
                  <a:avLst>
                    <a:gd name="adj1" fmla="val 5280771"/>
                    <a:gd name="adj2" fmla="val 16233715"/>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14" name="Rectangle 71"/>
                <p:cNvSpPr/>
                <p:nvPr/>
              </p:nvSpPr>
              <p:spPr>
                <a:xfrm>
                  <a:off x="441704" y="667056"/>
                  <a:ext cx="54000" cy="18000"/>
                </a:xfrm>
                <a:prstGeom prst="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15" name="Trapezoid 72"/>
                <p:cNvSpPr/>
                <p:nvPr/>
              </p:nvSpPr>
              <p:spPr>
                <a:xfrm rot="10800000">
                  <a:off x="432821" y="99000"/>
                  <a:ext cx="72682" cy="419558"/>
                </a:xfrm>
                <a:prstGeom prst="trapezoid">
                  <a:avLst>
                    <a:gd name="adj" fmla="val 0"/>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07" name="Rounded Rectangle 198"/>
            <p:cNvSpPr/>
            <p:nvPr/>
          </p:nvSpPr>
          <p:spPr>
            <a:xfrm>
              <a:off x="4128303" y="384777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ガラスアンプル</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116" name="Group 214"/>
          <p:cNvGrpSpPr/>
          <p:nvPr/>
        </p:nvGrpSpPr>
        <p:grpSpPr>
          <a:xfrm>
            <a:off x="3096227" y="2360729"/>
            <a:ext cx="2716914" cy="378000"/>
            <a:chOff x="4128303" y="3147638"/>
            <a:chExt cx="3622552" cy="504000"/>
          </a:xfrm>
        </p:grpSpPr>
        <p:grpSp>
          <p:nvGrpSpPr>
            <p:cNvPr id="117" name="Group 191"/>
            <p:cNvGrpSpPr/>
            <p:nvPr/>
          </p:nvGrpSpPr>
          <p:grpSpPr>
            <a:xfrm>
              <a:off x="7246855" y="3147638"/>
              <a:ext cx="504000" cy="504000"/>
              <a:chOff x="7550807" y="3028015"/>
              <a:chExt cx="504000" cy="504000"/>
            </a:xfrm>
          </p:grpSpPr>
          <p:sp>
            <p:nvSpPr>
              <p:cNvPr id="119" name="Oval 73"/>
              <p:cNvSpPr/>
              <p:nvPr/>
            </p:nvSpPr>
            <p:spPr>
              <a:xfrm>
                <a:off x="7550807" y="302801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20" name="Group 74"/>
              <p:cNvGrpSpPr/>
              <p:nvPr/>
            </p:nvGrpSpPr>
            <p:grpSpPr>
              <a:xfrm>
                <a:off x="7761421" y="3079371"/>
                <a:ext cx="75277" cy="398998"/>
                <a:chOff x="353530" y="86204"/>
                <a:chExt cx="243840" cy="1086886"/>
              </a:xfrm>
              <a:solidFill>
                <a:srgbClr val="57286E"/>
              </a:solidFill>
            </p:grpSpPr>
            <p:sp>
              <p:nvSpPr>
                <p:cNvPr id="121" name="Snip Same Side Corner Rectangle 75"/>
                <p:cNvSpPr/>
                <p:nvPr/>
              </p:nvSpPr>
              <p:spPr>
                <a:xfrm>
                  <a:off x="353530" y="172846"/>
                  <a:ext cx="243840" cy="1000244"/>
                </a:xfrm>
                <a:prstGeom prst="snip2SameRect">
                  <a:avLst>
                    <a:gd name="adj1" fmla="val 24480"/>
                    <a:gd name="adj2" fmla="val 0"/>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22" name="Rectangle 76"/>
                <p:cNvSpPr/>
                <p:nvPr/>
              </p:nvSpPr>
              <p:spPr>
                <a:xfrm>
                  <a:off x="408774" y="130191"/>
                  <a:ext cx="133350" cy="48092"/>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23" name="Round Same Side Corner Rectangle 77"/>
                <p:cNvSpPr/>
                <p:nvPr/>
              </p:nvSpPr>
              <p:spPr>
                <a:xfrm rot="10800000">
                  <a:off x="373708" y="86204"/>
                  <a:ext cx="203481" cy="45719"/>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18" name="Rounded Rectangle 197"/>
            <p:cNvSpPr/>
            <p:nvPr/>
          </p:nvSpPr>
          <p:spPr>
            <a:xfrm>
              <a:off x="4128303" y="3235088"/>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a:solidFill>
                    <a:prstClr val="black"/>
                  </a:solidFill>
                  <a:latin typeface="メイリオ" pitchFamily="50" charset="-128"/>
                  <a:ea typeface="メイリオ" pitchFamily="50" charset="-128"/>
                  <a:cs typeface="メイリオ" pitchFamily="50" charset="-128"/>
                </a:rPr>
                <a:t>ガラスカートリッジ</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139" name="Group 213"/>
          <p:cNvGrpSpPr/>
          <p:nvPr/>
        </p:nvGrpSpPr>
        <p:grpSpPr>
          <a:xfrm>
            <a:off x="3096229" y="1894931"/>
            <a:ext cx="2719550" cy="378000"/>
            <a:chOff x="4128303" y="2526575"/>
            <a:chExt cx="3626067" cy="504000"/>
          </a:xfrm>
        </p:grpSpPr>
        <p:grpSp>
          <p:nvGrpSpPr>
            <p:cNvPr id="140" name="Group 190"/>
            <p:cNvGrpSpPr/>
            <p:nvPr/>
          </p:nvGrpSpPr>
          <p:grpSpPr>
            <a:xfrm>
              <a:off x="7250370" y="2526575"/>
              <a:ext cx="504000" cy="504000"/>
              <a:chOff x="7550807" y="2444510"/>
              <a:chExt cx="504000" cy="504000"/>
            </a:xfrm>
          </p:grpSpPr>
          <p:sp>
            <p:nvSpPr>
              <p:cNvPr id="142" name="Oval 78"/>
              <p:cNvSpPr/>
              <p:nvPr/>
            </p:nvSpPr>
            <p:spPr>
              <a:xfrm>
                <a:off x="7550807" y="2444510"/>
                <a:ext cx="504000" cy="504000"/>
              </a:xfrm>
              <a:prstGeom prst="ellipse">
                <a:avLst/>
              </a:prstGeom>
              <a:solidFill>
                <a:sysClr val="window" lastClr="FFFFFF"/>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43" name="Group 79"/>
              <p:cNvGrpSpPr/>
              <p:nvPr/>
            </p:nvGrpSpPr>
            <p:grpSpPr>
              <a:xfrm>
                <a:off x="7730133" y="2556839"/>
                <a:ext cx="152671" cy="282674"/>
                <a:chOff x="301012" y="188553"/>
                <a:chExt cx="256269" cy="474488"/>
              </a:xfrm>
              <a:solidFill>
                <a:srgbClr val="57286E"/>
              </a:solidFill>
            </p:grpSpPr>
            <p:sp>
              <p:nvSpPr>
                <p:cNvPr id="144" name="Snip Same Side Corner Rectangle 80"/>
                <p:cNvSpPr/>
                <p:nvPr/>
              </p:nvSpPr>
              <p:spPr>
                <a:xfrm>
                  <a:off x="301012" y="279824"/>
                  <a:ext cx="256269" cy="383217"/>
                </a:xfrm>
                <a:prstGeom prst="snip2SameRect">
                  <a:avLst>
                    <a:gd name="adj1" fmla="val 24480"/>
                    <a:gd name="adj2" fmla="val 0"/>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45" name="Rectangle 81"/>
                <p:cNvSpPr/>
                <p:nvPr/>
              </p:nvSpPr>
              <p:spPr>
                <a:xfrm>
                  <a:off x="359072" y="235085"/>
                  <a:ext cx="140147" cy="45719"/>
                </a:xfrm>
                <a:prstGeom prst="rect">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46" name="Trapezoid 82"/>
                <p:cNvSpPr/>
                <p:nvPr/>
              </p:nvSpPr>
              <p:spPr>
                <a:xfrm>
                  <a:off x="316672" y="188553"/>
                  <a:ext cx="221342" cy="45793"/>
                </a:xfrm>
                <a:prstGeom prst="trapezoid">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41" name="Rounded Rectangle 196"/>
            <p:cNvSpPr/>
            <p:nvPr/>
          </p:nvSpPr>
          <p:spPr>
            <a:xfrm>
              <a:off x="4128303" y="261574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ガラスバイアル</a:t>
              </a:r>
              <a:endParaRPr lang="en-US" sz="1100" dirty="0">
                <a:solidFill>
                  <a:prstClr val="black"/>
                </a:solidFill>
                <a:latin typeface="メイリオ" pitchFamily="50" charset="-128"/>
                <a:ea typeface="メイリオ" pitchFamily="50" charset="-128"/>
                <a:cs typeface="メイリオ" pitchFamily="50" charset="-128"/>
              </a:endParaRPr>
            </a:p>
          </p:txBody>
        </p:sp>
      </p:grpSp>
      <p:sp>
        <p:nvSpPr>
          <p:cNvPr id="147" name="Rounded Rectangle 169"/>
          <p:cNvSpPr/>
          <p:nvPr/>
        </p:nvSpPr>
        <p:spPr>
          <a:xfrm>
            <a:off x="3096227" y="1523499"/>
            <a:ext cx="2256415" cy="246825"/>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プレフィラブルガラスシリンジ</a:t>
            </a:r>
            <a:endParaRPr lang="en-US" sz="1100" dirty="0">
              <a:solidFill>
                <a:prstClr val="black"/>
              </a:solidFill>
              <a:latin typeface="メイリオ" pitchFamily="50" charset="-128"/>
              <a:ea typeface="メイリオ" pitchFamily="50" charset="-128"/>
              <a:cs typeface="メイリオ" pitchFamily="50" charset="-128"/>
            </a:endParaRPr>
          </a:p>
        </p:txBody>
      </p:sp>
      <p:pic>
        <p:nvPicPr>
          <p:cNvPr id="80" name="Picture 2" descr="C:\Users\LOCALUSER\Desktop\シンボルマーク＆NIPRO.png"/>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6430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335"/>
                                        </p:tgtEl>
                                        <p:attrNameLst>
                                          <p:attrName>style.visibility</p:attrName>
                                        </p:attrNameLst>
                                      </p:cBhvr>
                                      <p:to>
                                        <p:strVal val="visible"/>
                                      </p:to>
                                    </p:set>
                                    <p:animEffect transition="in" filter="fade">
                                      <p:cBhvr>
                                        <p:cTn id="10" dur="500"/>
                                        <p:tgtEl>
                                          <p:spTgt spid="3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Plus 208"/>
          <p:cNvSpPr/>
          <p:nvPr/>
        </p:nvSpPr>
        <p:spPr>
          <a:xfrm>
            <a:off x="2636469" y="1254034"/>
            <a:ext cx="297000" cy="297000"/>
          </a:xfrm>
          <a:prstGeom prst="mathPlus">
            <a:avLst/>
          </a:prstGeom>
          <a:solidFill>
            <a:srgbClr val="0057A5"/>
          </a:solidFill>
          <a:ln>
            <a:solidFill>
              <a:schemeClr val="bg1"/>
            </a:solidFill>
          </a:ln>
          <a:effectLst/>
        </p:spPr>
        <p:style>
          <a:lnRef idx="1">
            <a:schemeClr val="accent3"/>
          </a:lnRef>
          <a:fillRef idx="3">
            <a:schemeClr val="accent3"/>
          </a:fillRef>
          <a:effectRef idx="2">
            <a:schemeClr val="accent3"/>
          </a:effectRef>
          <a:fontRef idx="minor">
            <a:schemeClr val="lt1"/>
          </a:fontRef>
        </p:style>
        <p:txBody>
          <a:bodyPr lIns="68579" tIns="34289" rIns="68579" bIns="34289" rtlCol="0" anchor="ctr"/>
          <a:lstStyle/>
          <a:p>
            <a:pPr algn="ctr" defTabSz="685783"/>
            <a:endParaRPr lang="en-US" dirty="0">
              <a:solidFill>
                <a:prstClr val="white"/>
              </a:solidFill>
            </a:endParaRPr>
          </a:p>
        </p:txBody>
      </p:sp>
      <p:grpSp>
        <p:nvGrpSpPr>
          <p:cNvPr id="11" name="Group 10"/>
          <p:cNvGrpSpPr/>
          <p:nvPr/>
        </p:nvGrpSpPr>
        <p:grpSpPr>
          <a:xfrm>
            <a:off x="423256" y="2634494"/>
            <a:ext cx="2516670" cy="1083885"/>
            <a:chOff x="423256" y="2634494"/>
            <a:chExt cx="2516670" cy="1083885"/>
          </a:xfrm>
        </p:grpSpPr>
        <p:grpSp>
          <p:nvGrpSpPr>
            <p:cNvPr id="204" name="Group 203"/>
            <p:cNvGrpSpPr/>
            <p:nvPr/>
          </p:nvGrpSpPr>
          <p:grpSpPr>
            <a:xfrm>
              <a:off x="423256" y="2635754"/>
              <a:ext cx="2163487" cy="1082625"/>
              <a:chOff x="564341" y="3514338"/>
              <a:chExt cx="2884650" cy="1443500"/>
            </a:xfrm>
          </p:grpSpPr>
          <p:cxnSp>
            <p:nvCxnSpPr>
              <p:cNvPr id="6" name="Straight Arrow Connector 5"/>
              <p:cNvCxnSpPr>
                <a:stCxn id="24" idx="3"/>
              </p:cNvCxnSpPr>
              <p:nvPr/>
            </p:nvCxnSpPr>
            <p:spPr>
              <a:xfrm flipH="1" flipV="1">
                <a:off x="3034557" y="3650756"/>
                <a:ext cx="414434" cy="61582"/>
              </a:xfrm>
              <a:prstGeom prst="straightConnector1">
                <a:avLst/>
              </a:prstGeom>
              <a:ln w="76200">
                <a:solidFill>
                  <a:schemeClr val="accent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568991" y="3514338"/>
                <a:ext cx="2880000" cy="396000"/>
              </a:xfrm>
              <a:prstGeom prst="roundRect">
                <a:avLst/>
              </a:prstGeom>
              <a:solidFill>
                <a:srgbClr val="0057A5"/>
              </a:solidFill>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200" b="1" dirty="0">
                    <a:solidFill>
                      <a:srgbClr val="FFFFFF"/>
                    </a:solidFill>
                    <a:latin typeface="メイリオ" pitchFamily="50" charset="-128"/>
                    <a:ea typeface="メイリオ" pitchFamily="50" charset="-128"/>
                    <a:cs typeface="メイリオ" pitchFamily="50" charset="-128"/>
                  </a:rPr>
                  <a:t>ゴム栓</a:t>
                </a:r>
                <a:endParaRPr lang="en-US" sz="1200" dirty="0">
                  <a:solidFill>
                    <a:prstClr val="black"/>
                  </a:solidFill>
                  <a:latin typeface="メイリオ" pitchFamily="50" charset="-128"/>
                  <a:ea typeface="メイリオ" pitchFamily="50" charset="-128"/>
                  <a:cs typeface="メイリオ" pitchFamily="50" charset="-128"/>
                </a:endParaRPr>
              </a:p>
            </p:txBody>
          </p:sp>
          <p:sp>
            <p:nvSpPr>
              <p:cNvPr id="21" name="Rounded Rectangle 20"/>
              <p:cNvSpPr/>
              <p:nvPr/>
            </p:nvSpPr>
            <p:spPr>
              <a:xfrm>
                <a:off x="1079374" y="4002089"/>
                <a:ext cx="236475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ガラスバイアル用</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25" name="Group 24"/>
              <p:cNvGrpSpPr>
                <a:grpSpLocks noChangeAspect="1"/>
              </p:cNvGrpSpPr>
              <p:nvPr/>
            </p:nvGrpSpPr>
            <p:grpSpPr>
              <a:xfrm>
                <a:off x="567573" y="4002088"/>
                <a:ext cx="432000" cy="432000"/>
                <a:chOff x="0" y="0"/>
                <a:chExt cx="846000" cy="846000"/>
              </a:xfrm>
              <a:solidFill>
                <a:schemeClr val="accent3"/>
              </a:solidFill>
            </p:grpSpPr>
            <p:sp>
              <p:nvSpPr>
                <p:cNvPr id="162" name="Oval 161"/>
                <p:cNvSpPr/>
                <p:nvPr/>
              </p:nvSpPr>
              <p:spPr>
                <a:xfrm>
                  <a:off x="0" y="0"/>
                  <a:ext cx="846000" cy="84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63" name="Group 162"/>
                <p:cNvGrpSpPr/>
                <p:nvPr/>
              </p:nvGrpSpPr>
              <p:grpSpPr>
                <a:xfrm>
                  <a:off x="218462" y="188553"/>
                  <a:ext cx="564938" cy="519928"/>
                  <a:chOff x="218462" y="188553"/>
                  <a:chExt cx="564938" cy="519928"/>
                </a:xfrm>
                <a:grpFill/>
              </p:grpSpPr>
              <p:grpSp>
                <p:nvGrpSpPr>
                  <p:cNvPr id="164" name="Group 163"/>
                  <p:cNvGrpSpPr/>
                  <p:nvPr/>
                </p:nvGrpSpPr>
                <p:grpSpPr>
                  <a:xfrm>
                    <a:off x="218462" y="188553"/>
                    <a:ext cx="256269" cy="474488"/>
                    <a:chOff x="218462" y="188553"/>
                    <a:chExt cx="256269" cy="474488"/>
                  </a:xfrm>
                  <a:grpFill/>
                </p:grpSpPr>
                <p:sp>
                  <p:nvSpPr>
                    <p:cNvPr id="166" name="Snip Same Side Corner Rectangle 165"/>
                    <p:cNvSpPr/>
                    <p:nvPr/>
                  </p:nvSpPr>
                  <p:spPr>
                    <a:xfrm>
                      <a:off x="218462" y="279824"/>
                      <a:ext cx="256269" cy="383217"/>
                    </a:xfrm>
                    <a:prstGeom prst="snip2SameRect">
                      <a:avLst>
                        <a:gd name="adj1" fmla="val 24480"/>
                        <a:gd name="adj2" fmla="val 0"/>
                      </a:avLst>
                    </a:prstGeom>
                    <a:solidFill>
                      <a:srgbClr val="0057A5"/>
                    </a:solidFill>
                    <a:ln w="3175" cap="flat" cmpd="sng" algn="ctr">
                      <a:solidFill>
                        <a:sysClr val="window" lastClr="FFFFFF"/>
                      </a:solidFill>
                      <a:prstDash val="solid"/>
                    </a:ln>
                    <a:effectLst/>
                  </p:spPr>
                  <p:txBody>
                    <a:bodyPr rtlCol="0" anchor="ctr"/>
                    <a:lstStyle/>
                    <a:p>
                      <a:pPr defTabSz="685783"/>
                      <a:endParaRPr lang="en-US" sz="1400" dirty="0">
                        <a:solidFill>
                          <a:prstClr val="black"/>
                        </a:solidFill>
                      </a:endParaRPr>
                    </a:p>
                  </p:txBody>
                </p:sp>
                <p:sp>
                  <p:nvSpPr>
                    <p:cNvPr id="167" name="Rectangle 166"/>
                    <p:cNvSpPr/>
                    <p:nvPr/>
                  </p:nvSpPr>
                  <p:spPr>
                    <a:xfrm>
                      <a:off x="276522" y="235085"/>
                      <a:ext cx="140147" cy="45719"/>
                    </a:xfrm>
                    <a:prstGeom prst="rect">
                      <a:avLst/>
                    </a:prstGeom>
                    <a:solidFill>
                      <a:srgbClr val="0057A5"/>
                    </a:solidFill>
                    <a:ln w="3175" cap="flat" cmpd="sng" algn="ctr">
                      <a:solidFill>
                        <a:sysClr val="window" lastClr="FFFFFF"/>
                      </a:solidFill>
                      <a:prstDash val="solid"/>
                    </a:ln>
                    <a:effectLst/>
                  </p:spPr>
                  <p:txBody>
                    <a:bodyPr rtlCol="0" anchor="ctr"/>
                    <a:lstStyle/>
                    <a:p>
                      <a:pPr defTabSz="685783"/>
                      <a:endParaRPr lang="en-US" sz="1400" dirty="0">
                        <a:solidFill>
                          <a:prstClr val="black"/>
                        </a:solidFill>
                      </a:endParaRPr>
                    </a:p>
                  </p:txBody>
                </p:sp>
                <p:sp>
                  <p:nvSpPr>
                    <p:cNvPr id="168" name="Trapezoid 167"/>
                    <p:cNvSpPr/>
                    <p:nvPr/>
                  </p:nvSpPr>
                  <p:spPr>
                    <a:xfrm>
                      <a:off x="234122" y="188553"/>
                      <a:ext cx="221342" cy="45793"/>
                    </a:xfrm>
                    <a:prstGeom prst="trapezoid">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grpSp>
              <p:sp>
                <p:nvSpPr>
                  <p:cNvPr id="165" name="Plus 164"/>
                  <p:cNvSpPr/>
                  <p:nvPr/>
                </p:nvSpPr>
                <p:spPr>
                  <a:xfrm>
                    <a:off x="351400" y="276481"/>
                    <a:ext cx="432000" cy="432000"/>
                  </a:xfrm>
                  <a:prstGeom prst="mathPl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sp>
            <p:nvSpPr>
              <p:cNvPr id="22" name="Rounded Rectangle 21"/>
              <p:cNvSpPr/>
              <p:nvPr/>
            </p:nvSpPr>
            <p:spPr>
              <a:xfrm>
                <a:off x="1084412" y="4525838"/>
                <a:ext cx="2359714"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ガラスシリンジ用</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8" name="Group 7"/>
              <p:cNvGrpSpPr/>
              <p:nvPr/>
            </p:nvGrpSpPr>
            <p:grpSpPr>
              <a:xfrm>
                <a:off x="564341" y="4525124"/>
                <a:ext cx="432000" cy="432000"/>
                <a:chOff x="754279" y="4277561"/>
                <a:chExt cx="396000" cy="396000"/>
              </a:xfrm>
            </p:grpSpPr>
            <p:sp>
              <p:nvSpPr>
                <p:cNvPr id="145" name="Oval 144"/>
                <p:cNvSpPr/>
                <p:nvPr/>
              </p:nvSpPr>
              <p:spPr>
                <a:xfrm>
                  <a:off x="754279" y="4277561"/>
                  <a:ext cx="396000" cy="39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48" name="Group 147"/>
                <p:cNvGrpSpPr/>
                <p:nvPr/>
              </p:nvGrpSpPr>
              <p:grpSpPr>
                <a:xfrm>
                  <a:off x="851825" y="4343586"/>
                  <a:ext cx="101107" cy="270292"/>
                  <a:chOff x="208395" y="141051"/>
                  <a:chExt cx="216000" cy="577442"/>
                </a:xfrm>
                <a:solidFill>
                  <a:schemeClr val="accent3"/>
                </a:solidFill>
              </p:grpSpPr>
              <p:sp>
                <p:nvSpPr>
                  <p:cNvPr id="150" name="Rectangle 149"/>
                  <p:cNvSpPr/>
                  <p:nvPr/>
                </p:nvSpPr>
                <p:spPr>
                  <a:xfrm>
                    <a:off x="266795" y="162572"/>
                    <a:ext cx="90000" cy="154683"/>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152" name="Rectangle 151"/>
                  <p:cNvSpPr/>
                  <p:nvPr/>
                </p:nvSpPr>
                <p:spPr>
                  <a:xfrm>
                    <a:off x="276325" y="647777"/>
                    <a:ext cx="72000" cy="36000"/>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153" name="Round Same Side Corner Rectangle 152"/>
                  <p:cNvSpPr/>
                  <p:nvPr/>
                </p:nvSpPr>
                <p:spPr>
                  <a:xfrm>
                    <a:off x="221315" y="141051"/>
                    <a:ext cx="180000" cy="360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nvGrpSpPr>
                  <p:cNvPr id="154" name="Group 153"/>
                  <p:cNvGrpSpPr/>
                  <p:nvPr/>
                </p:nvGrpSpPr>
                <p:grpSpPr>
                  <a:xfrm>
                    <a:off x="260445" y="325357"/>
                    <a:ext cx="108000" cy="320886"/>
                    <a:chOff x="260445" y="325357"/>
                    <a:chExt cx="145459" cy="320886"/>
                  </a:xfrm>
                  <a:grpFill/>
                </p:grpSpPr>
                <p:sp>
                  <p:nvSpPr>
                    <p:cNvPr id="156" name="Rectangle 155"/>
                    <p:cNvSpPr/>
                    <p:nvPr/>
                  </p:nvSpPr>
                  <p:spPr>
                    <a:xfrm>
                      <a:off x="260445" y="325357"/>
                      <a:ext cx="145459" cy="320886"/>
                    </a:xfrm>
                    <a:prstGeom prst="rect">
                      <a:avLst/>
                    </a:prstGeom>
                    <a:solidFill>
                      <a:srgbClr val="0057A5"/>
                    </a:solidFill>
                    <a:ln w="3175" cap="flat" cmpd="sng" algn="ctr">
                      <a:solidFill>
                        <a:sysClr val="window" lastClr="FFFFFF"/>
                      </a:solidFill>
                      <a:prstDash val="solid"/>
                    </a:ln>
                    <a:effectLst/>
                  </p:spPr>
                  <p:txBody>
                    <a:bodyPr rtlCol="0" anchor="ctr"/>
                    <a:lstStyle/>
                    <a:p>
                      <a:pPr defTabSz="685783"/>
                      <a:endParaRPr lang="en-US" sz="1400" dirty="0">
                        <a:solidFill>
                          <a:prstClr val="black"/>
                        </a:solidFill>
                      </a:endParaRPr>
                    </a:p>
                  </p:txBody>
                </p:sp>
                <p:cxnSp>
                  <p:nvCxnSpPr>
                    <p:cNvPr id="157" name="Straight Connector 156"/>
                    <p:cNvCxnSpPr/>
                    <p:nvPr/>
                  </p:nvCxnSpPr>
                  <p:spPr>
                    <a:xfrm>
                      <a:off x="265525" y="373240"/>
                      <a:ext cx="36000" cy="0"/>
                    </a:xfrm>
                    <a:prstGeom prst="line">
                      <a:avLst/>
                    </a:prstGeom>
                    <a:grpFill/>
                    <a:ln w="3175" cap="flat" cmpd="sng" algn="ctr">
                      <a:solidFill>
                        <a:sysClr val="window" lastClr="FFFFFF"/>
                      </a:solidFill>
                      <a:prstDash val="solid"/>
                    </a:ln>
                    <a:effectLst/>
                  </p:spPr>
                </p:cxnSp>
                <p:cxnSp>
                  <p:nvCxnSpPr>
                    <p:cNvPr id="158" name="Straight Connector 157"/>
                    <p:cNvCxnSpPr/>
                    <p:nvPr/>
                  </p:nvCxnSpPr>
                  <p:spPr>
                    <a:xfrm>
                      <a:off x="264714" y="428958"/>
                      <a:ext cx="72000" cy="0"/>
                    </a:xfrm>
                    <a:prstGeom prst="line">
                      <a:avLst/>
                    </a:prstGeom>
                    <a:grpFill/>
                    <a:ln w="3175" cap="flat" cmpd="sng" algn="ctr">
                      <a:solidFill>
                        <a:sysClr val="window" lastClr="FFFFFF"/>
                      </a:solidFill>
                      <a:prstDash val="solid"/>
                    </a:ln>
                    <a:effectLst/>
                  </p:spPr>
                </p:cxnSp>
                <p:cxnSp>
                  <p:nvCxnSpPr>
                    <p:cNvPr id="159" name="Straight Connector 158"/>
                    <p:cNvCxnSpPr/>
                    <p:nvPr/>
                  </p:nvCxnSpPr>
                  <p:spPr>
                    <a:xfrm>
                      <a:off x="265525" y="485800"/>
                      <a:ext cx="36000" cy="0"/>
                    </a:xfrm>
                    <a:prstGeom prst="line">
                      <a:avLst/>
                    </a:prstGeom>
                    <a:grpFill/>
                    <a:ln w="3175" cap="flat" cmpd="sng" algn="ctr">
                      <a:solidFill>
                        <a:sysClr val="window" lastClr="FFFFFF"/>
                      </a:solidFill>
                      <a:prstDash val="solid"/>
                    </a:ln>
                    <a:effectLst/>
                  </p:spPr>
                </p:cxnSp>
                <p:cxnSp>
                  <p:nvCxnSpPr>
                    <p:cNvPr id="160" name="Straight Connector 159"/>
                    <p:cNvCxnSpPr/>
                    <p:nvPr/>
                  </p:nvCxnSpPr>
                  <p:spPr>
                    <a:xfrm>
                      <a:off x="264714" y="543420"/>
                      <a:ext cx="72000" cy="0"/>
                    </a:xfrm>
                    <a:prstGeom prst="line">
                      <a:avLst/>
                    </a:prstGeom>
                    <a:grpFill/>
                    <a:ln w="3175" cap="flat" cmpd="sng" algn="ctr">
                      <a:solidFill>
                        <a:sysClr val="window" lastClr="FFFFFF"/>
                      </a:solidFill>
                      <a:prstDash val="solid"/>
                    </a:ln>
                    <a:effectLst/>
                  </p:spPr>
                </p:cxnSp>
                <p:cxnSp>
                  <p:nvCxnSpPr>
                    <p:cNvPr id="161" name="Straight Connector 160"/>
                    <p:cNvCxnSpPr/>
                    <p:nvPr/>
                  </p:nvCxnSpPr>
                  <p:spPr>
                    <a:xfrm>
                      <a:off x="264035" y="597062"/>
                      <a:ext cx="36000" cy="0"/>
                    </a:xfrm>
                    <a:prstGeom prst="line">
                      <a:avLst/>
                    </a:prstGeom>
                    <a:grpFill/>
                    <a:ln w="3175" cap="flat" cmpd="sng" algn="ctr">
                      <a:solidFill>
                        <a:sysClr val="window" lastClr="FFFFFF"/>
                      </a:solidFill>
                      <a:prstDash val="solid"/>
                    </a:ln>
                    <a:effectLst/>
                  </p:spPr>
                </p:cxnSp>
              </p:grpSp>
              <p:sp>
                <p:nvSpPr>
                  <p:cNvPr id="155" name="Rectangle 154"/>
                  <p:cNvSpPr/>
                  <p:nvPr/>
                </p:nvSpPr>
                <p:spPr>
                  <a:xfrm>
                    <a:off x="302539" y="682493"/>
                    <a:ext cx="25200" cy="36000"/>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151" name="Round Same Side Corner Rectangle 150"/>
                  <p:cNvSpPr/>
                  <p:nvPr/>
                </p:nvSpPr>
                <p:spPr>
                  <a:xfrm>
                    <a:off x="208395" y="310519"/>
                    <a:ext cx="216000" cy="216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sp>
              <p:nvSpPr>
                <p:cNvPr id="147" name="Plus 146"/>
                <p:cNvSpPr/>
                <p:nvPr/>
              </p:nvSpPr>
              <p:spPr>
                <a:xfrm>
                  <a:off x="883196" y="4417384"/>
                  <a:ext cx="202213" cy="202213"/>
                </a:xfrm>
                <a:prstGeom prst="mathPl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sp>
          <p:nvSpPr>
            <p:cNvPr id="210" name="Plus 209"/>
            <p:cNvSpPr/>
            <p:nvPr/>
          </p:nvSpPr>
          <p:spPr>
            <a:xfrm>
              <a:off x="2642926" y="2634494"/>
              <a:ext cx="297000" cy="297000"/>
            </a:xfrm>
            <a:prstGeom prst="mathPlus">
              <a:avLst/>
            </a:prstGeom>
            <a:solidFill>
              <a:srgbClr val="0057A5"/>
            </a:solidFill>
            <a:ln>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defTabSz="685783"/>
              <a:endParaRPr lang="en-US" dirty="0">
                <a:solidFill>
                  <a:prstClr val="white"/>
                </a:solidFill>
              </a:endParaRPr>
            </a:p>
          </p:txBody>
        </p:sp>
      </p:grpSp>
      <p:grpSp>
        <p:nvGrpSpPr>
          <p:cNvPr id="302" name="Group 301"/>
          <p:cNvGrpSpPr/>
          <p:nvPr/>
        </p:nvGrpSpPr>
        <p:grpSpPr>
          <a:xfrm>
            <a:off x="6040800" y="1008000"/>
            <a:ext cx="2520000" cy="3312000"/>
            <a:chOff x="9533044" y="1003643"/>
            <a:chExt cx="2484000" cy="3312000"/>
          </a:xfrm>
        </p:grpSpPr>
        <p:grpSp>
          <p:nvGrpSpPr>
            <p:cNvPr id="295" name="Group 294"/>
            <p:cNvGrpSpPr/>
            <p:nvPr/>
          </p:nvGrpSpPr>
          <p:grpSpPr>
            <a:xfrm>
              <a:off x="9533044" y="1003643"/>
              <a:ext cx="2484000" cy="3312000"/>
              <a:chOff x="-2616330" y="597027"/>
              <a:chExt cx="2484000" cy="3312000"/>
            </a:xfrm>
            <a:solidFill>
              <a:schemeClr val="bg1"/>
            </a:solidFill>
          </p:grpSpPr>
          <p:sp>
            <p:nvSpPr>
              <p:cNvPr id="297" name="Rounded Rectangle 296"/>
              <p:cNvSpPr/>
              <p:nvPr/>
            </p:nvSpPr>
            <p:spPr>
              <a:xfrm>
                <a:off x="-2616330" y="597027"/>
                <a:ext cx="2484000" cy="3312000"/>
              </a:xfrm>
              <a:prstGeom prst="roundRect">
                <a:avLst>
                  <a:gd name="adj" fmla="val 7857"/>
                </a:avLst>
              </a:prstGeom>
              <a:solidFill>
                <a:schemeClr val="bg1"/>
              </a:solidFill>
              <a:ln>
                <a:solidFill>
                  <a:srgbClr val="0057A5"/>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298" name="Rounded Rectangle 297"/>
              <p:cNvSpPr/>
              <p:nvPr/>
            </p:nvSpPr>
            <p:spPr>
              <a:xfrm>
                <a:off x="-2502445" y="626656"/>
                <a:ext cx="2268000" cy="506447"/>
              </a:xfrm>
              <a:prstGeom prst="roundRect">
                <a:avLst>
                  <a:gd name="adj" fmla="val 23164"/>
                </a:avLst>
              </a:prstGeom>
              <a:grpFill/>
              <a:ln>
                <a:solidFill>
                  <a:srgbClr val="0057A5"/>
                </a:solidFill>
              </a:ln>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200" dirty="0">
                    <a:solidFill>
                      <a:prstClr val="black"/>
                    </a:solidFill>
                    <a:latin typeface="メイリオ" pitchFamily="50" charset="-128"/>
                    <a:ea typeface="メイリオ" pitchFamily="50" charset="-128"/>
                    <a:cs typeface="メイリオ" pitchFamily="50" charset="-128"/>
                  </a:rPr>
                  <a:t>ゴム製品</a:t>
                </a:r>
                <a:endParaRPr lang="en-US" altLang="ja-JP" sz="1200" dirty="0">
                  <a:solidFill>
                    <a:prstClr val="black"/>
                  </a:solidFill>
                  <a:latin typeface="メイリオ" pitchFamily="50" charset="-128"/>
                  <a:ea typeface="メイリオ" pitchFamily="50" charset="-128"/>
                  <a:cs typeface="メイリオ" pitchFamily="50" charset="-128"/>
                </a:endParaRPr>
              </a:p>
              <a:p>
                <a:pPr algn="ctr" defTabSz="685783"/>
                <a:r>
                  <a:rPr lang="ja-JP" altLang="en-US" sz="1050" dirty="0">
                    <a:solidFill>
                      <a:prstClr val="black"/>
                    </a:solidFill>
                    <a:latin typeface="メイリオ" pitchFamily="50" charset="-128"/>
                    <a:ea typeface="メイリオ" pitchFamily="50" charset="-128"/>
                    <a:cs typeface="メイリオ" pitchFamily="50" charset="-128"/>
                  </a:rPr>
                  <a:t>（ゴムキャップ、ガスケット等）</a:t>
                </a:r>
                <a:endParaRPr lang="en-US" altLang="ja-JP" sz="1050" dirty="0">
                  <a:solidFill>
                    <a:prstClr val="black"/>
                  </a:solidFill>
                  <a:latin typeface="メイリオ" pitchFamily="50" charset="-128"/>
                  <a:ea typeface="メイリオ" pitchFamily="50" charset="-128"/>
                  <a:cs typeface="メイリオ" pitchFamily="50" charset="-128"/>
                </a:endParaRPr>
              </a:p>
            </p:txBody>
          </p:sp>
        </p:grpSp>
        <p:grpSp>
          <p:nvGrpSpPr>
            <p:cNvPr id="233" name="Group 232"/>
            <p:cNvGrpSpPr/>
            <p:nvPr/>
          </p:nvGrpSpPr>
          <p:grpSpPr>
            <a:xfrm>
              <a:off x="9889344" y="3637277"/>
              <a:ext cx="1659406" cy="508065"/>
              <a:chOff x="6703874" y="2914318"/>
              <a:chExt cx="1659406" cy="508065"/>
            </a:xfrm>
          </p:grpSpPr>
          <p:pic>
            <p:nvPicPr>
              <p:cNvPr id="230" name="Picture 229"/>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814279" y="2914318"/>
                <a:ext cx="549001" cy="504000"/>
              </a:xfrm>
              <a:prstGeom prst="rect">
                <a:avLst/>
              </a:prstGeom>
            </p:spPr>
          </p:pic>
          <p:pic>
            <p:nvPicPr>
              <p:cNvPr id="231" name="Picture 230"/>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703874" y="2918383"/>
                <a:ext cx="754105" cy="504000"/>
              </a:xfrm>
              <a:prstGeom prst="rect">
                <a:avLst/>
              </a:prstGeom>
            </p:spPr>
          </p:pic>
        </p:grpSp>
        <p:grpSp>
          <p:nvGrpSpPr>
            <p:cNvPr id="299" name="Group 298"/>
            <p:cNvGrpSpPr/>
            <p:nvPr/>
          </p:nvGrpSpPr>
          <p:grpSpPr>
            <a:xfrm>
              <a:off x="9792690" y="1815810"/>
              <a:ext cx="1877375" cy="1107828"/>
              <a:chOff x="9800019" y="1546627"/>
              <a:chExt cx="1877375" cy="1107828"/>
            </a:xfrm>
          </p:grpSpPr>
          <p:grpSp>
            <p:nvGrpSpPr>
              <p:cNvPr id="228" name="Group 227"/>
              <p:cNvGrpSpPr/>
              <p:nvPr/>
            </p:nvGrpSpPr>
            <p:grpSpPr>
              <a:xfrm>
                <a:off x="10216040" y="1548551"/>
                <a:ext cx="1461354" cy="1105904"/>
                <a:chOff x="6237804" y="2074983"/>
                <a:chExt cx="1461354" cy="1105904"/>
              </a:xfrm>
            </p:grpSpPr>
            <p:pic>
              <p:nvPicPr>
                <p:cNvPr id="190" name="Picture 18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056317" y="2809701"/>
                  <a:ext cx="290065" cy="352485"/>
                </a:xfrm>
                <a:prstGeom prst="rect">
                  <a:avLst/>
                </a:prstGeom>
              </p:spPr>
            </p:pic>
            <p:pic>
              <p:nvPicPr>
                <p:cNvPr id="223" name="Picture 22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637075" y="2074983"/>
                  <a:ext cx="324000" cy="1080000"/>
                </a:xfrm>
                <a:prstGeom prst="rect">
                  <a:avLst/>
                </a:prstGeom>
              </p:spPr>
            </p:pic>
            <p:pic>
              <p:nvPicPr>
                <p:cNvPr id="224" name="Picture 223"/>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237804" y="2078944"/>
                  <a:ext cx="324000" cy="1080000"/>
                </a:xfrm>
                <a:prstGeom prst="rect">
                  <a:avLst/>
                </a:prstGeom>
              </p:spPr>
            </p:pic>
            <p:pic>
              <p:nvPicPr>
                <p:cNvPr id="225" name="Picture 224"/>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7444278" y="2100887"/>
                  <a:ext cx="254880" cy="1080000"/>
                </a:xfrm>
                <a:prstGeom prst="rect">
                  <a:avLst/>
                </a:prstGeom>
              </p:spPr>
            </p:pic>
            <p:pic>
              <p:nvPicPr>
                <p:cNvPr id="226" name="Picture 225"/>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7045007" y="2099436"/>
                  <a:ext cx="313569" cy="333670"/>
                </a:xfrm>
                <a:prstGeom prst="rect">
                  <a:avLst/>
                </a:prstGeom>
              </p:spPr>
            </p:pic>
          </p:grpSp>
          <p:pic>
            <p:nvPicPr>
              <p:cNvPr id="244" name="Picture 243"/>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9800019" y="1546627"/>
                <a:ext cx="324000" cy="1080000"/>
              </a:xfrm>
              <a:prstGeom prst="rect">
                <a:avLst/>
              </a:prstGeom>
            </p:spPr>
          </p:pic>
        </p:grpSp>
        <p:cxnSp>
          <p:nvCxnSpPr>
            <p:cNvPr id="301" name="Straight Connector 300"/>
            <p:cNvCxnSpPr/>
            <p:nvPr/>
          </p:nvCxnSpPr>
          <p:spPr>
            <a:xfrm>
              <a:off x="10091204" y="3225066"/>
              <a:ext cx="1357555" cy="257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121" name="Rounded Rectangle 168"/>
          <p:cNvSpPr/>
          <p:nvPr/>
        </p:nvSpPr>
        <p:spPr>
          <a:xfrm>
            <a:off x="2983195" y="1003643"/>
            <a:ext cx="2954690" cy="3348000"/>
          </a:xfrm>
          <a:prstGeom prst="roundRect">
            <a:avLst>
              <a:gd name="adj" fmla="val 5353"/>
            </a:avLst>
          </a:prstGeom>
          <a:solidFill>
            <a:srgbClr val="0057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t" anchorCtr="0" forceAA="0" compatLnSpc="1">
            <a:prstTxWarp prst="textNoShape">
              <a:avLst/>
            </a:prstTxWarp>
            <a:noAutofit/>
          </a:bodyPr>
          <a:lstStyle/>
          <a:p>
            <a:pPr algn="ctr" defTabSz="685783">
              <a:lnSpc>
                <a:spcPct val="107000"/>
              </a:lnSpc>
            </a:pPr>
            <a:r>
              <a:rPr lang="ja-JP" altLang="en-US" sz="2100" dirty="0">
                <a:solidFill>
                  <a:prstClr val="white"/>
                </a:solidFill>
                <a:latin typeface="メイリオ" pitchFamily="50" charset="-128"/>
                <a:ea typeface="メイリオ" pitchFamily="50" charset="-128"/>
                <a:cs typeface="メイリオ" pitchFamily="50" charset="-128"/>
              </a:rPr>
              <a:t>一次包装容器</a:t>
            </a:r>
            <a:endParaRPr lang="en-US" altLang="ja-JP" sz="2100" dirty="0">
              <a:solidFill>
                <a:prstClr val="white"/>
              </a:solidFill>
              <a:latin typeface="メイリオ" pitchFamily="50" charset="-128"/>
              <a:ea typeface="メイリオ" pitchFamily="50" charset="-128"/>
              <a:cs typeface="メイリオ" pitchFamily="50" charset="-128"/>
            </a:endParaRPr>
          </a:p>
        </p:txBody>
      </p:sp>
      <p:grpSp>
        <p:nvGrpSpPr>
          <p:cNvPr id="122" name="Group 195"/>
          <p:cNvGrpSpPr/>
          <p:nvPr/>
        </p:nvGrpSpPr>
        <p:grpSpPr>
          <a:xfrm>
            <a:off x="5435141" y="1462144"/>
            <a:ext cx="378000" cy="378000"/>
            <a:chOff x="7550807" y="1859503"/>
            <a:chExt cx="504000" cy="504000"/>
          </a:xfrm>
        </p:grpSpPr>
        <p:sp>
          <p:nvSpPr>
            <p:cNvPr id="123" name="Oval 38"/>
            <p:cNvSpPr/>
            <p:nvPr/>
          </p:nvSpPr>
          <p:spPr>
            <a:xfrm>
              <a:off x="7550807" y="1859503"/>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24" name="Group 39"/>
            <p:cNvGrpSpPr/>
            <p:nvPr/>
          </p:nvGrpSpPr>
          <p:grpSpPr>
            <a:xfrm>
              <a:off x="7738467" y="1937396"/>
              <a:ext cx="128681" cy="344008"/>
              <a:chOff x="315000" y="130749"/>
              <a:chExt cx="216000" cy="577442"/>
            </a:xfrm>
            <a:solidFill>
              <a:schemeClr val="bg1"/>
            </a:solidFill>
          </p:grpSpPr>
          <p:sp>
            <p:nvSpPr>
              <p:cNvPr id="125" name="Rectangle 44"/>
              <p:cNvSpPr/>
              <p:nvPr/>
            </p:nvSpPr>
            <p:spPr>
              <a:xfrm>
                <a:off x="409144" y="672191"/>
                <a:ext cx="252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26" name="Rectangle 40"/>
              <p:cNvSpPr/>
              <p:nvPr/>
            </p:nvSpPr>
            <p:spPr>
              <a:xfrm>
                <a:off x="373400" y="152270"/>
                <a:ext cx="90000" cy="154683"/>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27" name="Rectangle 41"/>
              <p:cNvSpPr/>
              <p:nvPr/>
            </p:nvSpPr>
            <p:spPr>
              <a:xfrm>
                <a:off x="385095" y="637476"/>
                <a:ext cx="720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28" name="Round Same Side Corner Rectangle 42"/>
              <p:cNvSpPr/>
              <p:nvPr/>
            </p:nvSpPr>
            <p:spPr>
              <a:xfrm>
                <a:off x="327920" y="130749"/>
                <a:ext cx="180000" cy="360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nvGrpSpPr>
              <p:cNvPr id="129" name="Group 43"/>
              <p:cNvGrpSpPr/>
              <p:nvPr/>
            </p:nvGrpSpPr>
            <p:grpSpPr>
              <a:xfrm>
                <a:off x="367050" y="315055"/>
                <a:ext cx="108000" cy="320886"/>
                <a:chOff x="367050" y="315055"/>
                <a:chExt cx="145459" cy="320886"/>
              </a:xfrm>
              <a:grpFill/>
            </p:grpSpPr>
            <p:sp>
              <p:nvSpPr>
                <p:cNvPr id="131" name="Rectangle 46"/>
                <p:cNvSpPr/>
                <p:nvPr/>
              </p:nvSpPr>
              <p:spPr>
                <a:xfrm>
                  <a:off x="367050" y="315055"/>
                  <a:ext cx="145459" cy="320886"/>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cxnSp>
              <p:nvCxnSpPr>
                <p:cNvPr id="132" name="Straight Connector 47"/>
                <p:cNvCxnSpPr/>
                <p:nvPr/>
              </p:nvCxnSpPr>
              <p:spPr>
                <a:xfrm>
                  <a:off x="372130" y="362938"/>
                  <a:ext cx="36000" cy="0"/>
                </a:xfrm>
                <a:prstGeom prst="line">
                  <a:avLst/>
                </a:prstGeom>
                <a:grpFill/>
                <a:ln w="3175" cap="flat" cmpd="sng" algn="ctr">
                  <a:solidFill>
                    <a:schemeClr val="accent3"/>
                  </a:solidFill>
                  <a:prstDash val="solid"/>
                </a:ln>
                <a:effectLst/>
              </p:spPr>
            </p:cxnSp>
            <p:cxnSp>
              <p:nvCxnSpPr>
                <p:cNvPr id="133" name="Straight Connector 48"/>
                <p:cNvCxnSpPr/>
                <p:nvPr/>
              </p:nvCxnSpPr>
              <p:spPr>
                <a:xfrm>
                  <a:off x="371319" y="418656"/>
                  <a:ext cx="72000" cy="0"/>
                </a:xfrm>
                <a:prstGeom prst="line">
                  <a:avLst/>
                </a:prstGeom>
                <a:grpFill/>
                <a:ln w="3175" cap="flat" cmpd="sng" algn="ctr">
                  <a:solidFill>
                    <a:schemeClr val="accent3"/>
                  </a:solidFill>
                  <a:prstDash val="solid"/>
                </a:ln>
                <a:effectLst/>
              </p:spPr>
            </p:cxnSp>
            <p:cxnSp>
              <p:nvCxnSpPr>
                <p:cNvPr id="134" name="Straight Connector 49"/>
                <p:cNvCxnSpPr/>
                <p:nvPr/>
              </p:nvCxnSpPr>
              <p:spPr>
                <a:xfrm>
                  <a:off x="372130" y="475498"/>
                  <a:ext cx="36000" cy="0"/>
                </a:xfrm>
                <a:prstGeom prst="line">
                  <a:avLst/>
                </a:prstGeom>
                <a:grpFill/>
                <a:ln w="3175" cap="flat" cmpd="sng" algn="ctr">
                  <a:solidFill>
                    <a:schemeClr val="accent3"/>
                  </a:solidFill>
                  <a:prstDash val="solid"/>
                </a:ln>
                <a:effectLst/>
              </p:spPr>
            </p:cxnSp>
            <p:cxnSp>
              <p:nvCxnSpPr>
                <p:cNvPr id="135" name="Straight Connector 50"/>
                <p:cNvCxnSpPr/>
                <p:nvPr/>
              </p:nvCxnSpPr>
              <p:spPr>
                <a:xfrm>
                  <a:off x="371319" y="533118"/>
                  <a:ext cx="72000" cy="0"/>
                </a:xfrm>
                <a:prstGeom prst="line">
                  <a:avLst/>
                </a:prstGeom>
                <a:grpFill/>
                <a:ln w="3175" cap="flat" cmpd="sng" algn="ctr">
                  <a:solidFill>
                    <a:schemeClr val="accent3"/>
                  </a:solidFill>
                  <a:prstDash val="solid"/>
                </a:ln>
                <a:effectLst/>
              </p:spPr>
            </p:cxnSp>
            <p:cxnSp>
              <p:nvCxnSpPr>
                <p:cNvPr id="136" name="Straight Connector 51"/>
                <p:cNvCxnSpPr/>
                <p:nvPr/>
              </p:nvCxnSpPr>
              <p:spPr>
                <a:xfrm>
                  <a:off x="370640" y="586760"/>
                  <a:ext cx="36000" cy="0"/>
                </a:xfrm>
                <a:prstGeom prst="line">
                  <a:avLst/>
                </a:prstGeom>
                <a:grpFill/>
                <a:ln w="3175" cap="flat" cmpd="sng" algn="ctr">
                  <a:solidFill>
                    <a:schemeClr val="accent3"/>
                  </a:solidFill>
                  <a:prstDash val="solid"/>
                </a:ln>
                <a:effectLst/>
              </p:spPr>
            </p:cxnSp>
          </p:grpSp>
          <p:sp>
            <p:nvSpPr>
              <p:cNvPr id="130" name="Round Same Side Corner Rectangle 45"/>
              <p:cNvSpPr/>
              <p:nvPr/>
            </p:nvSpPr>
            <p:spPr>
              <a:xfrm>
                <a:off x="315000" y="300217"/>
                <a:ext cx="216000" cy="216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grpSp>
        <p:nvGrpSpPr>
          <p:cNvPr id="137" name="Group 217"/>
          <p:cNvGrpSpPr/>
          <p:nvPr/>
        </p:nvGrpSpPr>
        <p:grpSpPr>
          <a:xfrm>
            <a:off x="3096230" y="3757697"/>
            <a:ext cx="2716043" cy="378000"/>
            <a:chOff x="4128303" y="5010263"/>
            <a:chExt cx="3621391" cy="504000"/>
          </a:xfrm>
        </p:grpSpPr>
        <p:grpSp>
          <p:nvGrpSpPr>
            <p:cNvPr id="138" name="Group 194"/>
            <p:cNvGrpSpPr/>
            <p:nvPr/>
          </p:nvGrpSpPr>
          <p:grpSpPr>
            <a:xfrm>
              <a:off x="7245694" y="5010263"/>
              <a:ext cx="504000" cy="504000"/>
              <a:chOff x="7550807" y="4756865"/>
              <a:chExt cx="504000" cy="504000"/>
            </a:xfrm>
          </p:grpSpPr>
          <p:sp>
            <p:nvSpPr>
              <p:cNvPr id="140" name="Oval 52"/>
              <p:cNvSpPr/>
              <p:nvPr/>
            </p:nvSpPr>
            <p:spPr>
              <a:xfrm>
                <a:off x="7550807" y="475686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41" name="Group 53"/>
              <p:cNvGrpSpPr/>
              <p:nvPr/>
            </p:nvGrpSpPr>
            <p:grpSpPr>
              <a:xfrm>
                <a:off x="7728855" y="4811572"/>
                <a:ext cx="151076" cy="371751"/>
                <a:chOff x="298866" y="91829"/>
                <a:chExt cx="253592" cy="624010"/>
              </a:xfrm>
            </p:grpSpPr>
            <p:grpSp>
              <p:nvGrpSpPr>
                <p:cNvPr id="142" name="Group 54"/>
                <p:cNvGrpSpPr/>
                <p:nvPr/>
              </p:nvGrpSpPr>
              <p:grpSpPr>
                <a:xfrm>
                  <a:off x="298866" y="91829"/>
                  <a:ext cx="253592" cy="553388"/>
                  <a:chOff x="298866" y="91829"/>
                  <a:chExt cx="253592" cy="553388"/>
                </a:xfrm>
                <a:solidFill>
                  <a:schemeClr val="bg1"/>
                </a:solidFill>
              </p:grpSpPr>
              <p:sp>
                <p:nvSpPr>
                  <p:cNvPr id="149" name="Rounded Rectangle 58"/>
                  <p:cNvSpPr/>
                  <p:nvPr/>
                </p:nvSpPr>
                <p:spPr>
                  <a:xfrm>
                    <a:off x="299583" y="91829"/>
                    <a:ext cx="252875" cy="276694"/>
                  </a:xfrm>
                  <a:prstGeom prst="roundRect">
                    <a:avLst/>
                  </a:prstGeom>
                  <a:grp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175" name="Rounded Rectangle 59"/>
                  <p:cNvSpPr/>
                  <p:nvPr/>
                </p:nvSpPr>
                <p:spPr>
                  <a:xfrm>
                    <a:off x="298866" y="368523"/>
                    <a:ext cx="252875" cy="276694"/>
                  </a:xfrm>
                  <a:prstGeom prst="roundRect">
                    <a:avLst/>
                  </a:prstGeom>
                  <a:grp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grpSp>
            <p:sp>
              <p:nvSpPr>
                <p:cNvPr id="143" name="Rectangle 55"/>
                <p:cNvSpPr/>
                <p:nvPr/>
              </p:nvSpPr>
              <p:spPr>
                <a:xfrm>
                  <a:off x="401952" y="645217"/>
                  <a:ext cx="54208" cy="59539"/>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144" name="Rectangle 56"/>
                <p:cNvSpPr/>
                <p:nvPr/>
              </p:nvSpPr>
              <p:spPr>
                <a:xfrm>
                  <a:off x="393056" y="679839"/>
                  <a:ext cx="72000" cy="36000"/>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146" name="Rectangle 57"/>
                <p:cNvSpPr/>
                <p:nvPr/>
              </p:nvSpPr>
              <p:spPr>
                <a:xfrm>
                  <a:off x="308495" y="355998"/>
                  <a:ext cx="231148" cy="36000"/>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sp>
          <p:nvSpPr>
            <p:cNvPr id="139" name="Rounded Rectangle 201"/>
            <p:cNvSpPr/>
            <p:nvPr/>
          </p:nvSpPr>
          <p:spPr>
            <a:xfrm>
              <a:off x="4128303" y="509090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ダブルチャンバー</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176" name="Group 216"/>
          <p:cNvGrpSpPr/>
          <p:nvPr/>
        </p:nvGrpSpPr>
        <p:grpSpPr>
          <a:xfrm>
            <a:off x="3097039" y="3291205"/>
            <a:ext cx="2716514" cy="378000"/>
            <a:chOff x="4129382" y="4388273"/>
            <a:chExt cx="3622019" cy="504000"/>
          </a:xfrm>
        </p:grpSpPr>
        <p:grpSp>
          <p:nvGrpSpPr>
            <p:cNvPr id="177" name="Group 193"/>
            <p:cNvGrpSpPr/>
            <p:nvPr/>
          </p:nvGrpSpPr>
          <p:grpSpPr>
            <a:xfrm>
              <a:off x="7247401" y="4388273"/>
              <a:ext cx="504000" cy="504000"/>
              <a:chOff x="7549402" y="4197471"/>
              <a:chExt cx="504000" cy="504000"/>
            </a:xfrm>
          </p:grpSpPr>
          <p:sp>
            <p:nvSpPr>
              <p:cNvPr id="179" name="Oval 60"/>
              <p:cNvSpPr/>
              <p:nvPr/>
            </p:nvSpPr>
            <p:spPr>
              <a:xfrm>
                <a:off x="7549402" y="4197471"/>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80" name="Group 61"/>
              <p:cNvGrpSpPr/>
              <p:nvPr/>
            </p:nvGrpSpPr>
            <p:grpSpPr>
              <a:xfrm>
                <a:off x="7737280" y="4241645"/>
                <a:ext cx="128243" cy="415651"/>
                <a:chOff x="315367" y="74150"/>
                <a:chExt cx="215265" cy="697700"/>
              </a:xfrm>
              <a:solidFill>
                <a:schemeClr val="bg1"/>
              </a:solidFill>
            </p:grpSpPr>
            <p:sp>
              <p:nvSpPr>
                <p:cNvPr id="181" name="Rectangle 62"/>
                <p:cNvSpPr/>
                <p:nvPr/>
              </p:nvSpPr>
              <p:spPr>
                <a:xfrm>
                  <a:off x="358201" y="91870"/>
                  <a:ext cx="130175" cy="594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82" name="Rounded Rectangle 63"/>
                <p:cNvSpPr/>
                <p:nvPr/>
              </p:nvSpPr>
              <p:spPr>
                <a:xfrm>
                  <a:off x="315367" y="74150"/>
                  <a:ext cx="215265" cy="46030"/>
                </a:xfrm>
                <a:prstGeom prst="round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83" name="Right Bracket 64"/>
                <p:cNvSpPr/>
                <p:nvPr/>
              </p:nvSpPr>
              <p:spPr>
                <a:xfrm rot="5400000">
                  <a:off x="376195" y="659672"/>
                  <a:ext cx="94181" cy="130175"/>
                </a:xfrm>
                <a:prstGeom prst="rightBracket">
                  <a:avLst>
                    <a:gd name="adj" fmla="val 69109"/>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78" name="Rounded Rectangle 200"/>
            <p:cNvSpPr/>
            <p:nvPr/>
          </p:nvSpPr>
          <p:spPr>
            <a:xfrm>
              <a:off x="4129382" y="446465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ガラス試験管</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184" name="Group 215"/>
          <p:cNvGrpSpPr/>
          <p:nvPr/>
        </p:nvGrpSpPr>
        <p:grpSpPr>
          <a:xfrm>
            <a:off x="3096227" y="2831064"/>
            <a:ext cx="2716914" cy="378000"/>
            <a:chOff x="4128303" y="3774752"/>
            <a:chExt cx="3622552" cy="504000"/>
          </a:xfrm>
        </p:grpSpPr>
        <p:grpSp>
          <p:nvGrpSpPr>
            <p:cNvPr id="185" name="Group 192"/>
            <p:cNvGrpSpPr/>
            <p:nvPr/>
          </p:nvGrpSpPr>
          <p:grpSpPr>
            <a:xfrm>
              <a:off x="7246855" y="3774752"/>
              <a:ext cx="504000" cy="504000"/>
              <a:chOff x="7550807" y="3601595"/>
              <a:chExt cx="504000" cy="504000"/>
            </a:xfrm>
          </p:grpSpPr>
          <p:sp>
            <p:nvSpPr>
              <p:cNvPr id="187" name="Oval 65"/>
              <p:cNvSpPr/>
              <p:nvPr/>
            </p:nvSpPr>
            <p:spPr>
              <a:xfrm>
                <a:off x="7550807" y="360159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88" name="Group 66"/>
              <p:cNvGrpSpPr/>
              <p:nvPr/>
            </p:nvGrpSpPr>
            <p:grpSpPr>
              <a:xfrm>
                <a:off x="7759913" y="3660574"/>
                <a:ext cx="85787" cy="386043"/>
                <a:chOff x="351000" y="99000"/>
                <a:chExt cx="233680" cy="1189579"/>
              </a:xfrm>
              <a:solidFill>
                <a:schemeClr val="bg1"/>
              </a:solidFill>
            </p:grpSpPr>
            <p:sp>
              <p:nvSpPr>
                <p:cNvPr id="189" name="Rounded Rectangle 67"/>
                <p:cNvSpPr/>
                <p:nvPr/>
              </p:nvSpPr>
              <p:spPr>
                <a:xfrm>
                  <a:off x="351000" y="725516"/>
                  <a:ext cx="233680" cy="563063"/>
                </a:xfrm>
                <a:prstGeom prst="roundRect">
                  <a:avLst>
                    <a:gd name="adj" fmla="val 25634"/>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00" name="Chord 68"/>
                <p:cNvSpPr/>
                <p:nvPr/>
              </p:nvSpPr>
              <p:spPr>
                <a:xfrm rot="16200000">
                  <a:off x="405101" y="531474"/>
                  <a:ext cx="128290" cy="142874"/>
                </a:xfrm>
                <a:prstGeom prst="chord">
                  <a:avLst>
                    <a:gd name="adj1" fmla="val 5857669"/>
                    <a:gd name="adj2" fmla="val 15728946"/>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03" name="Trapezoid 69"/>
                <p:cNvSpPr/>
                <p:nvPr/>
              </p:nvSpPr>
              <p:spPr>
                <a:xfrm>
                  <a:off x="383223" y="683524"/>
                  <a:ext cx="169070" cy="48367"/>
                </a:xfrm>
                <a:prstGeom prst="trapezoid">
                  <a:avLst>
                    <a:gd name="adj" fmla="val 114241"/>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06" name="Chord 70"/>
                <p:cNvSpPr/>
                <p:nvPr/>
              </p:nvSpPr>
              <p:spPr>
                <a:xfrm rot="5400000">
                  <a:off x="358637" y="539236"/>
                  <a:ext cx="220373" cy="142874"/>
                </a:xfrm>
                <a:prstGeom prst="chord">
                  <a:avLst>
                    <a:gd name="adj1" fmla="val 5280771"/>
                    <a:gd name="adj2" fmla="val 16233715"/>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07" name="Rectangle 71"/>
                <p:cNvSpPr/>
                <p:nvPr/>
              </p:nvSpPr>
              <p:spPr>
                <a:xfrm>
                  <a:off x="441704" y="667056"/>
                  <a:ext cx="54000" cy="18000"/>
                </a:xfrm>
                <a:prstGeom prst="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08" name="Trapezoid 72"/>
                <p:cNvSpPr/>
                <p:nvPr/>
              </p:nvSpPr>
              <p:spPr>
                <a:xfrm rot="10800000">
                  <a:off x="432821" y="99000"/>
                  <a:ext cx="72682" cy="419558"/>
                </a:xfrm>
                <a:prstGeom prst="trapezoid">
                  <a:avLst>
                    <a:gd name="adj" fmla="val 0"/>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86" name="Rounded Rectangle 198"/>
            <p:cNvSpPr/>
            <p:nvPr/>
          </p:nvSpPr>
          <p:spPr>
            <a:xfrm>
              <a:off x="4128303" y="384777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ガラスアンプル</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211" name="Group 214"/>
          <p:cNvGrpSpPr/>
          <p:nvPr/>
        </p:nvGrpSpPr>
        <p:grpSpPr>
          <a:xfrm>
            <a:off x="3096227" y="2360729"/>
            <a:ext cx="2716914" cy="378000"/>
            <a:chOff x="4128303" y="3147638"/>
            <a:chExt cx="3622552" cy="504000"/>
          </a:xfrm>
        </p:grpSpPr>
        <p:grpSp>
          <p:nvGrpSpPr>
            <p:cNvPr id="212" name="Group 191"/>
            <p:cNvGrpSpPr/>
            <p:nvPr/>
          </p:nvGrpSpPr>
          <p:grpSpPr>
            <a:xfrm>
              <a:off x="7246855" y="3147638"/>
              <a:ext cx="504000" cy="504000"/>
              <a:chOff x="7550807" y="3028015"/>
              <a:chExt cx="504000" cy="504000"/>
            </a:xfrm>
          </p:grpSpPr>
          <p:sp>
            <p:nvSpPr>
              <p:cNvPr id="220" name="Oval 73"/>
              <p:cNvSpPr/>
              <p:nvPr/>
            </p:nvSpPr>
            <p:spPr>
              <a:xfrm>
                <a:off x="7550807" y="302801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221" name="Group 74"/>
              <p:cNvGrpSpPr/>
              <p:nvPr/>
            </p:nvGrpSpPr>
            <p:grpSpPr>
              <a:xfrm>
                <a:off x="7761421" y="3079371"/>
                <a:ext cx="75277" cy="398998"/>
                <a:chOff x="353530" y="86204"/>
                <a:chExt cx="243840" cy="1086886"/>
              </a:xfrm>
              <a:solidFill>
                <a:srgbClr val="57286E"/>
              </a:solidFill>
            </p:grpSpPr>
            <p:sp>
              <p:nvSpPr>
                <p:cNvPr id="222" name="Snip Same Side Corner Rectangle 75"/>
                <p:cNvSpPr/>
                <p:nvPr/>
              </p:nvSpPr>
              <p:spPr>
                <a:xfrm>
                  <a:off x="353530" y="172846"/>
                  <a:ext cx="243840" cy="1000244"/>
                </a:xfrm>
                <a:prstGeom prst="snip2SameRect">
                  <a:avLst>
                    <a:gd name="adj1" fmla="val 24480"/>
                    <a:gd name="adj2" fmla="val 0"/>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27" name="Rectangle 76"/>
                <p:cNvSpPr/>
                <p:nvPr/>
              </p:nvSpPr>
              <p:spPr>
                <a:xfrm>
                  <a:off x="408774" y="130191"/>
                  <a:ext cx="133350" cy="48092"/>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29" name="Round Same Side Corner Rectangle 77"/>
                <p:cNvSpPr/>
                <p:nvPr/>
              </p:nvSpPr>
              <p:spPr>
                <a:xfrm rot="10800000">
                  <a:off x="373708" y="86204"/>
                  <a:ext cx="203481" cy="45719"/>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219" name="Rounded Rectangle 197"/>
            <p:cNvSpPr/>
            <p:nvPr/>
          </p:nvSpPr>
          <p:spPr>
            <a:xfrm>
              <a:off x="4128303" y="3235088"/>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a:solidFill>
                    <a:prstClr val="black"/>
                  </a:solidFill>
                  <a:latin typeface="メイリオ" pitchFamily="50" charset="-128"/>
                  <a:ea typeface="メイリオ" pitchFamily="50" charset="-128"/>
                  <a:cs typeface="メイリオ" pitchFamily="50" charset="-128"/>
                </a:rPr>
                <a:t>ガラスカートリッジ</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232" name="Group 213"/>
          <p:cNvGrpSpPr/>
          <p:nvPr/>
        </p:nvGrpSpPr>
        <p:grpSpPr>
          <a:xfrm>
            <a:off x="3096229" y="1894931"/>
            <a:ext cx="2719550" cy="378000"/>
            <a:chOff x="4128303" y="2526575"/>
            <a:chExt cx="3626067" cy="504000"/>
          </a:xfrm>
        </p:grpSpPr>
        <p:grpSp>
          <p:nvGrpSpPr>
            <p:cNvPr id="234" name="Group 190"/>
            <p:cNvGrpSpPr/>
            <p:nvPr/>
          </p:nvGrpSpPr>
          <p:grpSpPr>
            <a:xfrm>
              <a:off x="7250370" y="2526575"/>
              <a:ext cx="504000" cy="504000"/>
              <a:chOff x="7550807" y="2444510"/>
              <a:chExt cx="504000" cy="504000"/>
            </a:xfrm>
          </p:grpSpPr>
          <p:sp>
            <p:nvSpPr>
              <p:cNvPr id="236" name="Oval 78"/>
              <p:cNvSpPr/>
              <p:nvPr/>
            </p:nvSpPr>
            <p:spPr>
              <a:xfrm>
                <a:off x="7550807" y="2444510"/>
                <a:ext cx="504000" cy="504000"/>
              </a:xfrm>
              <a:prstGeom prst="ellipse">
                <a:avLst/>
              </a:prstGeom>
              <a:solidFill>
                <a:sysClr val="window" lastClr="FFFFFF"/>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237" name="Group 79"/>
              <p:cNvGrpSpPr/>
              <p:nvPr/>
            </p:nvGrpSpPr>
            <p:grpSpPr>
              <a:xfrm>
                <a:off x="7730133" y="2556839"/>
                <a:ext cx="152671" cy="282674"/>
                <a:chOff x="301012" y="188553"/>
                <a:chExt cx="256269" cy="474488"/>
              </a:xfrm>
              <a:solidFill>
                <a:srgbClr val="57286E"/>
              </a:solidFill>
            </p:grpSpPr>
            <p:sp>
              <p:nvSpPr>
                <p:cNvPr id="238" name="Snip Same Side Corner Rectangle 80"/>
                <p:cNvSpPr/>
                <p:nvPr/>
              </p:nvSpPr>
              <p:spPr>
                <a:xfrm>
                  <a:off x="301012" y="279824"/>
                  <a:ext cx="256269" cy="383217"/>
                </a:xfrm>
                <a:prstGeom prst="snip2SameRect">
                  <a:avLst>
                    <a:gd name="adj1" fmla="val 24480"/>
                    <a:gd name="adj2" fmla="val 0"/>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39" name="Rectangle 81"/>
                <p:cNvSpPr/>
                <p:nvPr/>
              </p:nvSpPr>
              <p:spPr>
                <a:xfrm>
                  <a:off x="359072" y="235085"/>
                  <a:ext cx="140147" cy="45719"/>
                </a:xfrm>
                <a:prstGeom prst="rect">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40" name="Trapezoid 82"/>
                <p:cNvSpPr/>
                <p:nvPr/>
              </p:nvSpPr>
              <p:spPr>
                <a:xfrm>
                  <a:off x="316672" y="188553"/>
                  <a:ext cx="221342" cy="45793"/>
                </a:xfrm>
                <a:prstGeom prst="trapezoid">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235" name="Rounded Rectangle 196"/>
            <p:cNvSpPr/>
            <p:nvPr/>
          </p:nvSpPr>
          <p:spPr>
            <a:xfrm>
              <a:off x="4128303" y="261574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ガラスバイアル</a:t>
              </a:r>
              <a:endParaRPr lang="en-US" sz="1100" dirty="0">
                <a:solidFill>
                  <a:prstClr val="black"/>
                </a:solidFill>
                <a:latin typeface="メイリオ" pitchFamily="50" charset="-128"/>
                <a:ea typeface="メイリオ" pitchFamily="50" charset="-128"/>
                <a:cs typeface="メイリオ" pitchFamily="50" charset="-128"/>
              </a:endParaRPr>
            </a:p>
          </p:txBody>
        </p:sp>
      </p:grpSp>
      <p:sp>
        <p:nvSpPr>
          <p:cNvPr id="241" name="Rounded Rectangle 169"/>
          <p:cNvSpPr/>
          <p:nvPr/>
        </p:nvSpPr>
        <p:spPr>
          <a:xfrm>
            <a:off x="3096227" y="1523499"/>
            <a:ext cx="2256415" cy="246825"/>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プレフィラブルガラスシリンジ</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242" name="Group 10"/>
          <p:cNvGrpSpPr/>
          <p:nvPr/>
        </p:nvGrpSpPr>
        <p:grpSpPr>
          <a:xfrm>
            <a:off x="429618" y="1254036"/>
            <a:ext cx="2503853" cy="696784"/>
            <a:chOff x="429616" y="1254034"/>
            <a:chExt cx="2503853" cy="696784"/>
          </a:xfrm>
        </p:grpSpPr>
        <p:grpSp>
          <p:nvGrpSpPr>
            <p:cNvPr id="243" name="Group 204"/>
            <p:cNvGrpSpPr/>
            <p:nvPr/>
          </p:nvGrpSpPr>
          <p:grpSpPr>
            <a:xfrm>
              <a:off x="429616" y="1258395"/>
              <a:ext cx="2160000" cy="692423"/>
              <a:chOff x="572821" y="1677859"/>
              <a:chExt cx="2880000" cy="923231"/>
            </a:xfrm>
          </p:grpSpPr>
          <p:sp>
            <p:nvSpPr>
              <p:cNvPr id="246" name="Rounded Rectangle 19"/>
              <p:cNvSpPr/>
              <p:nvPr/>
            </p:nvSpPr>
            <p:spPr>
              <a:xfrm>
                <a:off x="572821" y="1677859"/>
                <a:ext cx="2880000" cy="396000"/>
              </a:xfrm>
              <a:prstGeom prst="roundRect">
                <a:avLst/>
              </a:prstGeom>
              <a:solidFill>
                <a:srgbClr val="0057A5"/>
              </a:solidFill>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200" b="1" dirty="0">
                    <a:solidFill>
                      <a:srgbClr val="FFFFFF"/>
                    </a:solidFill>
                    <a:latin typeface="メイリオ" pitchFamily="50" charset="-128"/>
                    <a:ea typeface="メイリオ" pitchFamily="50" charset="-128"/>
                    <a:cs typeface="メイリオ" pitchFamily="50" charset="-128"/>
                  </a:rPr>
                  <a:t>原材料</a:t>
                </a:r>
                <a:endParaRPr lang="en-US" sz="1200" dirty="0">
                  <a:solidFill>
                    <a:prstClr val="black"/>
                  </a:solidFill>
                  <a:latin typeface="メイリオ" pitchFamily="50" charset="-128"/>
                  <a:ea typeface="メイリオ" pitchFamily="50" charset="-128"/>
                  <a:cs typeface="メイリオ" pitchFamily="50" charset="-128"/>
                </a:endParaRPr>
              </a:p>
            </p:txBody>
          </p:sp>
          <p:sp>
            <p:nvSpPr>
              <p:cNvPr id="247" name="Rounded Rectangle 18"/>
              <p:cNvSpPr/>
              <p:nvPr/>
            </p:nvSpPr>
            <p:spPr>
              <a:xfrm>
                <a:off x="1079374" y="2169090"/>
                <a:ext cx="2364750"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ガラス管</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248" name="Group 170"/>
              <p:cNvGrpSpPr>
                <a:grpSpLocks noChangeAspect="1"/>
              </p:cNvGrpSpPr>
              <p:nvPr/>
            </p:nvGrpSpPr>
            <p:grpSpPr>
              <a:xfrm>
                <a:off x="572821" y="2169090"/>
                <a:ext cx="432000" cy="432000"/>
                <a:chOff x="0" y="0"/>
                <a:chExt cx="846000" cy="846000"/>
              </a:xfrm>
              <a:solidFill>
                <a:schemeClr val="accent3"/>
              </a:solidFill>
            </p:grpSpPr>
            <p:sp>
              <p:nvSpPr>
                <p:cNvPr id="249" name="Oval 171"/>
                <p:cNvSpPr/>
                <p:nvPr/>
              </p:nvSpPr>
              <p:spPr>
                <a:xfrm>
                  <a:off x="0" y="0"/>
                  <a:ext cx="846000" cy="84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sp>
              <p:nvSpPr>
                <p:cNvPr id="250" name="Can 172"/>
                <p:cNvSpPr/>
                <p:nvPr/>
              </p:nvSpPr>
              <p:spPr>
                <a:xfrm rot="2901603">
                  <a:off x="306796" y="88940"/>
                  <a:ext cx="232409" cy="668120"/>
                </a:xfrm>
                <a:prstGeom prst="can">
                  <a:avLst/>
                </a:prstGeom>
                <a:solidFill>
                  <a:srgbClr val="0057A5"/>
                </a:solidFill>
                <a:ln w="3175" cap="flat" cmpd="sng" algn="ctr">
                  <a:solidFill>
                    <a:schemeClr val="bg1"/>
                  </a:solidFill>
                  <a:prstDash val="solid"/>
                </a:ln>
                <a:effectLst>
                  <a:outerShdw blurRad="40000" dist="23000" dir="5400000" rotWithShape="0">
                    <a:srgbClr val="000000">
                      <a:alpha val="35000"/>
                    </a:srgbClr>
                  </a:outerShdw>
                </a:effectLst>
              </p:spPr>
              <p:txBody>
                <a:bodyPr rtlCol="0" anchor="ctr"/>
                <a:lstStyle/>
                <a:p>
                  <a:pPr defTabSz="685783"/>
                  <a:endParaRPr lang="en-US" sz="1400" dirty="0">
                    <a:solidFill>
                      <a:prstClr val="black"/>
                    </a:solidFill>
                  </a:endParaRPr>
                </a:p>
              </p:txBody>
            </p:sp>
          </p:grpSp>
        </p:grpSp>
        <p:sp>
          <p:nvSpPr>
            <p:cNvPr id="245" name="Plus 208"/>
            <p:cNvSpPr/>
            <p:nvPr/>
          </p:nvSpPr>
          <p:spPr>
            <a:xfrm>
              <a:off x="2636469" y="1254034"/>
              <a:ext cx="297000" cy="297000"/>
            </a:xfrm>
            <a:prstGeom prst="mathPlus">
              <a:avLst/>
            </a:prstGeom>
            <a:solidFill>
              <a:srgbClr val="0057A5"/>
            </a:solidFill>
            <a:ln>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defTabSz="685783"/>
              <a:endParaRPr lang="en-US" dirty="0">
                <a:solidFill>
                  <a:prstClr val="white"/>
                </a:solidFill>
              </a:endParaRPr>
            </a:p>
          </p:txBody>
        </p:sp>
      </p:grpSp>
      <p:sp>
        <p:nvSpPr>
          <p:cNvPr id="251" name="正方形/長方形 250"/>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252"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rgbClr val="002060"/>
                </a:solidFill>
                <a:latin typeface="メイリオ" pitchFamily="50" charset="-128"/>
                <a:ea typeface="メイリオ" pitchFamily="50" charset="-128"/>
                <a:cs typeface="メイリオ" pitchFamily="50" charset="-128"/>
              </a:rPr>
              <a:t>ニプロファーマパッケージング製品一覧</a:t>
            </a:r>
            <a:endParaRPr lang="en-US" sz="2000" dirty="0">
              <a:solidFill>
                <a:srgbClr val="002060"/>
              </a:solidFill>
              <a:latin typeface="メイリオ" pitchFamily="50" charset="-128"/>
              <a:ea typeface="メイリオ" pitchFamily="50" charset="-128"/>
              <a:cs typeface="メイリオ" pitchFamily="50" charset="-128"/>
            </a:endParaRPr>
          </a:p>
        </p:txBody>
      </p:sp>
      <p:pic>
        <p:nvPicPr>
          <p:cNvPr id="169" name="Picture 2" descr="C:\Users\LOCALUSER\Desktop\シンボルマーク＆NIPRO.png"/>
          <p:cNvPicPr>
            <a:picLocks noChangeAspect="1" noChangeArrowheads="1"/>
          </p:cNvPicPr>
          <p:nvPr/>
        </p:nvPicPr>
        <p:blipFill>
          <a:blip r:embed="rId11" cstate="print">
            <a:extLst>
              <a:ext uri="{BEBA8EAE-BF5A-486C-A8C5-ECC9F3942E4B}">
                <a14:imgProps xmlns:a14="http://schemas.microsoft.com/office/drawing/2010/main">
                  <a14:imgLayer r:embed="rId12">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1402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302"/>
                                        </p:tgtEl>
                                        <p:attrNameLst>
                                          <p:attrName>style.visibility</p:attrName>
                                        </p:attrNameLst>
                                      </p:cBhvr>
                                      <p:to>
                                        <p:strVal val="visible"/>
                                      </p:to>
                                    </p:set>
                                    <p:animEffect transition="in" filter="fade">
                                      <p:cBhvr>
                                        <p:cTn id="10" dur="500"/>
                                        <p:tgtEl>
                                          <p:spTgt spid="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0" name="Group 329"/>
          <p:cNvGrpSpPr/>
          <p:nvPr/>
        </p:nvGrpSpPr>
        <p:grpSpPr>
          <a:xfrm>
            <a:off x="369427" y="1008000"/>
            <a:ext cx="2520000" cy="3312000"/>
            <a:chOff x="9793350" y="1205238"/>
            <a:chExt cx="2484000" cy="3312000"/>
          </a:xfrm>
        </p:grpSpPr>
        <p:grpSp>
          <p:nvGrpSpPr>
            <p:cNvPr id="275" name="Group 274"/>
            <p:cNvGrpSpPr/>
            <p:nvPr/>
          </p:nvGrpSpPr>
          <p:grpSpPr>
            <a:xfrm>
              <a:off x="9793350" y="1205238"/>
              <a:ext cx="2484000" cy="3312000"/>
              <a:chOff x="-2616330" y="597027"/>
              <a:chExt cx="2484000" cy="3312000"/>
            </a:xfrm>
            <a:solidFill>
              <a:schemeClr val="bg1"/>
            </a:solidFill>
          </p:grpSpPr>
          <p:sp>
            <p:nvSpPr>
              <p:cNvPr id="281" name="Rounded Rectangle 280"/>
              <p:cNvSpPr/>
              <p:nvPr/>
            </p:nvSpPr>
            <p:spPr>
              <a:xfrm>
                <a:off x="-2616330" y="597027"/>
                <a:ext cx="2484000" cy="3312000"/>
              </a:xfrm>
              <a:prstGeom prst="roundRect">
                <a:avLst>
                  <a:gd name="adj" fmla="val 785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282" name="Rounded Rectangle 281"/>
              <p:cNvSpPr/>
              <p:nvPr/>
            </p:nvSpPr>
            <p:spPr>
              <a:xfrm>
                <a:off x="-2502445" y="702178"/>
                <a:ext cx="2268000" cy="355402"/>
              </a:xfrm>
              <a:prstGeom prst="roundRect">
                <a:avLst>
                  <a:gd name="adj" fmla="val 23164"/>
                </a:avLst>
              </a:prstGeom>
              <a:grp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400" dirty="0">
                    <a:solidFill>
                      <a:prstClr val="black"/>
                    </a:solidFill>
                    <a:latin typeface="メイリオ" pitchFamily="50" charset="-128"/>
                    <a:ea typeface="メイリオ" pitchFamily="50" charset="-128"/>
                    <a:cs typeface="メイリオ" pitchFamily="50" charset="-128"/>
                  </a:rPr>
                  <a:t>調整デバイス</a:t>
                </a:r>
                <a:endParaRPr lang="en-US" sz="1400" dirty="0">
                  <a:solidFill>
                    <a:prstClr val="black"/>
                  </a:solidFill>
                  <a:latin typeface="メイリオ" pitchFamily="50" charset="-128"/>
                  <a:ea typeface="メイリオ" pitchFamily="50" charset="-128"/>
                  <a:cs typeface="メイリオ" pitchFamily="50" charset="-128"/>
                </a:endParaRPr>
              </a:p>
            </p:txBody>
          </p:sp>
        </p:grpSp>
        <p:grpSp>
          <p:nvGrpSpPr>
            <p:cNvPr id="329" name="Group 328"/>
            <p:cNvGrpSpPr/>
            <p:nvPr/>
          </p:nvGrpSpPr>
          <p:grpSpPr>
            <a:xfrm>
              <a:off x="10122453" y="1971508"/>
              <a:ext cx="1826530" cy="2459751"/>
              <a:chOff x="10033386" y="1993742"/>
              <a:chExt cx="1826530" cy="2459751"/>
            </a:xfrm>
          </p:grpSpPr>
          <p:grpSp>
            <p:nvGrpSpPr>
              <p:cNvPr id="328" name="Group 327"/>
              <p:cNvGrpSpPr/>
              <p:nvPr/>
            </p:nvGrpSpPr>
            <p:grpSpPr>
              <a:xfrm>
                <a:off x="10607801" y="3608707"/>
                <a:ext cx="1252115" cy="844786"/>
                <a:chOff x="10392213" y="1726964"/>
                <a:chExt cx="1252115" cy="844786"/>
              </a:xfrm>
            </p:grpSpPr>
            <p:pic>
              <p:nvPicPr>
                <p:cNvPr id="235" name="Picture 23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204462" y="1820896"/>
                  <a:ext cx="439866" cy="698200"/>
                </a:xfrm>
                <a:prstGeom prst="rect">
                  <a:avLst/>
                </a:prstGeom>
              </p:spPr>
            </p:pic>
            <p:pic>
              <p:nvPicPr>
                <p:cNvPr id="236" name="Picture 23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392213" y="1726964"/>
                  <a:ext cx="693288" cy="844786"/>
                </a:xfrm>
                <a:prstGeom prst="rect">
                  <a:avLst/>
                </a:prstGeom>
              </p:spPr>
            </p:pic>
          </p:grpSp>
          <p:pic>
            <p:nvPicPr>
              <p:cNvPr id="238" name="Picture 23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0033386" y="1993742"/>
                <a:ext cx="456990" cy="2417476"/>
              </a:xfrm>
              <a:prstGeom prst="rect">
                <a:avLst/>
              </a:prstGeom>
            </p:spPr>
          </p:pic>
        </p:grpSp>
      </p:grpSp>
      <p:grpSp>
        <p:nvGrpSpPr>
          <p:cNvPr id="11" name="Group 10"/>
          <p:cNvGrpSpPr/>
          <p:nvPr/>
        </p:nvGrpSpPr>
        <p:grpSpPr>
          <a:xfrm>
            <a:off x="5972383" y="1289577"/>
            <a:ext cx="2495885" cy="2226750"/>
            <a:chOff x="5972381" y="2028717"/>
            <a:chExt cx="2495885" cy="2226750"/>
          </a:xfrm>
        </p:grpSpPr>
        <p:grpSp>
          <p:nvGrpSpPr>
            <p:cNvPr id="207" name="Group 206"/>
            <p:cNvGrpSpPr/>
            <p:nvPr/>
          </p:nvGrpSpPr>
          <p:grpSpPr>
            <a:xfrm>
              <a:off x="6303880" y="2028717"/>
              <a:ext cx="2164386" cy="2226750"/>
              <a:chOff x="8405174" y="2704955"/>
              <a:chExt cx="2885848" cy="2968999"/>
            </a:xfrm>
          </p:grpSpPr>
          <p:sp>
            <p:nvSpPr>
              <p:cNvPr id="14" name="Rounded Rectangle 13"/>
              <p:cNvSpPr/>
              <p:nvPr/>
            </p:nvSpPr>
            <p:spPr>
              <a:xfrm>
                <a:off x="8405174" y="2704955"/>
                <a:ext cx="2880001" cy="396000"/>
              </a:xfrm>
              <a:prstGeom prst="roundRect">
                <a:avLst/>
              </a:prstGeom>
              <a:solidFill>
                <a:srgbClr val="0057A5"/>
              </a:solidFill>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200" b="1" dirty="0" smtClean="0">
                    <a:solidFill>
                      <a:prstClr val="white"/>
                    </a:solidFill>
                    <a:latin typeface="メイリオ" pitchFamily="50" charset="-128"/>
                    <a:ea typeface="メイリオ" pitchFamily="50" charset="-128"/>
                    <a:cs typeface="メイリオ" pitchFamily="50" charset="-128"/>
                  </a:rPr>
                  <a:t>キットパッケージ</a:t>
                </a:r>
                <a:endParaRPr lang="en-US" sz="1200" b="1" dirty="0">
                  <a:solidFill>
                    <a:prstClr val="white"/>
                  </a:solidFill>
                  <a:latin typeface="メイリオ" pitchFamily="50" charset="-128"/>
                  <a:ea typeface="メイリオ" pitchFamily="50" charset="-128"/>
                  <a:cs typeface="メイリオ" pitchFamily="50" charset="-128"/>
                </a:endParaRPr>
              </a:p>
            </p:txBody>
          </p:sp>
          <p:sp>
            <p:nvSpPr>
              <p:cNvPr id="15" name="Rounded Rectangle 14"/>
              <p:cNvSpPr/>
              <p:nvPr/>
            </p:nvSpPr>
            <p:spPr>
              <a:xfrm>
                <a:off x="8405174" y="3194528"/>
                <a:ext cx="237600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経鼻デバイス</a:t>
                </a:r>
                <a:r>
                  <a:rPr lang="en-US" sz="1100" dirty="0">
                    <a:solidFill>
                      <a:prstClr val="black"/>
                    </a:solidFill>
                    <a:latin typeface="メイリオ" pitchFamily="50" charset="-128"/>
                    <a:ea typeface="メイリオ" pitchFamily="50" charset="-128"/>
                    <a:cs typeface="メイリオ" pitchFamily="50" charset="-128"/>
                  </a:rPr>
                  <a:t> </a:t>
                </a:r>
              </a:p>
            </p:txBody>
          </p:sp>
          <p:grpSp>
            <p:nvGrpSpPr>
              <p:cNvPr id="28" name="Group 27"/>
              <p:cNvGrpSpPr>
                <a:grpSpLocks noChangeAspect="1"/>
              </p:cNvGrpSpPr>
              <p:nvPr/>
            </p:nvGrpSpPr>
            <p:grpSpPr>
              <a:xfrm>
                <a:off x="10853175" y="3194528"/>
                <a:ext cx="432000" cy="432000"/>
                <a:chOff x="0" y="0"/>
                <a:chExt cx="846000" cy="846000"/>
              </a:xfrm>
              <a:solidFill>
                <a:schemeClr val="accent3"/>
              </a:solidFill>
            </p:grpSpPr>
            <p:sp>
              <p:nvSpPr>
                <p:cNvPr id="120" name="Oval 119"/>
                <p:cNvSpPr/>
                <p:nvPr/>
              </p:nvSpPr>
              <p:spPr>
                <a:xfrm>
                  <a:off x="0" y="0"/>
                  <a:ext cx="846000" cy="84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21" name="Group 120"/>
                <p:cNvGrpSpPr/>
                <p:nvPr/>
              </p:nvGrpSpPr>
              <p:grpSpPr>
                <a:xfrm>
                  <a:off x="315000" y="48044"/>
                  <a:ext cx="216000" cy="603614"/>
                  <a:chOff x="315000" y="48044"/>
                  <a:chExt cx="216000" cy="603614"/>
                </a:xfrm>
                <a:grpFill/>
              </p:grpSpPr>
              <p:grpSp>
                <p:nvGrpSpPr>
                  <p:cNvPr id="127" name="Group 126"/>
                  <p:cNvGrpSpPr/>
                  <p:nvPr/>
                </p:nvGrpSpPr>
                <p:grpSpPr>
                  <a:xfrm>
                    <a:off x="315000" y="48044"/>
                    <a:ext cx="216000" cy="577442"/>
                    <a:chOff x="315000" y="48044"/>
                    <a:chExt cx="216000" cy="577442"/>
                  </a:xfrm>
                  <a:grpFill/>
                </p:grpSpPr>
                <p:sp>
                  <p:nvSpPr>
                    <p:cNvPr id="129" name="Rectangle 128"/>
                    <p:cNvSpPr/>
                    <p:nvPr/>
                  </p:nvSpPr>
                  <p:spPr>
                    <a:xfrm>
                      <a:off x="373400" y="69565"/>
                      <a:ext cx="90000" cy="154683"/>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131" name="Rectangle 130"/>
                    <p:cNvSpPr/>
                    <p:nvPr/>
                  </p:nvSpPr>
                  <p:spPr>
                    <a:xfrm>
                      <a:off x="387000" y="554771"/>
                      <a:ext cx="72000" cy="36000"/>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132" name="Round Same Side Corner Rectangle 131"/>
                    <p:cNvSpPr/>
                    <p:nvPr/>
                  </p:nvSpPr>
                  <p:spPr>
                    <a:xfrm>
                      <a:off x="327920" y="48044"/>
                      <a:ext cx="180000" cy="360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nvGrpSpPr>
                    <p:cNvPr id="133" name="Group 132"/>
                    <p:cNvGrpSpPr/>
                    <p:nvPr/>
                  </p:nvGrpSpPr>
                  <p:grpSpPr>
                    <a:xfrm>
                      <a:off x="367050" y="232350"/>
                      <a:ext cx="108000" cy="320886"/>
                      <a:chOff x="367050" y="232350"/>
                      <a:chExt cx="145459" cy="320886"/>
                    </a:xfrm>
                    <a:grpFill/>
                  </p:grpSpPr>
                  <p:sp>
                    <p:nvSpPr>
                      <p:cNvPr id="135" name="Rectangle 134"/>
                      <p:cNvSpPr/>
                      <p:nvPr/>
                    </p:nvSpPr>
                    <p:spPr>
                      <a:xfrm>
                        <a:off x="367050" y="232350"/>
                        <a:ext cx="145459" cy="320886"/>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cxnSp>
                    <p:nvCxnSpPr>
                      <p:cNvPr id="136" name="Straight Connector 135"/>
                      <p:cNvCxnSpPr/>
                      <p:nvPr/>
                    </p:nvCxnSpPr>
                    <p:spPr>
                      <a:xfrm>
                        <a:off x="372130" y="280233"/>
                        <a:ext cx="36000" cy="0"/>
                      </a:xfrm>
                      <a:prstGeom prst="line">
                        <a:avLst/>
                      </a:prstGeom>
                      <a:grpFill/>
                      <a:ln w="3175" cap="flat" cmpd="sng" algn="ctr">
                        <a:solidFill>
                          <a:sysClr val="window" lastClr="FFFFFF"/>
                        </a:solidFill>
                        <a:prstDash val="solid"/>
                      </a:ln>
                      <a:effectLst/>
                    </p:spPr>
                  </p:cxnSp>
                  <p:cxnSp>
                    <p:nvCxnSpPr>
                      <p:cNvPr id="137" name="Straight Connector 136"/>
                      <p:cNvCxnSpPr/>
                      <p:nvPr/>
                    </p:nvCxnSpPr>
                    <p:spPr>
                      <a:xfrm>
                        <a:off x="371319" y="335951"/>
                        <a:ext cx="72000" cy="0"/>
                      </a:xfrm>
                      <a:prstGeom prst="line">
                        <a:avLst/>
                      </a:prstGeom>
                      <a:grpFill/>
                      <a:ln w="3175" cap="flat" cmpd="sng" algn="ctr">
                        <a:solidFill>
                          <a:sysClr val="window" lastClr="FFFFFF"/>
                        </a:solidFill>
                        <a:prstDash val="solid"/>
                      </a:ln>
                      <a:effectLst/>
                    </p:spPr>
                  </p:cxnSp>
                  <p:cxnSp>
                    <p:nvCxnSpPr>
                      <p:cNvPr id="138" name="Straight Connector 137"/>
                      <p:cNvCxnSpPr/>
                      <p:nvPr/>
                    </p:nvCxnSpPr>
                    <p:spPr>
                      <a:xfrm>
                        <a:off x="372130" y="392793"/>
                        <a:ext cx="36000" cy="0"/>
                      </a:xfrm>
                      <a:prstGeom prst="line">
                        <a:avLst/>
                      </a:prstGeom>
                      <a:grpFill/>
                      <a:ln w="3175" cap="flat" cmpd="sng" algn="ctr">
                        <a:solidFill>
                          <a:sysClr val="window" lastClr="FFFFFF"/>
                        </a:solidFill>
                        <a:prstDash val="solid"/>
                      </a:ln>
                      <a:effectLst/>
                    </p:spPr>
                  </p:cxnSp>
                  <p:cxnSp>
                    <p:nvCxnSpPr>
                      <p:cNvPr id="139" name="Straight Connector 138"/>
                      <p:cNvCxnSpPr/>
                      <p:nvPr/>
                    </p:nvCxnSpPr>
                    <p:spPr>
                      <a:xfrm>
                        <a:off x="371319" y="450413"/>
                        <a:ext cx="72000" cy="0"/>
                      </a:xfrm>
                      <a:prstGeom prst="line">
                        <a:avLst/>
                      </a:prstGeom>
                      <a:grpFill/>
                      <a:ln w="3175" cap="flat" cmpd="sng" algn="ctr">
                        <a:solidFill>
                          <a:sysClr val="window" lastClr="FFFFFF"/>
                        </a:solidFill>
                        <a:prstDash val="solid"/>
                      </a:ln>
                      <a:effectLst/>
                    </p:spPr>
                  </p:cxnSp>
                  <p:cxnSp>
                    <p:nvCxnSpPr>
                      <p:cNvPr id="140" name="Straight Connector 139"/>
                      <p:cNvCxnSpPr/>
                      <p:nvPr/>
                    </p:nvCxnSpPr>
                    <p:spPr>
                      <a:xfrm>
                        <a:off x="370640" y="504055"/>
                        <a:ext cx="36000" cy="0"/>
                      </a:xfrm>
                      <a:prstGeom prst="line">
                        <a:avLst/>
                      </a:prstGeom>
                      <a:grpFill/>
                      <a:ln w="3175" cap="flat" cmpd="sng" algn="ctr">
                        <a:solidFill>
                          <a:sysClr val="window" lastClr="FFFFFF"/>
                        </a:solidFill>
                        <a:prstDash val="solid"/>
                      </a:ln>
                      <a:effectLst/>
                    </p:spPr>
                  </p:cxnSp>
                </p:grpSp>
                <p:sp>
                  <p:nvSpPr>
                    <p:cNvPr id="134" name="Rectangle 133"/>
                    <p:cNvSpPr/>
                    <p:nvPr/>
                  </p:nvSpPr>
                  <p:spPr>
                    <a:xfrm>
                      <a:off x="409144" y="589486"/>
                      <a:ext cx="25200" cy="36000"/>
                    </a:xfrm>
                    <a:prstGeom prst="rect">
                      <a:avLst/>
                    </a:prstGeom>
                    <a:grpFill/>
                    <a:ln w="9525" cap="flat" cmpd="sng" algn="ctr">
                      <a:noFill/>
                      <a:prstDash val="solid"/>
                    </a:ln>
                    <a:effectLst/>
                  </p:spPr>
                  <p:txBody>
                    <a:bodyPr rtlCol="0" anchor="ctr"/>
                    <a:lstStyle/>
                    <a:p>
                      <a:pPr defTabSz="685783"/>
                      <a:endParaRPr lang="en-US" sz="1400" dirty="0">
                        <a:solidFill>
                          <a:prstClr val="black"/>
                        </a:solidFill>
                      </a:endParaRPr>
                    </a:p>
                  </p:txBody>
                </p:sp>
                <p:sp>
                  <p:nvSpPr>
                    <p:cNvPr id="130" name="Round Same Side Corner Rectangle 129"/>
                    <p:cNvSpPr/>
                    <p:nvPr/>
                  </p:nvSpPr>
                  <p:spPr>
                    <a:xfrm>
                      <a:off x="315000" y="217512"/>
                      <a:ext cx="216000" cy="216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sp>
                <p:nvSpPr>
                  <p:cNvPr id="128" name="Trapezoid 127"/>
                  <p:cNvSpPr/>
                  <p:nvPr/>
                </p:nvSpPr>
                <p:spPr>
                  <a:xfrm rot="10800000">
                    <a:off x="398447" y="594357"/>
                    <a:ext cx="45719" cy="57301"/>
                  </a:xfrm>
                  <a:prstGeom prst="trapezoid">
                    <a:avLst>
                      <a:gd name="adj" fmla="val 15124"/>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sp>
              <p:nvSpPr>
                <p:cNvPr id="122" name="Oval 121"/>
                <p:cNvSpPr/>
                <p:nvPr/>
              </p:nvSpPr>
              <p:spPr>
                <a:xfrm>
                  <a:off x="378638" y="665341"/>
                  <a:ext cx="36000" cy="36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123" name="Oval 122"/>
                <p:cNvSpPr/>
                <p:nvPr/>
              </p:nvSpPr>
              <p:spPr>
                <a:xfrm>
                  <a:off x="427463" y="665340"/>
                  <a:ext cx="36000" cy="36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124" name="Oval 123"/>
                <p:cNvSpPr/>
                <p:nvPr/>
              </p:nvSpPr>
              <p:spPr>
                <a:xfrm>
                  <a:off x="340970" y="718810"/>
                  <a:ext cx="36000" cy="36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125" name="Oval 124"/>
                <p:cNvSpPr/>
                <p:nvPr/>
              </p:nvSpPr>
              <p:spPr>
                <a:xfrm>
                  <a:off x="458622" y="723684"/>
                  <a:ext cx="36000" cy="36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126" name="Oval 125"/>
                <p:cNvSpPr/>
                <p:nvPr/>
              </p:nvSpPr>
              <p:spPr>
                <a:xfrm>
                  <a:off x="397513" y="718810"/>
                  <a:ext cx="36000" cy="36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sp>
            <p:nvSpPr>
              <p:cNvPr id="17" name="Rounded Rectangle 16"/>
              <p:cNvSpPr/>
              <p:nvPr/>
            </p:nvSpPr>
            <p:spPr>
              <a:xfrm>
                <a:off x="8405174" y="4221042"/>
                <a:ext cx="237600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皮下用注射針</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29" name="Group 28"/>
              <p:cNvGrpSpPr>
                <a:grpSpLocks noChangeAspect="1"/>
              </p:cNvGrpSpPr>
              <p:nvPr/>
            </p:nvGrpSpPr>
            <p:grpSpPr>
              <a:xfrm>
                <a:off x="10858967" y="4216445"/>
                <a:ext cx="432000" cy="432000"/>
                <a:chOff x="0" y="0"/>
                <a:chExt cx="846000" cy="846000"/>
              </a:xfrm>
              <a:solidFill>
                <a:schemeClr val="accent3"/>
              </a:solidFill>
            </p:grpSpPr>
            <p:sp>
              <p:nvSpPr>
                <p:cNvPr id="113" name="Oval 112"/>
                <p:cNvSpPr/>
                <p:nvPr/>
              </p:nvSpPr>
              <p:spPr>
                <a:xfrm>
                  <a:off x="0" y="0"/>
                  <a:ext cx="846000" cy="84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14" name="Group 113"/>
                <p:cNvGrpSpPr/>
                <p:nvPr/>
              </p:nvGrpSpPr>
              <p:grpSpPr>
                <a:xfrm>
                  <a:off x="345336" y="65962"/>
                  <a:ext cx="144000" cy="622114"/>
                  <a:chOff x="345336" y="65962"/>
                  <a:chExt cx="144000" cy="622114"/>
                </a:xfrm>
                <a:grpFill/>
              </p:grpSpPr>
              <p:sp>
                <p:nvSpPr>
                  <p:cNvPr id="115" name="Rectangle 114"/>
                  <p:cNvSpPr/>
                  <p:nvPr/>
                </p:nvSpPr>
                <p:spPr>
                  <a:xfrm>
                    <a:off x="363336" y="563789"/>
                    <a:ext cx="108000" cy="105423"/>
                  </a:xfrm>
                  <a:prstGeom prst="rect">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116" name="Rounded Rectangle 115"/>
                  <p:cNvSpPr/>
                  <p:nvPr/>
                </p:nvSpPr>
                <p:spPr>
                  <a:xfrm>
                    <a:off x="345336" y="670076"/>
                    <a:ext cx="144000" cy="18000"/>
                  </a:xfrm>
                  <a:prstGeom prst="roundRect">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117" name="Rectangle 116"/>
                  <p:cNvSpPr/>
                  <p:nvPr/>
                </p:nvSpPr>
                <p:spPr>
                  <a:xfrm>
                    <a:off x="404631" y="101311"/>
                    <a:ext cx="21600" cy="360000"/>
                  </a:xfrm>
                  <a:prstGeom prst="rect">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118" name="Trapezoid 117"/>
                  <p:cNvSpPr/>
                  <p:nvPr/>
                </p:nvSpPr>
                <p:spPr>
                  <a:xfrm>
                    <a:off x="363336" y="459338"/>
                    <a:ext cx="108000" cy="104303"/>
                  </a:xfrm>
                  <a:prstGeom prst="trapezoid">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119" name="Isosceles Triangle 118"/>
                  <p:cNvSpPr/>
                  <p:nvPr/>
                </p:nvSpPr>
                <p:spPr>
                  <a:xfrm>
                    <a:off x="404580" y="65962"/>
                    <a:ext cx="21600" cy="36000"/>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grpSp>
          </p:grpSp>
          <p:sp>
            <p:nvSpPr>
              <p:cNvPr id="23" name="Rounded Rectangle 22"/>
              <p:cNvSpPr/>
              <p:nvPr/>
            </p:nvSpPr>
            <p:spPr>
              <a:xfrm>
                <a:off x="8405174" y="4728445"/>
                <a:ext cx="237600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安全機構付注射針</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175" name="Group 174"/>
              <p:cNvGrpSpPr>
                <a:grpSpLocks noChangeAspect="1"/>
              </p:cNvGrpSpPr>
              <p:nvPr/>
            </p:nvGrpSpPr>
            <p:grpSpPr>
              <a:xfrm>
                <a:off x="10859019" y="4726886"/>
                <a:ext cx="432003" cy="432001"/>
                <a:chOff x="10332816" y="4704076"/>
                <a:chExt cx="396000" cy="396000"/>
              </a:xfrm>
              <a:solidFill>
                <a:schemeClr val="accent3"/>
              </a:solidFill>
            </p:grpSpPr>
            <p:sp>
              <p:nvSpPr>
                <p:cNvPr id="106" name="Oval 105"/>
                <p:cNvSpPr/>
                <p:nvPr/>
              </p:nvSpPr>
              <p:spPr>
                <a:xfrm>
                  <a:off x="10332816" y="4704076"/>
                  <a:ext cx="396000" cy="396000"/>
                </a:xfrm>
                <a:prstGeom prst="ellipse">
                  <a:avLst/>
                </a:prstGeom>
                <a:solidFill>
                  <a:srgbClr val="0057A5"/>
                </a:solidFill>
                <a:ln w="317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2" name="Group 11"/>
                <p:cNvGrpSpPr/>
                <p:nvPr/>
              </p:nvGrpSpPr>
              <p:grpSpPr>
                <a:xfrm>
                  <a:off x="10505223" y="4751264"/>
                  <a:ext cx="67404" cy="301626"/>
                  <a:chOff x="10494456" y="4724528"/>
                  <a:chExt cx="67401" cy="301626"/>
                </a:xfrm>
                <a:grpFill/>
              </p:grpSpPr>
              <p:grpSp>
                <p:nvGrpSpPr>
                  <p:cNvPr id="107" name="Group 106"/>
                  <p:cNvGrpSpPr/>
                  <p:nvPr/>
                </p:nvGrpSpPr>
                <p:grpSpPr>
                  <a:xfrm>
                    <a:off x="10494456" y="4734952"/>
                    <a:ext cx="67401" cy="291202"/>
                    <a:chOff x="345336" y="65962"/>
                    <a:chExt cx="144000" cy="622114"/>
                  </a:xfrm>
                  <a:grpFill/>
                </p:grpSpPr>
                <p:sp>
                  <p:nvSpPr>
                    <p:cNvPr id="108" name="Rectangle 107"/>
                    <p:cNvSpPr/>
                    <p:nvPr/>
                  </p:nvSpPr>
                  <p:spPr>
                    <a:xfrm>
                      <a:off x="363336" y="563789"/>
                      <a:ext cx="108000" cy="105423"/>
                    </a:xfrm>
                    <a:prstGeom prst="rect">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109" name="Rounded Rectangle 108"/>
                    <p:cNvSpPr/>
                    <p:nvPr/>
                  </p:nvSpPr>
                  <p:spPr>
                    <a:xfrm>
                      <a:off x="345336" y="670076"/>
                      <a:ext cx="144000" cy="18000"/>
                    </a:xfrm>
                    <a:prstGeom prst="roundRect">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110" name="Rectangle 109"/>
                    <p:cNvSpPr/>
                    <p:nvPr/>
                  </p:nvSpPr>
                  <p:spPr>
                    <a:xfrm>
                      <a:off x="404631" y="101311"/>
                      <a:ext cx="21600" cy="360000"/>
                    </a:xfrm>
                    <a:prstGeom prst="rect">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111" name="Trapezoid 110"/>
                    <p:cNvSpPr/>
                    <p:nvPr/>
                  </p:nvSpPr>
                  <p:spPr>
                    <a:xfrm>
                      <a:off x="363336" y="459338"/>
                      <a:ext cx="108000" cy="104303"/>
                    </a:xfrm>
                    <a:prstGeom prst="trapezoid">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112" name="Isosceles Triangle 111"/>
                    <p:cNvSpPr/>
                    <p:nvPr/>
                  </p:nvSpPr>
                  <p:spPr>
                    <a:xfrm>
                      <a:off x="404580" y="65962"/>
                      <a:ext cx="21600" cy="36000"/>
                    </a:xfrm>
                    <a:prstGeom prst="triangl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grpSp>
              <p:sp>
                <p:nvSpPr>
                  <p:cNvPr id="105" name="Rectangle 104"/>
                  <p:cNvSpPr/>
                  <p:nvPr/>
                </p:nvSpPr>
                <p:spPr>
                  <a:xfrm>
                    <a:off x="10511556" y="4724528"/>
                    <a:ext cx="31045" cy="194557"/>
                  </a:xfrm>
                  <a:prstGeom prst="rect">
                    <a:avLst/>
                  </a:prstGeom>
                  <a:no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sp>
            <p:nvSpPr>
              <p:cNvPr id="18" name="Rounded Rectangle 17"/>
              <p:cNvSpPr/>
              <p:nvPr/>
            </p:nvSpPr>
            <p:spPr>
              <a:xfrm>
                <a:off x="8405174" y="5241954"/>
                <a:ext cx="237600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樹脂シリンジ</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3" name="Group 2"/>
              <p:cNvGrpSpPr>
                <a:grpSpLocks noChangeAspect="1"/>
              </p:cNvGrpSpPr>
              <p:nvPr/>
            </p:nvGrpSpPr>
            <p:grpSpPr>
              <a:xfrm>
                <a:off x="10853174" y="5237305"/>
                <a:ext cx="432000" cy="432000"/>
                <a:chOff x="10348153" y="5178812"/>
                <a:chExt cx="396000" cy="396000"/>
              </a:xfrm>
              <a:solidFill>
                <a:schemeClr val="accent3"/>
              </a:solidFill>
            </p:grpSpPr>
            <p:sp>
              <p:nvSpPr>
                <p:cNvPr id="90" name="Oval 89"/>
                <p:cNvSpPr/>
                <p:nvPr/>
              </p:nvSpPr>
              <p:spPr>
                <a:xfrm>
                  <a:off x="10348153" y="5178812"/>
                  <a:ext cx="396000" cy="39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91" name="Group 90"/>
                <p:cNvGrpSpPr/>
                <p:nvPr/>
              </p:nvGrpSpPr>
              <p:grpSpPr>
                <a:xfrm>
                  <a:off x="10492645" y="5228270"/>
                  <a:ext cx="101106" cy="270292"/>
                  <a:chOff x="308687" y="105660"/>
                  <a:chExt cx="216000" cy="577442"/>
                </a:xfrm>
                <a:grpFill/>
              </p:grpSpPr>
              <p:sp>
                <p:nvSpPr>
                  <p:cNvPr id="92" name="Rectangle 91"/>
                  <p:cNvSpPr/>
                  <p:nvPr/>
                </p:nvSpPr>
                <p:spPr>
                  <a:xfrm>
                    <a:off x="367087" y="127181"/>
                    <a:ext cx="90000" cy="154683"/>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94" name="Rectangle 93"/>
                  <p:cNvSpPr/>
                  <p:nvPr/>
                </p:nvSpPr>
                <p:spPr>
                  <a:xfrm>
                    <a:off x="380687" y="612387"/>
                    <a:ext cx="72000" cy="36000"/>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95" name="Round Same Side Corner Rectangle 94"/>
                  <p:cNvSpPr/>
                  <p:nvPr/>
                </p:nvSpPr>
                <p:spPr>
                  <a:xfrm>
                    <a:off x="321607" y="105660"/>
                    <a:ext cx="180000" cy="360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nvGrpSpPr>
                  <p:cNvPr id="96" name="Group 95"/>
                  <p:cNvGrpSpPr/>
                  <p:nvPr/>
                </p:nvGrpSpPr>
                <p:grpSpPr>
                  <a:xfrm>
                    <a:off x="360737" y="289966"/>
                    <a:ext cx="108000" cy="320886"/>
                    <a:chOff x="360737" y="289966"/>
                    <a:chExt cx="145459" cy="320886"/>
                  </a:xfrm>
                  <a:grpFill/>
                </p:grpSpPr>
                <p:sp>
                  <p:nvSpPr>
                    <p:cNvPr id="98" name="Rectangle 97"/>
                    <p:cNvSpPr/>
                    <p:nvPr/>
                  </p:nvSpPr>
                  <p:spPr>
                    <a:xfrm>
                      <a:off x="360737" y="289966"/>
                      <a:ext cx="145459" cy="320886"/>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cxnSp>
                  <p:nvCxnSpPr>
                    <p:cNvPr id="99" name="Straight Connector 98"/>
                    <p:cNvCxnSpPr/>
                    <p:nvPr/>
                  </p:nvCxnSpPr>
                  <p:spPr>
                    <a:xfrm>
                      <a:off x="365817" y="337849"/>
                      <a:ext cx="36000" cy="0"/>
                    </a:xfrm>
                    <a:prstGeom prst="line">
                      <a:avLst/>
                    </a:prstGeom>
                    <a:grpFill/>
                    <a:ln w="3175" cap="flat" cmpd="sng" algn="ctr">
                      <a:solidFill>
                        <a:schemeClr val="bg1"/>
                      </a:solidFill>
                      <a:prstDash val="solid"/>
                    </a:ln>
                    <a:effectLst/>
                  </p:spPr>
                </p:cxnSp>
                <p:cxnSp>
                  <p:nvCxnSpPr>
                    <p:cNvPr id="100" name="Straight Connector 99"/>
                    <p:cNvCxnSpPr/>
                    <p:nvPr/>
                  </p:nvCxnSpPr>
                  <p:spPr>
                    <a:xfrm>
                      <a:off x="365006" y="393567"/>
                      <a:ext cx="72000" cy="0"/>
                    </a:xfrm>
                    <a:prstGeom prst="line">
                      <a:avLst/>
                    </a:prstGeom>
                    <a:grpFill/>
                    <a:ln w="3175" cap="flat" cmpd="sng" algn="ctr">
                      <a:solidFill>
                        <a:schemeClr val="bg1"/>
                      </a:solidFill>
                      <a:prstDash val="solid"/>
                    </a:ln>
                    <a:effectLst/>
                  </p:spPr>
                </p:cxnSp>
                <p:cxnSp>
                  <p:nvCxnSpPr>
                    <p:cNvPr id="101" name="Straight Connector 100"/>
                    <p:cNvCxnSpPr/>
                    <p:nvPr/>
                  </p:nvCxnSpPr>
                  <p:spPr>
                    <a:xfrm>
                      <a:off x="365817" y="450409"/>
                      <a:ext cx="36000" cy="0"/>
                    </a:xfrm>
                    <a:prstGeom prst="line">
                      <a:avLst/>
                    </a:prstGeom>
                    <a:grpFill/>
                    <a:ln w="3175" cap="flat" cmpd="sng" algn="ctr">
                      <a:solidFill>
                        <a:schemeClr val="bg1"/>
                      </a:solidFill>
                      <a:prstDash val="solid"/>
                    </a:ln>
                    <a:effectLst/>
                  </p:spPr>
                </p:cxnSp>
                <p:cxnSp>
                  <p:nvCxnSpPr>
                    <p:cNvPr id="102" name="Straight Connector 101"/>
                    <p:cNvCxnSpPr/>
                    <p:nvPr/>
                  </p:nvCxnSpPr>
                  <p:spPr>
                    <a:xfrm>
                      <a:off x="365006" y="508029"/>
                      <a:ext cx="72000" cy="0"/>
                    </a:xfrm>
                    <a:prstGeom prst="line">
                      <a:avLst/>
                    </a:prstGeom>
                    <a:grpFill/>
                    <a:ln w="3175" cap="flat" cmpd="sng" algn="ctr">
                      <a:solidFill>
                        <a:schemeClr val="bg1"/>
                      </a:solidFill>
                      <a:prstDash val="solid"/>
                    </a:ln>
                    <a:effectLst/>
                  </p:spPr>
                </p:cxnSp>
                <p:cxnSp>
                  <p:nvCxnSpPr>
                    <p:cNvPr id="103" name="Straight Connector 102"/>
                    <p:cNvCxnSpPr/>
                    <p:nvPr/>
                  </p:nvCxnSpPr>
                  <p:spPr>
                    <a:xfrm>
                      <a:off x="364327" y="561671"/>
                      <a:ext cx="36000" cy="0"/>
                    </a:xfrm>
                    <a:prstGeom prst="line">
                      <a:avLst/>
                    </a:prstGeom>
                    <a:grpFill/>
                    <a:ln w="3175" cap="flat" cmpd="sng" algn="ctr">
                      <a:solidFill>
                        <a:schemeClr val="bg1"/>
                      </a:solidFill>
                      <a:prstDash val="solid"/>
                    </a:ln>
                    <a:effectLst/>
                  </p:spPr>
                </p:cxnSp>
              </p:grpSp>
              <p:sp>
                <p:nvSpPr>
                  <p:cNvPr id="97" name="Rectangle 96"/>
                  <p:cNvSpPr/>
                  <p:nvPr/>
                </p:nvSpPr>
                <p:spPr>
                  <a:xfrm>
                    <a:off x="402831" y="647102"/>
                    <a:ext cx="25200" cy="36000"/>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93" name="Round Same Side Corner Rectangle 92"/>
                  <p:cNvSpPr/>
                  <p:nvPr/>
                </p:nvSpPr>
                <p:spPr>
                  <a:xfrm>
                    <a:off x="308687" y="275128"/>
                    <a:ext cx="216000" cy="216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grpSp>
          <p:sp>
            <p:nvSpPr>
              <p:cNvPr id="16" name="Rounded Rectangle 15"/>
              <p:cNvSpPr/>
              <p:nvPr/>
            </p:nvSpPr>
            <p:spPr>
              <a:xfrm>
                <a:off x="8405174" y="3709432"/>
                <a:ext cx="237600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移注デバイス</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32" name="Group 31"/>
              <p:cNvGrpSpPr>
                <a:grpSpLocks noChangeAspect="1"/>
              </p:cNvGrpSpPr>
              <p:nvPr/>
            </p:nvGrpSpPr>
            <p:grpSpPr>
              <a:xfrm>
                <a:off x="10853171" y="3706016"/>
                <a:ext cx="432000" cy="432000"/>
                <a:chOff x="0" y="0"/>
                <a:chExt cx="846000" cy="846000"/>
              </a:xfrm>
              <a:solidFill>
                <a:schemeClr val="accent3"/>
              </a:solidFill>
            </p:grpSpPr>
            <p:sp>
              <p:nvSpPr>
                <p:cNvPr id="84" name="Oval 83"/>
                <p:cNvSpPr/>
                <p:nvPr/>
              </p:nvSpPr>
              <p:spPr>
                <a:xfrm>
                  <a:off x="0" y="0"/>
                  <a:ext cx="846000" cy="84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85" name="Group 84"/>
                <p:cNvGrpSpPr/>
                <p:nvPr/>
              </p:nvGrpSpPr>
              <p:grpSpPr>
                <a:xfrm>
                  <a:off x="347176" y="298509"/>
                  <a:ext cx="166709" cy="273715"/>
                  <a:chOff x="347176" y="298509"/>
                  <a:chExt cx="186748" cy="273715"/>
                </a:xfrm>
                <a:grpFill/>
              </p:grpSpPr>
              <p:sp>
                <p:nvSpPr>
                  <p:cNvPr id="86" name="Can 85"/>
                  <p:cNvSpPr/>
                  <p:nvPr/>
                </p:nvSpPr>
                <p:spPr>
                  <a:xfrm>
                    <a:off x="349716" y="470421"/>
                    <a:ext cx="184028" cy="101803"/>
                  </a:xfrm>
                  <a:prstGeom prst="can">
                    <a:avLst>
                      <a:gd name="adj" fmla="val 23624"/>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nvGrpSpPr>
                  <p:cNvPr id="87" name="Group 86"/>
                  <p:cNvGrpSpPr/>
                  <p:nvPr/>
                </p:nvGrpSpPr>
                <p:grpSpPr>
                  <a:xfrm>
                    <a:off x="347176" y="298509"/>
                    <a:ext cx="186748" cy="184613"/>
                    <a:chOff x="347176" y="298509"/>
                    <a:chExt cx="186748" cy="184613"/>
                  </a:xfrm>
                  <a:grpFill/>
                </p:grpSpPr>
                <p:sp>
                  <p:nvSpPr>
                    <p:cNvPr id="88" name="Can 87"/>
                    <p:cNvSpPr/>
                    <p:nvPr/>
                  </p:nvSpPr>
                  <p:spPr>
                    <a:xfrm>
                      <a:off x="362542" y="382239"/>
                      <a:ext cx="150635" cy="100883"/>
                    </a:xfrm>
                    <a:prstGeom prst="can">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89" name="Can 88"/>
                    <p:cNvSpPr/>
                    <p:nvPr/>
                  </p:nvSpPr>
                  <p:spPr>
                    <a:xfrm>
                      <a:off x="347176" y="298509"/>
                      <a:ext cx="186748" cy="111344"/>
                    </a:xfrm>
                    <a:prstGeom prst="can">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grpSp>
        </p:grpSp>
        <p:sp>
          <p:nvSpPr>
            <p:cNvPr id="212" name="Plus 211"/>
            <p:cNvSpPr/>
            <p:nvPr/>
          </p:nvSpPr>
          <p:spPr>
            <a:xfrm>
              <a:off x="5972381" y="2029460"/>
              <a:ext cx="297000" cy="297000"/>
            </a:xfrm>
            <a:prstGeom prst="mathPlus">
              <a:avLst/>
            </a:prstGeom>
            <a:solidFill>
              <a:srgbClr val="0057A5"/>
            </a:solidFill>
            <a:ln>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defTabSz="685783"/>
              <a:endParaRPr lang="en-US" dirty="0">
                <a:solidFill>
                  <a:prstClr val="white"/>
                </a:solidFill>
              </a:endParaRPr>
            </a:p>
          </p:txBody>
        </p:sp>
      </p:grpSp>
      <p:sp>
        <p:nvSpPr>
          <p:cNvPr id="200" name="正方形/長方形 199"/>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203"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rgbClr val="002060"/>
                </a:solidFill>
                <a:latin typeface="メイリオ" pitchFamily="50" charset="-128"/>
                <a:ea typeface="メイリオ" pitchFamily="50" charset="-128"/>
                <a:cs typeface="メイリオ" pitchFamily="50" charset="-128"/>
              </a:rPr>
              <a:t>ニプロファーマパッケージング製品一覧</a:t>
            </a:r>
            <a:endParaRPr lang="en-US" sz="2000" dirty="0">
              <a:solidFill>
                <a:srgbClr val="002060"/>
              </a:solidFill>
              <a:latin typeface="メイリオ" pitchFamily="50" charset="-128"/>
              <a:ea typeface="メイリオ" pitchFamily="50" charset="-128"/>
              <a:cs typeface="メイリオ" pitchFamily="50" charset="-128"/>
            </a:endParaRPr>
          </a:p>
        </p:txBody>
      </p:sp>
      <p:sp>
        <p:nvSpPr>
          <p:cNvPr id="208" name="Rounded Rectangle 168"/>
          <p:cNvSpPr/>
          <p:nvPr/>
        </p:nvSpPr>
        <p:spPr>
          <a:xfrm>
            <a:off x="2983195" y="1003643"/>
            <a:ext cx="2954690" cy="3348000"/>
          </a:xfrm>
          <a:prstGeom prst="roundRect">
            <a:avLst>
              <a:gd name="adj" fmla="val 5353"/>
            </a:avLst>
          </a:prstGeom>
          <a:solidFill>
            <a:srgbClr val="0057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t" anchorCtr="0" forceAA="0" compatLnSpc="1">
            <a:prstTxWarp prst="textNoShape">
              <a:avLst/>
            </a:prstTxWarp>
            <a:noAutofit/>
          </a:bodyPr>
          <a:lstStyle/>
          <a:p>
            <a:pPr algn="ctr" defTabSz="685783">
              <a:lnSpc>
                <a:spcPct val="107000"/>
              </a:lnSpc>
            </a:pPr>
            <a:r>
              <a:rPr lang="ja-JP" altLang="en-US" sz="2100" dirty="0">
                <a:solidFill>
                  <a:prstClr val="white"/>
                </a:solidFill>
                <a:latin typeface="メイリオ" pitchFamily="50" charset="-128"/>
                <a:ea typeface="メイリオ" pitchFamily="50" charset="-128"/>
                <a:cs typeface="メイリオ" pitchFamily="50" charset="-128"/>
              </a:rPr>
              <a:t>一次包装容器</a:t>
            </a:r>
            <a:endParaRPr lang="en-US" altLang="ja-JP" sz="2100" dirty="0">
              <a:solidFill>
                <a:prstClr val="white"/>
              </a:solidFill>
              <a:latin typeface="メイリオ" pitchFamily="50" charset="-128"/>
              <a:ea typeface="メイリオ" pitchFamily="50" charset="-128"/>
              <a:cs typeface="メイリオ" pitchFamily="50" charset="-128"/>
            </a:endParaRPr>
          </a:p>
        </p:txBody>
      </p:sp>
      <p:grpSp>
        <p:nvGrpSpPr>
          <p:cNvPr id="219" name="Group 195"/>
          <p:cNvGrpSpPr/>
          <p:nvPr/>
        </p:nvGrpSpPr>
        <p:grpSpPr>
          <a:xfrm>
            <a:off x="5435141" y="1462144"/>
            <a:ext cx="378000" cy="378000"/>
            <a:chOff x="7550807" y="1859503"/>
            <a:chExt cx="504000" cy="504000"/>
          </a:xfrm>
        </p:grpSpPr>
        <p:sp>
          <p:nvSpPr>
            <p:cNvPr id="220" name="Oval 38"/>
            <p:cNvSpPr/>
            <p:nvPr/>
          </p:nvSpPr>
          <p:spPr>
            <a:xfrm>
              <a:off x="7550807" y="1859503"/>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221" name="Group 39"/>
            <p:cNvGrpSpPr/>
            <p:nvPr/>
          </p:nvGrpSpPr>
          <p:grpSpPr>
            <a:xfrm>
              <a:off x="7738467" y="1937396"/>
              <a:ext cx="128681" cy="344008"/>
              <a:chOff x="315000" y="130749"/>
              <a:chExt cx="216000" cy="577442"/>
            </a:xfrm>
            <a:solidFill>
              <a:schemeClr val="bg1"/>
            </a:solidFill>
          </p:grpSpPr>
          <p:sp>
            <p:nvSpPr>
              <p:cNvPr id="222" name="Rectangle 44"/>
              <p:cNvSpPr/>
              <p:nvPr/>
            </p:nvSpPr>
            <p:spPr>
              <a:xfrm>
                <a:off x="409144" y="672191"/>
                <a:ext cx="252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23" name="Rectangle 40"/>
              <p:cNvSpPr/>
              <p:nvPr/>
            </p:nvSpPr>
            <p:spPr>
              <a:xfrm>
                <a:off x="373400" y="152270"/>
                <a:ext cx="90000" cy="154683"/>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24" name="Rectangle 41"/>
              <p:cNvSpPr/>
              <p:nvPr/>
            </p:nvSpPr>
            <p:spPr>
              <a:xfrm>
                <a:off x="385095" y="637476"/>
                <a:ext cx="720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25" name="Round Same Side Corner Rectangle 42"/>
              <p:cNvSpPr/>
              <p:nvPr/>
            </p:nvSpPr>
            <p:spPr>
              <a:xfrm>
                <a:off x="327920" y="130749"/>
                <a:ext cx="180000" cy="360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nvGrpSpPr>
              <p:cNvPr id="226" name="Group 43"/>
              <p:cNvGrpSpPr/>
              <p:nvPr/>
            </p:nvGrpSpPr>
            <p:grpSpPr>
              <a:xfrm>
                <a:off x="367050" y="315055"/>
                <a:ext cx="108000" cy="320886"/>
                <a:chOff x="367050" y="315055"/>
                <a:chExt cx="145459" cy="320886"/>
              </a:xfrm>
              <a:grpFill/>
            </p:grpSpPr>
            <p:sp>
              <p:nvSpPr>
                <p:cNvPr id="228" name="Rectangle 46"/>
                <p:cNvSpPr/>
                <p:nvPr/>
              </p:nvSpPr>
              <p:spPr>
                <a:xfrm>
                  <a:off x="367050" y="315055"/>
                  <a:ext cx="145459" cy="320886"/>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cxnSp>
              <p:nvCxnSpPr>
                <p:cNvPr id="229" name="Straight Connector 47"/>
                <p:cNvCxnSpPr/>
                <p:nvPr/>
              </p:nvCxnSpPr>
              <p:spPr>
                <a:xfrm>
                  <a:off x="372130" y="362938"/>
                  <a:ext cx="36000" cy="0"/>
                </a:xfrm>
                <a:prstGeom prst="line">
                  <a:avLst/>
                </a:prstGeom>
                <a:grpFill/>
                <a:ln w="3175" cap="flat" cmpd="sng" algn="ctr">
                  <a:solidFill>
                    <a:schemeClr val="accent3"/>
                  </a:solidFill>
                  <a:prstDash val="solid"/>
                </a:ln>
                <a:effectLst/>
              </p:spPr>
            </p:cxnSp>
            <p:cxnSp>
              <p:nvCxnSpPr>
                <p:cNvPr id="230" name="Straight Connector 48"/>
                <p:cNvCxnSpPr/>
                <p:nvPr/>
              </p:nvCxnSpPr>
              <p:spPr>
                <a:xfrm>
                  <a:off x="371319" y="418656"/>
                  <a:ext cx="72000" cy="0"/>
                </a:xfrm>
                <a:prstGeom prst="line">
                  <a:avLst/>
                </a:prstGeom>
                <a:grpFill/>
                <a:ln w="3175" cap="flat" cmpd="sng" algn="ctr">
                  <a:solidFill>
                    <a:schemeClr val="accent3"/>
                  </a:solidFill>
                  <a:prstDash val="solid"/>
                </a:ln>
                <a:effectLst/>
              </p:spPr>
            </p:cxnSp>
            <p:cxnSp>
              <p:nvCxnSpPr>
                <p:cNvPr id="231" name="Straight Connector 49"/>
                <p:cNvCxnSpPr/>
                <p:nvPr/>
              </p:nvCxnSpPr>
              <p:spPr>
                <a:xfrm>
                  <a:off x="372130" y="475498"/>
                  <a:ext cx="36000" cy="0"/>
                </a:xfrm>
                <a:prstGeom prst="line">
                  <a:avLst/>
                </a:prstGeom>
                <a:grpFill/>
                <a:ln w="3175" cap="flat" cmpd="sng" algn="ctr">
                  <a:solidFill>
                    <a:schemeClr val="accent3"/>
                  </a:solidFill>
                  <a:prstDash val="solid"/>
                </a:ln>
                <a:effectLst/>
              </p:spPr>
            </p:cxnSp>
            <p:cxnSp>
              <p:nvCxnSpPr>
                <p:cNvPr id="232" name="Straight Connector 50"/>
                <p:cNvCxnSpPr/>
                <p:nvPr/>
              </p:nvCxnSpPr>
              <p:spPr>
                <a:xfrm>
                  <a:off x="371319" y="533118"/>
                  <a:ext cx="72000" cy="0"/>
                </a:xfrm>
                <a:prstGeom prst="line">
                  <a:avLst/>
                </a:prstGeom>
                <a:grpFill/>
                <a:ln w="3175" cap="flat" cmpd="sng" algn="ctr">
                  <a:solidFill>
                    <a:schemeClr val="accent3"/>
                  </a:solidFill>
                  <a:prstDash val="solid"/>
                </a:ln>
                <a:effectLst/>
              </p:spPr>
            </p:cxnSp>
            <p:cxnSp>
              <p:nvCxnSpPr>
                <p:cNvPr id="233" name="Straight Connector 51"/>
                <p:cNvCxnSpPr/>
                <p:nvPr/>
              </p:nvCxnSpPr>
              <p:spPr>
                <a:xfrm>
                  <a:off x="370640" y="586760"/>
                  <a:ext cx="36000" cy="0"/>
                </a:xfrm>
                <a:prstGeom prst="line">
                  <a:avLst/>
                </a:prstGeom>
                <a:grpFill/>
                <a:ln w="3175" cap="flat" cmpd="sng" algn="ctr">
                  <a:solidFill>
                    <a:schemeClr val="accent3"/>
                  </a:solidFill>
                  <a:prstDash val="solid"/>
                </a:ln>
                <a:effectLst/>
              </p:spPr>
            </p:cxnSp>
          </p:grpSp>
          <p:sp>
            <p:nvSpPr>
              <p:cNvPr id="227" name="Round Same Side Corner Rectangle 45"/>
              <p:cNvSpPr/>
              <p:nvPr/>
            </p:nvSpPr>
            <p:spPr>
              <a:xfrm>
                <a:off x="315000" y="300217"/>
                <a:ext cx="216000" cy="216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grpSp>
        <p:nvGrpSpPr>
          <p:cNvPr id="234" name="Group 217"/>
          <p:cNvGrpSpPr/>
          <p:nvPr/>
        </p:nvGrpSpPr>
        <p:grpSpPr>
          <a:xfrm>
            <a:off x="3096230" y="3757697"/>
            <a:ext cx="2716043" cy="378000"/>
            <a:chOff x="4128303" y="5010263"/>
            <a:chExt cx="3621391" cy="504000"/>
          </a:xfrm>
        </p:grpSpPr>
        <p:grpSp>
          <p:nvGrpSpPr>
            <p:cNvPr id="239" name="Group 194"/>
            <p:cNvGrpSpPr/>
            <p:nvPr/>
          </p:nvGrpSpPr>
          <p:grpSpPr>
            <a:xfrm>
              <a:off x="7245694" y="5010263"/>
              <a:ext cx="504000" cy="504000"/>
              <a:chOff x="7550807" y="4756865"/>
              <a:chExt cx="504000" cy="504000"/>
            </a:xfrm>
          </p:grpSpPr>
          <p:sp>
            <p:nvSpPr>
              <p:cNvPr id="241" name="Oval 52"/>
              <p:cNvSpPr/>
              <p:nvPr/>
            </p:nvSpPr>
            <p:spPr>
              <a:xfrm>
                <a:off x="7550807" y="475686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242" name="Group 53"/>
              <p:cNvGrpSpPr/>
              <p:nvPr/>
            </p:nvGrpSpPr>
            <p:grpSpPr>
              <a:xfrm>
                <a:off x="7728855" y="4811572"/>
                <a:ext cx="151076" cy="371751"/>
                <a:chOff x="298866" y="91829"/>
                <a:chExt cx="253592" cy="624010"/>
              </a:xfrm>
            </p:grpSpPr>
            <p:grpSp>
              <p:nvGrpSpPr>
                <p:cNvPr id="243" name="Group 54"/>
                <p:cNvGrpSpPr/>
                <p:nvPr/>
              </p:nvGrpSpPr>
              <p:grpSpPr>
                <a:xfrm>
                  <a:off x="298866" y="91829"/>
                  <a:ext cx="253592" cy="553388"/>
                  <a:chOff x="298866" y="91829"/>
                  <a:chExt cx="253592" cy="553388"/>
                </a:xfrm>
                <a:solidFill>
                  <a:schemeClr val="bg1"/>
                </a:solidFill>
              </p:grpSpPr>
              <p:sp>
                <p:nvSpPr>
                  <p:cNvPr id="247" name="Rounded Rectangle 58"/>
                  <p:cNvSpPr/>
                  <p:nvPr/>
                </p:nvSpPr>
                <p:spPr>
                  <a:xfrm>
                    <a:off x="299583" y="91829"/>
                    <a:ext cx="252875" cy="276694"/>
                  </a:xfrm>
                  <a:prstGeom prst="roundRect">
                    <a:avLst/>
                  </a:prstGeom>
                  <a:grp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248" name="Rounded Rectangle 59"/>
                  <p:cNvSpPr/>
                  <p:nvPr/>
                </p:nvSpPr>
                <p:spPr>
                  <a:xfrm>
                    <a:off x="298866" y="368523"/>
                    <a:ext cx="252875" cy="276694"/>
                  </a:xfrm>
                  <a:prstGeom prst="roundRect">
                    <a:avLst/>
                  </a:prstGeom>
                  <a:grp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grpSp>
            <p:sp>
              <p:nvSpPr>
                <p:cNvPr id="244" name="Rectangle 55"/>
                <p:cNvSpPr/>
                <p:nvPr/>
              </p:nvSpPr>
              <p:spPr>
                <a:xfrm>
                  <a:off x="401952" y="645217"/>
                  <a:ext cx="54208" cy="59539"/>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245" name="Rectangle 56"/>
                <p:cNvSpPr/>
                <p:nvPr/>
              </p:nvSpPr>
              <p:spPr>
                <a:xfrm>
                  <a:off x="393056" y="679839"/>
                  <a:ext cx="72000" cy="36000"/>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246" name="Rectangle 57"/>
                <p:cNvSpPr/>
                <p:nvPr/>
              </p:nvSpPr>
              <p:spPr>
                <a:xfrm>
                  <a:off x="308495" y="355998"/>
                  <a:ext cx="231148" cy="36000"/>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sp>
          <p:nvSpPr>
            <p:cNvPr id="240" name="Rounded Rectangle 201"/>
            <p:cNvSpPr/>
            <p:nvPr/>
          </p:nvSpPr>
          <p:spPr>
            <a:xfrm>
              <a:off x="4128303" y="509090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ダブルチャンバー</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249" name="Group 216"/>
          <p:cNvGrpSpPr/>
          <p:nvPr/>
        </p:nvGrpSpPr>
        <p:grpSpPr>
          <a:xfrm>
            <a:off x="3097039" y="3291205"/>
            <a:ext cx="2716514" cy="378000"/>
            <a:chOff x="4129382" y="4388273"/>
            <a:chExt cx="3622019" cy="504000"/>
          </a:xfrm>
        </p:grpSpPr>
        <p:grpSp>
          <p:nvGrpSpPr>
            <p:cNvPr id="250" name="Group 193"/>
            <p:cNvGrpSpPr/>
            <p:nvPr/>
          </p:nvGrpSpPr>
          <p:grpSpPr>
            <a:xfrm>
              <a:off x="7247401" y="4388273"/>
              <a:ext cx="504000" cy="504000"/>
              <a:chOff x="7549402" y="4197471"/>
              <a:chExt cx="504000" cy="504000"/>
            </a:xfrm>
          </p:grpSpPr>
          <p:sp>
            <p:nvSpPr>
              <p:cNvPr id="252" name="Oval 60"/>
              <p:cNvSpPr/>
              <p:nvPr/>
            </p:nvSpPr>
            <p:spPr>
              <a:xfrm>
                <a:off x="7549402" y="4197471"/>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253" name="Group 61"/>
              <p:cNvGrpSpPr/>
              <p:nvPr/>
            </p:nvGrpSpPr>
            <p:grpSpPr>
              <a:xfrm>
                <a:off x="7737280" y="4241645"/>
                <a:ext cx="128243" cy="415651"/>
                <a:chOff x="315367" y="74150"/>
                <a:chExt cx="215265" cy="697700"/>
              </a:xfrm>
              <a:solidFill>
                <a:schemeClr val="bg1"/>
              </a:solidFill>
            </p:grpSpPr>
            <p:sp>
              <p:nvSpPr>
                <p:cNvPr id="254" name="Rectangle 62"/>
                <p:cNvSpPr/>
                <p:nvPr/>
              </p:nvSpPr>
              <p:spPr>
                <a:xfrm>
                  <a:off x="358201" y="91870"/>
                  <a:ext cx="130175" cy="594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55" name="Rounded Rectangle 63"/>
                <p:cNvSpPr/>
                <p:nvPr/>
              </p:nvSpPr>
              <p:spPr>
                <a:xfrm>
                  <a:off x="315367" y="74150"/>
                  <a:ext cx="215265" cy="46030"/>
                </a:xfrm>
                <a:prstGeom prst="round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56" name="Right Bracket 64"/>
                <p:cNvSpPr/>
                <p:nvPr/>
              </p:nvSpPr>
              <p:spPr>
                <a:xfrm rot="5400000">
                  <a:off x="376195" y="659672"/>
                  <a:ext cx="94181" cy="130175"/>
                </a:xfrm>
                <a:prstGeom prst="rightBracket">
                  <a:avLst>
                    <a:gd name="adj" fmla="val 69109"/>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251" name="Rounded Rectangle 200"/>
            <p:cNvSpPr/>
            <p:nvPr/>
          </p:nvSpPr>
          <p:spPr>
            <a:xfrm>
              <a:off x="4129382" y="446465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ガラス試験管</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257" name="Group 215"/>
          <p:cNvGrpSpPr/>
          <p:nvPr/>
        </p:nvGrpSpPr>
        <p:grpSpPr>
          <a:xfrm>
            <a:off x="3096227" y="2831064"/>
            <a:ext cx="2716914" cy="378000"/>
            <a:chOff x="4128303" y="3774752"/>
            <a:chExt cx="3622552" cy="504000"/>
          </a:xfrm>
        </p:grpSpPr>
        <p:grpSp>
          <p:nvGrpSpPr>
            <p:cNvPr id="258" name="Group 192"/>
            <p:cNvGrpSpPr/>
            <p:nvPr/>
          </p:nvGrpSpPr>
          <p:grpSpPr>
            <a:xfrm>
              <a:off x="7246855" y="3774752"/>
              <a:ext cx="504000" cy="504000"/>
              <a:chOff x="7550807" y="3601595"/>
              <a:chExt cx="504000" cy="504000"/>
            </a:xfrm>
          </p:grpSpPr>
          <p:sp>
            <p:nvSpPr>
              <p:cNvPr id="260" name="Oval 65"/>
              <p:cNvSpPr/>
              <p:nvPr/>
            </p:nvSpPr>
            <p:spPr>
              <a:xfrm>
                <a:off x="7550807" y="360159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261" name="Group 66"/>
              <p:cNvGrpSpPr/>
              <p:nvPr/>
            </p:nvGrpSpPr>
            <p:grpSpPr>
              <a:xfrm>
                <a:off x="7759913" y="3660574"/>
                <a:ext cx="85787" cy="386043"/>
                <a:chOff x="351000" y="99000"/>
                <a:chExt cx="233680" cy="1189579"/>
              </a:xfrm>
              <a:solidFill>
                <a:schemeClr val="bg1"/>
              </a:solidFill>
            </p:grpSpPr>
            <p:sp>
              <p:nvSpPr>
                <p:cNvPr id="262" name="Rounded Rectangle 67"/>
                <p:cNvSpPr/>
                <p:nvPr/>
              </p:nvSpPr>
              <p:spPr>
                <a:xfrm>
                  <a:off x="351000" y="725516"/>
                  <a:ext cx="233680" cy="563063"/>
                </a:xfrm>
                <a:prstGeom prst="roundRect">
                  <a:avLst>
                    <a:gd name="adj" fmla="val 25634"/>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63" name="Chord 68"/>
                <p:cNvSpPr/>
                <p:nvPr/>
              </p:nvSpPr>
              <p:spPr>
                <a:xfrm rot="16200000">
                  <a:off x="405101" y="531474"/>
                  <a:ext cx="128290" cy="142874"/>
                </a:xfrm>
                <a:prstGeom prst="chord">
                  <a:avLst>
                    <a:gd name="adj1" fmla="val 5857669"/>
                    <a:gd name="adj2" fmla="val 15728946"/>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64" name="Trapezoid 69"/>
                <p:cNvSpPr/>
                <p:nvPr/>
              </p:nvSpPr>
              <p:spPr>
                <a:xfrm>
                  <a:off x="383223" y="683524"/>
                  <a:ext cx="169070" cy="48367"/>
                </a:xfrm>
                <a:prstGeom prst="trapezoid">
                  <a:avLst>
                    <a:gd name="adj" fmla="val 114241"/>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65" name="Chord 70"/>
                <p:cNvSpPr/>
                <p:nvPr/>
              </p:nvSpPr>
              <p:spPr>
                <a:xfrm rot="5400000">
                  <a:off x="358637" y="539236"/>
                  <a:ext cx="220373" cy="142874"/>
                </a:xfrm>
                <a:prstGeom prst="chord">
                  <a:avLst>
                    <a:gd name="adj1" fmla="val 5280771"/>
                    <a:gd name="adj2" fmla="val 16233715"/>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66" name="Rectangle 71"/>
                <p:cNvSpPr/>
                <p:nvPr/>
              </p:nvSpPr>
              <p:spPr>
                <a:xfrm>
                  <a:off x="441704" y="667056"/>
                  <a:ext cx="54000" cy="18000"/>
                </a:xfrm>
                <a:prstGeom prst="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67" name="Trapezoid 72"/>
                <p:cNvSpPr/>
                <p:nvPr/>
              </p:nvSpPr>
              <p:spPr>
                <a:xfrm rot="10800000">
                  <a:off x="432821" y="99000"/>
                  <a:ext cx="72682" cy="419558"/>
                </a:xfrm>
                <a:prstGeom prst="trapezoid">
                  <a:avLst>
                    <a:gd name="adj" fmla="val 0"/>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259" name="Rounded Rectangle 198"/>
            <p:cNvSpPr/>
            <p:nvPr/>
          </p:nvSpPr>
          <p:spPr>
            <a:xfrm>
              <a:off x="4128303" y="384777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ガラスアンプル</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268" name="Group 214"/>
          <p:cNvGrpSpPr/>
          <p:nvPr/>
        </p:nvGrpSpPr>
        <p:grpSpPr>
          <a:xfrm>
            <a:off x="3096227" y="2360729"/>
            <a:ext cx="2716914" cy="378000"/>
            <a:chOff x="4128303" y="3147638"/>
            <a:chExt cx="3622552" cy="504000"/>
          </a:xfrm>
        </p:grpSpPr>
        <p:grpSp>
          <p:nvGrpSpPr>
            <p:cNvPr id="269" name="Group 191"/>
            <p:cNvGrpSpPr/>
            <p:nvPr/>
          </p:nvGrpSpPr>
          <p:grpSpPr>
            <a:xfrm>
              <a:off x="7246855" y="3147638"/>
              <a:ext cx="504000" cy="504000"/>
              <a:chOff x="7550807" y="3028015"/>
              <a:chExt cx="504000" cy="504000"/>
            </a:xfrm>
          </p:grpSpPr>
          <p:sp>
            <p:nvSpPr>
              <p:cNvPr id="271" name="Oval 73"/>
              <p:cNvSpPr/>
              <p:nvPr/>
            </p:nvSpPr>
            <p:spPr>
              <a:xfrm>
                <a:off x="7550807" y="302801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272" name="Group 74"/>
              <p:cNvGrpSpPr/>
              <p:nvPr/>
            </p:nvGrpSpPr>
            <p:grpSpPr>
              <a:xfrm>
                <a:off x="7761421" y="3079371"/>
                <a:ext cx="75277" cy="398998"/>
                <a:chOff x="353530" y="86204"/>
                <a:chExt cx="243840" cy="1086886"/>
              </a:xfrm>
              <a:solidFill>
                <a:srgbClr val="57286E"/>
              </a:solidFill>
            </p:grpSpPr>
            <p:sp>
              <p:nvSpPr>
                <p:cNvPr id="273" name="Snip Same Side Corner Rectangle 75"/>
                <p:cNvSpPr/>
                <p:nvPr/>
              </p:nvSpPr>
              <p:spPr>
                <a:xfrm>
                  <a:off x="353530" y="172846"/>
                  <a:ext cx="243840" cy="1000244"/>
                </a:xfrm>
                <a:prstGeom prst="snip2SameRect">
                  <a:avLst>
                    <a:gd name="adj1" fmla="val 24480"/>
                    <a:gd name="adj2" fmla="val 0"/>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74" name="Rectangle 76"/>
                <p:cNvSpPr/>
                <p:nvPr/>
              </p:nvSpPr>
              <p:spPr>
                <a:xfrm>
                  <a:off x="408774" y="130191"/>
                  <a:ext cx="133350" cy="48092"/>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76" name="Round Same Side Corner Rectangle 77"/>
                <p:cNvSpPr/>
                <p:nvPr/>
              </p:nvSpPr>
              <p:spPr>
                <a:xfrm rot="10800000">
                  <a:off x="373708" y="86204"/>
                  <a:ext cx="203481" cy="45719"/>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270" name="Rounded Rectangle 197"/>
            <p:cNvSpPr/>
            <p:nvPr/>
          </p:nvSpPr>
          <p:spPr>
            <a:xfrm>
              <a:off x="4128303" y="3235088"/>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a:solidFill>
                    <a:prstClr val="black"/>
                  </a:solidFill>
                  <a:latin typeface="メイリオ" pitchFamily="50" charset="-128"/>
                  <a:ea typeface="メイリオ" pitchFamily="50" charset="-128"/>
                  <a:cs typeface="メイリオ" pitchFamily="50" charset="-128"/>
                </a:rPr>
                <a:t>ガラスカートリッジ</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277" name="Group 213"/>
          <p:cNvGrpSpPr/>
          <p:nvPr/>
        </p:nvGrpSpPr>
        <p:grpSpPr>
          <a:xfrm>
            <a:off x="3096229" y="1894931"/>
            <a:ext cx="2719550" cy="378000"/>
            <a:chOff x="4128303" y="2526575"/>
            <a:chExt cx="3626067" cy="504000"/>
          </a:xfrm>
        </p:grpSpPr>
        <p:grpSp>
          <p:nvGrpSpPr>
            <p:cNvPr id="278" name="Group 190"/>
            <p:cNvGrpSpPr/>
            <p:nvPr/>
          </p:nvGrpSpPr>
          <p:grpSpPr>
            <a:xfrm>
              <a:off x="7250370" y="2526575"/>
              <a:ext cx="504000" cy="504000"/>
              <a:chOff x="7550807" y="2444510"/>
              <a:chExt cx="504000" cy="504000"/>
            </a:xfrm>
          </p:grpSpPr>
          <p:sp>
            <p:nvSpPr>
              <p:cNvPr id="280" name="Oval 78"/>
              <p:cNvSpPr/>
              <p:nvPr/>
            </p:nvSpPr>
            <p:spPr>
              <a:xfrm>
                <a:off x="7550807" y="2444510"/>
                <a:ext cx="504000" cy="504000"/>
              </a:xfrm>
              <a:prstGeom prst="ellipse">
                <a:avLst/>
              </a:prstGeom>
              <a:solidFill>
                <a:sysClr val="window" lastClr="FFFFFF"/>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283" name="Group 79"/>
              <p:cNvGrpSpPr/>
              <p:nvPr/>
            </p:nvGrpSpPr>
            <p:grpSpPr>
              <a:xfrm>
                <a:off x="7730133" y="2556839"/>
                <a:ext cx="152671" cy="282674"/>
                <a:chOff x="301012" y="188553"/>
                <a:chExt cx="256269" cy="474488"/>
              </a:xfrm>
              <a:solidFill>
                <a:srgbClr val="57286E"/>
              </a:solidFill>
            </p:grpSpPr>
            <p:sp>
              <p:nvSpPr>
                <p:cNvPr id="284" name="Snip Same Side Corner Rectangle 80"/>
                <p:cNvSpPr/>
                <p:nvPr/>
              </p:nvSpPr>
              <p:spPr>
                <a:xfrm>
                  <a:off x="301012" y="279824"/>
                  <a:ext cx="256269" cy="383217"/>
                </a:xfrm>
                <a:prstGeom prst="snip2SameRect">
                  <a:avLst>
                    <a:gd name="adj1" fmla="val 24480"/>
                    <a:gd name="adj2" fmla="val 0"/>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85" name="Rectangle 81"/>
                <p:cNvSpPr/>
                <p:nvPr/>
              </p:nvSpPr>
              <p:spPr>
                <a:xfrm>
                  <a:off x="359072" y="235085"/>
                  <a:ext cx="140147" cy="45719"/>
                </a:xfrm>
                <a:prstGeom prst="rect">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286" name="Trapezoid 82"/>
                <p:cNvSpPr/>
                <p:nvPr/>
              </p:nvSpPr>
              <p:spPr>
                <a:xfrm>
                  <a:off x="316672" y="188553"/>
                  <a:ext cx="221342" cy="45793"/>
                </a:xfrm>
                <a:prstGeom prst="trapezoid">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279" name="Rounded Rectangle 196"/>
            <p:cNvSpPr/>
            <p:nvPr/>
          </p:nvSpPr>
          <p:spPr>
            <a:xfrm>
              <a:off x="4128303" y="261574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ガラスバイアル</a:t>
              </a:r>
              <a:endParaRPr lang="en-US" sz="1100" dirty="0">
                <a:solidFill>
                  <a:prstClr val="black"/>
                </a:solidFill>
                <a:latin typeface="メイリオ" pitchFamily="50" charset="-128"/>
                <a:ea typeface="メイリオ" pitchFamily="50" charset="-128"/>
                <a:cs typeface="メイリオ" pitchFamily="50" charset="-128"/>
              </a:endParaRPr>
            </a:p>
          </p:txBody>
        </p:sp>
      </p:grpSp>
      <p:sp>
        <p:nvSpPr>
          <p:cNvPr id="287" name="Rounded Rectangle 169"/>
          <p:cNvSpPr/>
          <p:nvPr/>
        </p:nvSpPr>
        <p:spPr>
          <a:xfrm>
            <a:off x="3096227" y="1523499"/>
            <a:ext cx="2256415" cy="246825"/>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プレフィラブルガラスシリンジ</a:t>
            </a:r>
            <a:endParaRPr lang="en-US" sz="1100" dirty="0">
              <a:solidFill>
                <a:prstClr val="black"/>
              </a:solidFill>
              <a:latin typeface="メイリオ" pitchFamily="50" charset="-128"/>
              <a:ea typeface="メイリオ" pitchFamily="50" charset="-128"/>
              <a:cs typeface="メイリオ" pitchFamily="50" charset="-128"/>
            </a:endParaRPr>
          </a:p>
        </p:txBody>
      </p:sp>
      <p:pic>
        <p:nvPicPr>
          <p:cNvPr id="184" name="Picture 2" descr="C:\Users\LOCALUSER\Desktop\シンボルマーク＆NIPRO.png"/>
          <p:cNvPicPr>
            <a:picLocks noChangeAspect="1" noChangeArrowheads="1"/>
          </p:cNvPicPr>
          <p:nvPr/>
        </p:nvPicPr>
        <p:blipFill>
          <a:blip r:embed="rId6" cstate="print">
            <a:extLst>
              <a:ext uri="{BEBA8EAE-BF5A-486C-A8C5-ECC9F3942E4B}">
                <a14:imgProps xmlns:a14="http://schemas.microsoft.com/office/drawing/2010/main">
                  <a14:imgLayer r:embed="rId7">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6726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330"/>
                                        </p:tgtEl>
                                        <p:attrNameLst>
                                          <p:attrName>style.visibility</p:attrName>
                                        </p:attrNameLst>
                                      </p:cBhvr>
                                      <p:to>
                                        <p:strVal val="visible"/>
                                      </p:to>
                                    </p:set>
                                    <p:animEffect transition="in" filter="fade">
                                      <p:cBhvr>
                                        <p:cTn id="10" dur="500"/>
                                        <p:tgtEl>
                                          <p:spTgt spid="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ntagon 4"/>
          <p:cNvSpPr/>
          <p:nvPr/>
        </p:nvSpPr>
        <p:spPr>
          <a:xfrm rot="5400000">
            <a:off x="4281910" y="3659752"/>
            <a:ext cx="357260" cy="1535186"/>
          </a:xfrm>
          <a:prstGeom prst="homePlate">
            <a:avLst>
              <a:gd name="adj" fmla="val 77427"/>
            </a:avLst>
          </a:prstGeom>
          <a:solidFill>
            <a:srgbClr val="FF403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7" name="Text Box 2"/>
          <p:cNvSpPr txBox="1">
            <a:spLocks noChangeArrowheads="1"/>
          </p:cNvSpPr>
          <p:nvPr/>
        </p:nvSpPr>
        <p:spPr bwMode="auto">
          <a:xfrm>
            <a:off x="2878124" y="4611875"/>
            <a:ext cx="3137535" cy="386703"/>
          </a:xfrm>
          <a:prstGeom prst="rect">
            <a:avLst/>
          </a:prstGeom>
          <a:noFill/>
          <a:ln w="9525">
            <a:noFill/>
            <a:miter lim="800000"/>
            <a:headEnd/>
            <a:tailEnd/>
          </a:ln>
        </p:spPr>
        <p:txBody>
          <a:bodyPr rot="0" vert="horz" wrap="square" lIns="68579" tIns="34289" rIns="68579" bIns="34289" anchor="ctr" anchorCtr="0">
            <a:noAutofit/>
          </a:bodyPr>
          <a:lstStyle/>
          <a:p>
            <a:pPr algn="ctr" defTabSz="685783">
              <a:lnSpc>
                <a:spcPct val="107000"/>
              </a:lnSpc>
              <a:spcAft>
                <a:spcPts val="600"/>
              </a:spcAft>
            </a:pPr>
            <a:r>
              <a:rPr lang="en-US" sz="2400" b="1" dirty="0">
                <a:solidFill>
                  <a:srgbClr val="FF4038"/>
                </a:solidFill>
                <a:ea typeface="MS Mincho" panose="02020609040205080304" pitchFamily="49" charset="-128"/>
                <a:cs typeface="Times New Roman" panose="02020603050405020304" pitchFamily="18" charset="0"/>
              </a:rPr>
              <a:t>COMPLETE SOLUTIONS</a:t>
            </a:r>
            <a:endParaRPr lang="en-US" sz="1200" dirty="0">
              <a:solidFill>
                <a:srgbClr val="FF4038"/>
              </a:solidFill>
              <a:ea typeface="MS Mincho" panose="02020609040205080304" pitchFamily="49" charset="-128"/>
              <a:cs typeface="Times New Roman" panose="02020603050405020304" pitchFamily="18" charset="0"/>
            </a:endParaRPr>
          </a:p>
        </p:txBody>
      </p:sp>
      <p:grpSp>
        <p:nvGrpSpPr>
          <p:cNvPr id="289" name="Group 10"/>
          <p:cNvGrpSpPr/>
          <p:nvPr/>
        </p:nvGrpSpPr>
        <p:grpSpPr>
          <a:xfrm>
            <a:off x="5972383" y="1289577"/>
            <a:ext cx="2495885" cy="2226750"/>
            <a:chOff x="5972381" y="2028717"/>
            <a:chExt cx="2495885" cy="2226750"/>
          </a:xfrm>
        </p:grpSpPr>
        <p:grpSp>
          <p:nvGrpSpPr>
            <p:cNvPr id="290" name="Group 206"/>
            <p:cNvGrpSpPr/>
            <p:nvPr/>
          </p:nvGrpSpPr>
          <p:grpSpPr>
            <a:xfrm>
              <a:off x="6303880" y="2028717"/>
              <a:ext cx="2164386" cy="2226750"/>
              <a:chOff x="8405174" y="2704955"/>
              <a:chExt cx="2885848" cy="2968999"/>
            </a:xfrm>
          </p:grpSpPr>
          <p:sp>
            <p:nvSpPr>
              <p:cNvPr id="292" name="Rounded Rectangle 13"/>
              <p:cNvSpPr/>
              <p:nvPr/>
            </p:nvSpPr>
            <p:spPr>
              <a:xfrm>
                <a:off x="8405174" y="2704955"/>
                <a:ext cx="2880001" cy="396000"/>
              </a:xfrm>
              <a:prstGeom prst="roundRect">
                <a:avLst/>
              </a:prstGeom>
              <a:solidFill>
                <a:srgbClr val="0057A5"/>
              </a:solidFill>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200" b="1" dirty="0" smtClean="0">
                    <a:solidFill>
                      <a:prstClr val="white"/>
                    </a:solidFill>
                    <a:latin typeface="メイリオ" pitchFamily="50" charset="-128"/>
                    <a:ea typeface="メイリオ" pitchFamily="50" charset="-128"/>
                    <a:cs typeface="メイリオ" pitchFamily="50" charset="-128"/>
                  </a:rPr>
                  <a:t>キットパッケージ</a:t>
                </a:r>
                <a:endParaRPr lang="en-US" sz="1200" b="1" dirty="0">
                  <a:solidFill>
                    <a:prstClr val="white"/>
                  </a:solidFill>
                  <a:latin typeface="メイリオ" pitchFamily="50" charset="-128"/>
                  <a:ea typeface="メイリオ" pitchFamily="50" charset="-128"/>
                  <a:cs typeface="メイリオ" pitchFamily="50" charset="-128"/>
                </a:endParaRPr>
              </a:p>
            </p:txBody>
          </p:sp>
          <p:sp>
            <p:nvSpPr>
              <p:cNvPr id="293" name="Rounded Rectangle 14"/>
              <p:cNvSpPr/>
              <p:nvPr/>
            </p:nvSpPr>
            <p:spPr>
              <a:xfrm>
                <a:off x="8405174" y="3194528"/>
                <a:ext cx="237600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経鼻デバイス</a:t>
                </a:r>
                <a:r>
                  <a:rPr lang="en-US" sz="1100" dirty="0">
                    <a:solidFill>
                      <a:prstClr val="black"/>
                    </a:solidFill>
                    <a:latin typeface="メイリオ" pitchFamily="50" charset="-128"/>
                    <a:ea typeface="メイリオ" pitchFamily="50" charset="-128"/>
                    <a:cs typeface="メイリオ" pitchFamily="50" charset="-128"/>
                  </a:rPr>
                  <a:t> </a:t>
                </a:r>
              </a:p>
            </p:txBody>
          </p:sp>
          <p:grpSp>
            <p:nvGrpSpPr>
              <p:cNvPr id="294" name="Group 27"/>
              <p:cNvGrpSpPr>
                <a:grpSpLocks noChangeAspect="1"/>
              </p:cNvGrpSpPr>
              <p:nvPr/>
            </p:nvGrpSpPr>
            <p:grpSpPr>
              <a:xfrm>
                <a:off x="10853175" y="3194528"/>
                <a:ext cx="432000" cy="432000"/>
                <a:chOff x="0" y="0"/>
                <a:chExt cx="846000" cy="846000"/>
              </a:xfrm>
              <a:solidFill>
                <a:schemeClr val="accent3"/>
              </a:solidFill>
            </p:grpSpPr>
            <p:sp>
              <p:nvSpPr>
                <p:cNvPr id="339" name="Oval 119"/>
                <p:cNvSpPr/>
                <p:nvPr/>
              </p:nvSpPr>
              <p:spPr>
                <a:xfrm>
                  <a:off x="0" y="0"/>
                  <a:ext cx="846000" cy="84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340" name="Group 120"/>
                <p:cNvGrpSpPr/>
                <p:nvPr/>
              </p:nvGrpSpPr>
              <p:grpSpPr>
                <a:xfrm>
                  <a:off x="315000" y="48044"/>
                  <a:ext cx="216000" cy="603614"/>
                  <a:chOff x="315000" y="48044"/>
                  <a:chExt cx="216000" cy="603614"/>
                </a:xfrm>
                <a:grpFill/>
              </p:grpSpPr>
              <p:grpSp>
                <p:nvGrpSpPr>
                  <p:cNvPr id="346" name="Group 126"/>
                  <p:cNvGrpSpPr/>
                  <p:nvPr/>
                </p:nvGrpSpPr>
                <p:grpSpPr>
                  <a:xfrm>
                    <a:off x="315000" y="48044"/>
                    <a:ext cx="216000" cy="577442"/>
                    <a:chOff x="315000" y="48044"/>
                    <a:chExt cx="216000" cy="577442"/>
                  </a:xfrm>
                  <a:grpFill/>
                </p:grpSpPr>
                <p:sp>
                  <p:nvSpPr>
                    <p:cNvPr id="348" name="Rectangle 128"/>
                    <p:cNvSpPr/>
                    <p:nvPr/>
                  </p:nvSpPr>
                  <p:spPr>
                    <a:xfrm>
                      <a:off x="373400" y="69565"/>
                      <a:ext cx="90000" cy="154683"/>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349" name="Rectangle 130"/>
                    <p:cNvSpPr/>
                    <p:nvPr/>
                  </p:nvSpPr>
                  <p:spPr>
                    <a:xfrm>
                      <a:off x="387000" y="554771"/>
                      <a:ext cx="72000" cy="36000"/>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350" name="Round Same Side Corner Rectangle 131"/>
                    <p:cNvSpPr/>
                    <p:nvPr/>
                  </p:nvSpPr>
                  <p:spPr>
                    <a:xfrm>
                      <a:off x="327920" y="48044"/>
                      <a:ext cx="180000" cy="360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nvGrpSpPr>
                    <p:cNvPr id="351" name="Group 132"/>
                    <p:cNvGrpSpPr/>
                    <p:nvPr/>
                  </p:nvGrpSpPr>
                  <p:grpSpPr>
                    <a:xfrm>
                      <a:off x="367050" y="232350"/>
                      <a:ext cx="108000" cy="320886"/>
                      <a:chOff x="367050" y="232350"/>
                      <a:chExt cx="145459" cy="320886"/>
                    </a:xfrm>
                    <a:grpFill/>
                  </p:grpSpPr>
                  <p:sp>
                    <p:nvSpPr>
                      <p:cNvPr id="354" name="Rectangle 134"/>
                      <p:cNvSpPr/>
                      <p:nvPr/>
                    </p:nvSpPr>
                    <p:spPr>
                      <a:xfrm>
                        <a:off x="367050" y="232350"/>
                        <a:ext cx="145459" cy="320886"/>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cxnSp>
                    <p:nvCxnSpPr>
                      <p:cNvPr id="355" name="Straight Connector 135"/>
                      <p:cNvCxnSpPr/>
                      <p:nvPr/>
                    </p:nvCxnSpPr>
                    <p:spPr>
                      <a:xfrm>
                        <a:off x="372130" y="280233"/>
                        <a:ext cx="36000" cy="0"/>
                      </a:xfrm>
                      <a:prstGeom prst="line">
                        <a:avLst/>
                      </a:prstGeom>
                      <a:grpFill/>
                      <a:ln w="3175" cap="flat" cmpd="sng" algn="ctr">
                        <a:solidFill>
                          <a:sysClr val="window" lastClr="FFFFFF"/>
                        </a:solidFill>
                        <a:prstDash val="solid"/>
                      </a:ln>
                      <a:effectLst/>
                    </p:spPr>
                  </p:cxnSp>
                  <p:cxnSp>
                    <p:nvCxnSpPr>
                      <p:cNvPr id="356" name="Straight Connector 136"/>
                      <p:cNvCxnSpPr/>
                      <p:nvPr/>
                    </p:nvCxnSpPr>
                    <p:spPr>
                      <a:xfrm>
                        <a:off x="371319" y="335951"/>
                        <a:ext cx="72000" cy="0"/>
                      </a:xfrm>
                      <a:prstGeom prst="line">
                        <a:avLst/>
                      </a:prstGeom>
                      <a:grpFill/>
                      <a:ln w="3175" cap="flat" cmpd="sng" algn="ctr">
                        <a:solidFill>
                          <a:sysClr val="window" lastClr="FFFFFF"/>
                        </a:solidFill>
                        <a:prstDash val="solid"/>
                      </a:ln>
                      <a:effectLst/>
                    </p:spPr>
                  </p:cxnSp>
                  <p:cxnSp>
                    <p:nvCxnSpPr>
                      <p:cNvPr id="357" name="Straight Connector 137"/>
                      <p:cNvCxnSpPr/>
                      <p:nvPr/>
                    </p:nvCxnSpPr>
                    <p:spPr>
                      <a:xfrm>
                        <a:off x="372130" y="392793"/>
                        <a:ext cx="36000" cy="0"/>
                      </a:xfrm>
                      <a:prstGeom prst="line">
                        <a:avLst/>
                      </a:prstGeom>
                      <a:grpFill/>
                      <a:ln w="3175" cap="flat" cmpd="sng" algn="ctr">
                        <a:solidFill>
                          <a:sysClr val="window" lastClr="FFFFFF"/>
                        </a:solidFill>
                        <a:prstDash val="solid"/>
                      </a:ln>
                      <a:effectLst/>
                    </p:spPr>
                  </p:cxnSp>
                  <p:cxnSp>
                    <p:nvCxnSpPr>
                      <p:cNvPr id="358" name="Straight Connector 138"/>
                      <p:cNvCxnSpPr/>
                      <p:nvPr/>
                    </p:nvCxnSpPr>
                    <p:spPr>
                      <a:xfrm>
                        <a:off x="371319" y="450413"/>
                        <a:ext cx="72000" cy="0"/>
                      </a:xfrm>
                      <a:prstGeom prst="line">
                        <a:avLst/>
                      </a:prstGeom>
                      <a:grpFill/>
                      <a:ln w="3175" cap="flat" cmpd="sng" algn="ctr">
                        <a:solidFill>
                          <a:sysClr val="window" lastClr="FFFFFF"/>
                        </a:solidFill>
                        <a:prstDash val="solid"/>
                      </a:ln>
                      <a:effectLst/>
                    </p:spPr>
                  </p:cxnSp>
                  <p:cxnSp>
                    <p:nvCxnSpPr>
                      <p:cNvPr id="359" name="Straight Connector 139"/>
                      <p:cNvCxnSpPr/>
                      <p:nvPr/>
                    </p:nvCxnSpPr>
                    <p:spPr>
                      <a:xfrm>
                        <a:off x="370640" y="504055"/>
                        <a:ext cx="36000" cy="0"/>
                      </a:xfrm>
                      <a:prstGeom prst="line">
                        <a:avLst/>
                      </a:prstGeom>
                      <a:grpFill/>
                      <a:ln w="3175" cap="flat" cmpd="sng" algn="ctr">
                        <a:solidFill>
                          <a:sysClr val="window" lastClr="FFFFFF"/>
                        </a:solidFill>
                        <a:prstDash val="solid"/>
                      </a:ln>
                      <a:effectLst/>
                    </p:spPr>
                  </p:cxnSp>
                </p:grpSp>
                <p:sp>
                  <p:nvSpPr>
                    <p:cNvPr id="352" name="Rectangle 133"/>
                    <p:cNvSpPr/>
                    <p:nvPr/>
                  </p:nvSpPr>
                  <p:spPr>
                    <a:xfrm>
                      <a:off x="409144" y="589486"/>
                      <a:ext cx="25200" cy="36000"/>
                    </a:xfrm>
                    <a:prstGeom prst="rect">
                      <a:avLst/>
                    </a:prstGeom>
                    <a:grpFill/>
                    <a:ln w="9525" cap="flat" cmpd="sng" algn="ctr">
                      <a:noFill/>
                      <a:prstDash val="solid"/>
                    </a:ln>
                    <a:effectLst/>
                  </p:spPr>
                  <p:txBody>
                    <a:bodyPr rtlCol="0" anchor="ctr"/>
                    <a:lstStyle/>
                    <a:p>
                      <a:pPr defTabSz="685783"/>
                      <a:endParaRPr lang="en-US" sz="1400" dirty="0">
                        <a:solidFill>
                          <a:prstClr val="black"/>
                        </a:solidFill>
                      </a:endParaRPr>
                    </a:p>
                  </p:txBody>
                </p:sp>
                <p:sp>
                  <p:nvSpPr>
                    <p:cNvPr id="353" name="Round Same Side Corner Rectangle 129"/>
                    <p:cNvSpPr/>
                    <p:nvPr/>
                  </p:nvSpPr>
                  <p:spPr>
                    <a:xfrm>
                      <a:off x="315000" y="217512"/>
                      <a:ext cx="216000" cy="216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sp>
                <p:nvSpPr>
                  <p:cNvPr id="347" name="Trapezoid 127"/>
                  <p:cNvSpPr/>
                  <p:nvPr/>
                </p:nvSpPr>
                <p:spPr>
                  <a:xfrm rot="10800000">
                    <a:off x="398447" y="594357"/>
                    <a:ext cx="45719" cy="57301"/>
                  </a:xfrm>
                  <a:prstGeom prst="trapezoid">
                    <a:avLst>
                      <a:gd name="adj" fmla="val 15124"/>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sp>
              <p:nvSpPr>
                <p:cNvPr id="341" name="Oval 121"/>
                <p:cNvSpPr/>
                <p:nvPr/>
              </p:nvSpPr>
              <p:spPr>
                <a:xfrm>
                  <a:off x="378638" y="665341"/>
                  <a:ext cx="36000" cy="36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342" name="Oval 122"/>
                <p:cNvSpPr/>
                <p:nvPr/>
              </p:nvSpPr>
              <p:spPr>
                <a:xfrm>
                  <a:off x="427463" y="665340"/>
                  <a:ext cx="36000" cy="36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343" name="Oval 123"/>
                <p:cNvSpPr/>
                <p:nvPr/>
              </p:nvSpPr>
              <p:spPr>
                <a:xfrm>
                  <a:off x="340970" y="718810"/>
                  <a:ext cx="36000" cy="36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344" name="Oval 124"/>
                <p:cNvSpPr/>
                <p:nvPr/>
              </p:nvSpPr>
              <p:spPr>
                <a:xfrm>
                  <a:off x="458622" y="723684"/>
                  <a:ext cx="36000" cy="36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345" name="Oval 125"/>
                <p:cNvSpPr/>
                <p:nvPr/>
              </p:nvSpPr>
              <p:spPr>
                <a:xfrm>
                  <a:off x="397513" y="718810"/>
                  <a:ext cx="36000" cy="36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sp>
            <p:nvSpPr>
              <p:cNvPr id="295" name="Rounded Rectangle 16"/>
              <p:cNvSpPr/>
              <p:nvPr/>
            </p:nvSpPr>
            <p:spPr>
              <a:xfrm>
                <a:off x="8405174" y="4221042"/>
                <a:ext cx="237600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皮下用注射針</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296" name="Group 28"/>
              <p:cNvGrpSpPr>
                <a:grpSpLocks noChangeAspect="1"/>
              </p:cNvGrpSpPr>
              <p:nvPr/>
            </p:nvGrpSpPr>
            <p:grpSpPr>
              <a:xfrm>
                <a:off x="10858967" y="4216445"/>
                <a:ext cx="432000" cy="432000"/>
                <a:chOff x="0" y="0"/>
                <a:chExt cx="846000" cy="846000"/>
              </a:xfrm>
              <a:solidFill>
                <a:schemeClr val="accent3"/>
              </a:solidFill>
            </p:grpSpPr>
            <p:sp>
              <p:nvSpPr>
                <p:cNvPr id="332" name="Oval 112"/>
                <p:cNvSpPr/>
                <p:nvPr/>
              </p:nvSpPr>
              <p:spPr>
                <a:xfrm>
                  <a:off x="0" y="0"/>
                  <a:ext cx="846000" cy="84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333" name="Group 113"/>
                <p:cNvGrpSpPr/>
                <p:nvPr/>
              </p:nvGrpSpPr>
              <p:grpSpPr>
                <a:xfrm>
                  <a:off x="345336" y="65962"/>
                  <a:ext cx="144000" cy="622114"/>
                  <a:chOff x="345336" y="65962"/>
                  <a:chExt cx="144000" cy="622114"/>
                </a:xfrm>
                <a:grpFill/>
              </p:grpSpPr>
              <p:sp>
                <p:nvSpPr>
                  <p:cNvPr id="334" name="Rectangle 114"/>
                  <p:cNvSpPr/>
                  <p:nvPr/>
                </p:nvSpPr>
                <p:spPr>
                  <a:xfrm>
                    <a:off x="363336" y="563789"/>
                    <a:ext cx="108000" cy="105423"/>
                  </a:xfrm>
                  <a:prstGeom prst="rect">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335" name="Rounded Rectangle 115"/>
                  <p:cNvSpPr/>
                  <p:nvPr/>
                </p:nvSpPr>
                <p:spPr>
                  <a:xfrm>
                    <a:off x="345336" y="670076"/>
                    <a:ext cx="144000" cy="18000"/>
                  </a:xfrm>
                  <a:prstGeom prst="roundRect">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336" name="Rectangle 116"/>
                  <p:cNvSpPr/>
                  <p:nvPr/>
                </p:nvSpPr>
                <p:spPr>
                  <a:xfrm>
                    <a:off x="404631" y="101311"/>
                    <a:ext cx="21600" cy="360000"/>
                  </a:xfrm>
                  <a:prstGeom prst="rect">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337" name="Trapezoid 117"/>
                  <p:cNvSpPr/>
                  <p:nvPr/>
                </p:nvSpPr>
                <p:spPr>
                  <a:xfrm>
                    <a:off x="363336" y="459338"/>
                    <a:ext cx="108000" cy="104303"/>
                  </a:xfrm>
                  <a:prstGeom prst="trapezoid">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338" name="Isosceles Triangle 118"/>
                  <p:cNvSpPr/>
                  <p:nvPr/>
                </p:nvSpPr>
                <p:spPr>
                  <a:xfrm>
                    <a:off x="404580" y="65962"/>
                    <a:ext cx="21600" cy="36000"/>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grpSp>
          </p:grpSp>
          <p:sp>
            <p:nvSpPr>
              <p:cNvPr id="297" name="Rounded Rectangle 22"/>
              <p:cNvSpPr/>
              <p:nvPr/>
            </p:nvSpPr>
            <p:spPr>
              <a:xfrm>
                <a:off x="8405174" y="4728445"/>
                <a:ext cx="237600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安全機構付注射針</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298" name="Group 174"/>
              <p:cNvGrpSpPr>
                <a:grpSpLocks noChangeAspect="1"/>
              </p:cNvGrpSpPr>
              <p:nvPr/>
            </p:nvGrpSpPr>
            <p:grpSpPr>
              <a:xfrm>
                <a:off x="10859019" y="4726886"/>
                <a:ext cx="432003" cy="432001"/>
                <a:chOff x="10332816" y="4704076"/>
                <a:chExt cx="396000" cy="396000"/>
              </a:xfrm>
              <a:solidFill>
                <a:schemeClr val="accent3"/>
              </a:solidFill>
            </p:grpSpPr>
            <p:sp>
              <p:nvSpPr>
                <p:cNvPr id="323" name="Oval 105"/>
                <p:cNvSpPr/>
                <p:nvPr/>
              </p:nvSpPr>
              <p:spPr>
                <a:xfrm>
                  <a:off x="10332816" y="4704076"/>
                  <a:ext cx="396000" cy="396000"/>
                </a:xfrm>
                <a:prstGeom prst="ellipse">
                  <a:avLst/>
                </a:prstGeom>
                <a:solidFill>
                  <a:srgbClr val="0057A5"/>
                </a:solidFill>
                <a:ln w="317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324" name="Group 11"/>
                <p:cNvGrpSpPr/>
                <p:nvPr/>
              </p:nvGrpSpPr>
              <p:grpSpPr>
                <a:xfrm>
                  <a:off x="10505223" y="4751264"/>
                  <a:ext cx="67404" cy="301626"/>
                  <a:chOff x="10494456" y="4724528"/>
                  <a:chExt cx="67401" cy="301626"/>
                </a:xfrm>
                <a:grpFill/>
              </p:grpSpPr>
              <p:grpSp>
                <p:nvGrpSpPr>
                  <p:cNvPr id="325" name="Group 106"/>
                  <p:cNvGrpSpPr/>
                  <p:nvPr/>
                </p:nvGrpSpPr>
                <p:grpSpPr>
                  <a:xfrm>
                    <a:off x="10494456" y="4734952"/>
                    <a:ext cx="67401" cy="291202"/>
                    <a:chOff x="345336" y="65962"/>
                    <a:chExt cx="144000" cy="622114"/>
                  </a:xfrm>
                  <a:grpFill/>
                </p:grpSpPr>
                <p:sp>
                  <p:nvSpPr>
                    <p:cNvPr id="327" name="Rectangle 107"/>
                    <p:cNvSpPr/>
                    <p:nvPr/>
                  </p:nvSpPr>
                  <p:spPr>
                    <a:xfrm>
                      <a:off x="363336" y="563789"/>
                      <a:ext cx="108000" cy="105423"/>
                    </a:xfrm>
                    <a:prstGeom prst="rect">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328" name="Rounded Rectangle 108"/>
                    <p:cNvSpPr/>
                    <p:nvPr/>
                  </p:nvSpPr>
                  <p:spPr>
                    <a:xfrm>
                      <a:off x="345336" y="670076"/>
                      <a:ext cx="144000" cy="18000"/>
                    </a:xfrm>
                    <a:prstGeom prst="roundRect">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329" name="Rectangle 109"/>
                    <p:cNvSpPr/>
                    <p:nvPr/>
                  </p:nvSpPr>
                  <p:spPr>
                    <a:xfrm>
                      <a:off x="404631" y="101311"/>
                      <a:ext cx="21600" cy="360000"/>
                    </a:xfrm>
                    <a:prstGeom prst="rect">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330" name="Trapezoid 110"/>
                    <p:cNvSpPr/>
                    <p:nvPr/>
                  </p:nvSpPr>
                  <p:spPr>
                    <a:xfrm>
                      <a:off x="363336" y="459338"/>
                      <a:ext cx="108000" cy="104303"/>
                    </a:xfrm>
                    <a:prstGeom prst="trapezoid">
                      <a:avLst/>
                    </a:prstGeom>
                    <a:solidFill>
                      <a:srgbClr val="0057A5"/>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331" name="Isosceles Triangle 111"/>
                    <p:cNvSpPr/>
                    <p:nvPr/>
                  </p:nvSpPr>
                  <p:spPr>
                    <a:xfrm>
                      <a:off x="404580" y="65962"/>
                      <a:ext cx="21600" cy="36000"/>
                    </a:xfrm>
                    <a:prstGeom prst="triangl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grpSp>
              <p:sp>
                <p:nvSpPr>
                  <p:cNvPr id="326" name="Rectangle 104"/>
                  <p:cNvSpPr/>
                  <p:nvPr/>
                </p:nvSpPr>
                <p:spPr>
                  <a:xfrm>
                    <a:off x="10511556" y="4724528"/>
                    <a:ext cx="31045" cy="194557"/>
                  </a:xfrm>
                  <a:prstGeom prst="rect">
                    <a:avLst/>
                  </a:prstGeom>
                  <a:no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sp>
            <p:nvSpPr>
              <p:cNvPr id="299" name="Rounded Rectangle 17"/>
              <p:cNvSpPr/>
              <p:nvPr/>
            </p:nvSpPr>
            <p:spPr>
              <a:xfrm>
                <a:off x="8405174" y="5241954"/>
                <a:ext cx="237600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樹脂シリンジ</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300" name="Group 2"/>
              <p:cNvGrpSpPr>
                <a:grpSpLocks noChangeAspect="1"/>
              </p:cNvGrpSpPr>
              <p:nvPr/>
            </p:nvGrpSpPr>
            <p:grpSpPr>
              <a:xfrm>
                <a:off x="10853174" y="5237305"/>
                <a:ext cx="432000" cy="432000"/>
                <a:chOff x="10348153" y="5178812"/>
                <a:chExt cx="396000" cy="396000"/>
              </a:xfrm>
              <a:solidFill>
                <a:schemeClr val="accent3"/>
              </a:solidFill>
            </p:grpSpPr>
            <p:sp>
              <p:nvSpPr>
                <p:cNvPr id="309" name="Oval 89"/>
                <p:cNvSpPr/>
                <p:nvPr/>
              </p:nvSpPr>
              <p:spPr>
                <a:xfrm>
                  <a:off x="10348153" y="5178812"/>
                  <a:ext cx="396000" cy="39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310" name="Group 90"/>
                <p:cNvGrpSpPr/>
                <p:nvPr/>
              </p:nvGrpSpPr>
              <p:grpSpPr>
                <a:xfrm>
                  <a:off x="10492645" y="5228270"/>
                  <a:ext cx="101106" cy="270292"/>
                  <a:chOff x="308687" y="105660"/>
                  <a:chExt cx="216000" cy="577442"/>
                </a:xfrm>
                <a:grpFill/>
              </p:grpSpPr>
              <p:sp>
                <p:nvSpPr>
                  <p:cNvPr id="311" name="Rectangle 91"/>
                  <p:cNvSpPr/>
                  <p:nvPr/>
                </p:nvSpPr>
                <p:spPr>
                  <a:xfrm>
                    <a:off x="367087" y="127181"/>
                    <a:ext cx="90000" cy="154683"/>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312" name="Rectangle 93"/>
                  <p:cNvSpPr/>
                  <p:nvPr/>
                </p:nvSpPr>
                <p:spPr>
                  <a:xfrm>
                    <a:off x="380687" y="612387"/>
                    <a:ext cx="72000" cy="36000"/>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313" name="Round Same Side Corner Rectangle 94"/>
                  <p:cNvSpPr/>
                  <p:nvPr/>
                </p:nvSpPr>
                <p:spPr>
                  <a:xfrm>
                    <a:off x="321607" y="105660"/>
                    <a:ext cx="180000" cy="360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nvGrpSpPr>
                  <p:cNvPr id="314" name="Group 95"/>
                  <p:cNvGrpSpPr/>
                  <p:nvPr/>
                </p:nvGrpSpPr>
                <p:grpSpPr>
                  <a:xfrm>
                    <a:off x="360737" y="289966"/>
                    <a:ext cx="108000" cy="320886"/>
                    <a:chOff x="360737" y="289966"/>
                    <a:chExt cx="145459" cy="320886"/>
                  </a:xfrm>
                  <a:grpFill/>
                </p:grpSpPr>
                <p:sp>
                  <p:nvSpPr>
                    <p:cNvPr id="317" name="Rectangle 97"/>
                    <p:cNvSpPr/>
                    <p:nvPr/>
                  </p:nvSpPr>
                  <p:spPr>
                    <a:xfrm>
                      <a:off x="360737" y="289966"/>
                      <a:ext cx="145459" cy="320886"/>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cxnSp>
                  <p:nvCxnSpPr>
                    <p:cNvPr id="318" name="Straight Connector 98"/>
                    <p:cNvCxnSpPr/>
                    <p:nvPr/>
                  </p:nvCxnSpPr>
                  <p:spPr>
                    <a:xfrm>
                      <a:off x="365817" y="337849"/>
                      <a:ext cx="36000" cy="0"/>
                    </a:xfrm>
                    <a:prstGeom prst="line">
                      <a:avLst/>
                    </a:prstGeom>
                    <a:grpFill/>
                    <a:ln w="3175" cap="flat" cmpd="sng" algn="ctr">
                      <a:solidFill>
                        <a:schemeClr val="bg1"/>
                      </a:solidFill>
                      <a:prstDash val="solid"/>
                    </a:ln>
                    <a:effectLst/>
                  </p:spPr>
                </p:cxnSp>
                <p:cxnSp>
                  <p:nvCxnSpPr>
                    <p:cNvPr id="319" name="Straight Connector 99"/>
                    <p:cNvCxnSpPr/>
                    <p:nvPr/>
                  </p:nvCxnSpPr>
                  <p:spPr>
                    <a:xfrm>
                      <a:off x="365006" y="393567"/>
                      <a:ext cx="72000" cy="0"/>
                    </a:xfrm>
                    <a:prstGeom prst="line">
                      <a:avLst/>
                    </a:prstGeom>
                    <a:grpFill/>
                    <a:ln w="3175" cap="flat" cmpd="sng" algn="ctr">
                      <a:solidFill>
                        <a:schemeClr val="bg1"/>
                      </a:solidFill>
                      <a:prstDash val="solid"/>
                    </a:ln>
                    <a:effectLst/>
                  </p:spPr>
                </p:cxnSp>
                <p:cxnSp>
                  <p:nvCxnSpPr>
                    <p:cNvPr id="320" name="Straight Connector 100"/>
                    <p:cNvCxnSpPr/>
                    <p:nvPr/>
                  </p:nvCxnSpPr>
                  <p:spPr>
                    <a:xfrm>
                      <a:off x="365817" y="450409"/>
                      <a:ext cx="36000" cy="0"/>
                    </a:xfrm>
                    <a:prstGeom prst="line">
                      <a:avLst/>
                    </a:prstGeom>
                    <a:grpFill/>
                    <a:ln w="3175" cap="flat" cmpd="sng" algn="ctr">
                      <a:solidFill>
                        <a:schemeClr val="bg1"/>
                      </a:solidFill>
                      <a:prstDash val="solid"/>
                    </a:ln>
                    <a:effectLst/>
                  </p:spPr>
                </p:cxnSp>
                <p:cxnSp>
                  <p:nvCxnSpPr>
                    <p:cNvPr id="321" name="Straight Connector 101"/>
                    <p:cNvCxnSpPr/>
                    <p:nvPr/>
                  </p:nvCxnSpPr>
                  <p:spPr>
                    <a:xfrm>
                      <a:off x="365006" y="508029"/>
                      <a:ext cx="72000" cy="0"/>
                    </a:xfrm>
                    <a:prstGeom prst="line">
                      <a:avLst/>
                    </a:prstGeom>
                    <a:grpFill/>
                    <a:ln w="3175" cap="flat" cmpd="sng" algn="ctr">
                      <a:solidFill>
                        <a:schemeClr val="bg1"/>
                      </a:solidFill>
                      <a:prstDash val="solid"/>
                    </a:ln>
                    <a:effectLst/>
                  </p:spPr>
                </p:cxnSp>
                <p:cxnSp>
                  <p:nvCxnSpPr>
                    <p:cNvPr id="322" name="Straight Connector 102"/>
                    <p:cNvCxnSpPr/>
                    <p:nvPr/>
                  </p:nvCxnSpPr>
                  <p:spPr>
                    <a:xfrm>
                      <a:off x="364327" y="561671"/>
                      <a:ext cx="36000" cy="0"/>
                    </a:xfrm>
                    <a:prstGeom prst="line">
                      <a:avLst/>
                    </a:prstGeom>
                    <a:grpFill/>
                    <a:ln w="3175" cap="flat" cmpd="sng" algn="ctr">
                      <a:solidFill>
                        <a:schemeClr val="bg1"/>
                      </a:solidFill>
                      <a:prstDash val="solid"/>
                    </a:ln>
                    <a:effectLst/>
                  </p:spPr>
                </p:cxnSp>
              </p:grpSp>
              <p:sp>
                <p:nvSpPr>
                  <p:cNvPr id="315" name="Rectangle 96"/>
                  <p:cNvSpPr/>
                  <p:nvPr/>
                </p:nvSpPr>
                <p:spPr>
                  <a:xfrm>
                    <a:off x="402831" y="647102"/>
                    <a:ext cx="25200" cy="36000"/>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316" name="Round Same Side Corner Rectangle 92"/>
                  <p:cNvSpPr/>
                  <p:nvPr/>
                </p:nvSpPr>
                <p:spPr>
                  <a:xfrm>
                    <a:off x="308687" y="275128"/>
                    <a:ext cx="216000" cy="216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grpSp>
          <p:sp>
            <p:nvSpPr>
              <p:cNvPr id="301" name="Rounded Rectangle 15"/>
              <p:cNvSpPr/>
              <p:nvPr/>
            </p:nvSpPr>
            <p:spPr>
              <a:xfrm>
                <a:off x="8405174" y="3709432"/>
                <a:ext cx="237600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移注デバイス</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302" name="Group 31"/>
              <p:cNvGrpSpPr>
                <a:grpSpLocks noChangeAspect="1"/>
              </p:cNvGrpSpPr>
              <p:nvPr/>
            </p:nvGrpSpPr>
            <p:grpSpPr>
              <a:xfrm>
                <a:off x="10853171" y="3706016"/>
                <a:ext cx="432000" cy="432000"/>
                <a:chOff x="0" y="0"/>
                <a:chExt cx="846000" cy="846000"/>
              </a:xfrm>
              <a:solidFill>
                <a:schemeClr val="accent3"/>
              </a:solidFill>
            </p:grpSpPr>
            <p:sp>
              <p:nvSpPr>
                <p:cNvPr id="303" name="Oval 83"/>
                <p:cNvSpPr/>
                <p:nvPr/>
              </p:nvSpPr>
              <p:spPr>
                <a:xfrm>
                  <a:off x="0" y="0"/>
                  <a:ext cx="846000" cy="84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304" name="Group 84"/>
                <p:cNvGrpSpPr/>
                <p:nvPr/>
              </p:nvGrpSpPr>
              <p:grpSpPr>
                <a:xfrm>
                  <a:off x="347176" y="298509"/>
                  <a:ext cx="166709" cy="273715"/>
                  <a:chOff x="347176" y="298509"/>
                  <a:chExt cx="186748" cy="273715"/>
                </a:xfrm>
                <a:grpFill/>
              </p:grpSpPr>
              <p:sp>
                <p:nvSpPr>
                  <p:cNvPr id="305" name="Can 85"/>
                  <p:cNvSpPr/>
                  <p:nvPr/>
                </p:nvSpPr>
                <p:spPr>
                  <a:xfrm>
                    <a:off x="349716" y="470421"/>
                    <a:ext cx="184028" cy="101803"/>
                  </a:xfrm>
                  <a:prstGeom prst="can">
                    <a:avLst>
                      <a:gd name="adj" fmla="val 23624"/>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nvGrpSpPr>
                  <p:cNvPr id="306" name="Group 86"/>
                  <p:cNvGrpSpPr/>
                  <p:nvPr/>
                </p:nvGrpSpPr>
                <p:grpSpPr>
                  <a:xfrm>
                    <a:off x="347176" y="298509"/>
                    <a:ext cx="186748" cy="184613"/>
                    <a:chOff x="347176" y="298509"/>
                    <a:chExt cx="186748" cy="184613"/>
                  </a:xfrm>
                  <a:grpFill/>
                </p:grpSpPr>
                <p:sp>
                  <p:nvSpPr>
                    <p:cNvPr id="307" name="Can 87"/>
                    <p:cNvSpPr/>
                    <p:nvPr/>
                  </p:nvSpPr>
                  <p:spPr>
                    <a:xfrm>
                      <a:off x="362542" y="382239"/>
                      <a:ext cx="150635" cy="100883"/>
                    </a:xfrm>
                    <a:prstGeom prst="can">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308" name="Can 88"/>
                    <p:cNvSpPr/>
                    <p:nvPr/>
                  </p:nvSpPr>
                  <p:spPr>
                    <a:xfrm>
                      <a:off x="347176" y="298509"/>
                      <a:ext cx="186748" cy="111344"/>
                    </a:xfrm>
                    <a:prstGeom prst="can">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grpSp>
        </p:grpSp>
        <p:sp>
          <p:nvSpPr>
            <p:cNvPr id="291" name="Plus 211"/>
            <p:cNvSpPr/>
            <p:nvPr/>
          </p:nvSpPr>
          <p:spPr>
            <a:xfrm>
              <a:off x="5972381" y="2029460"/>
              <a:ext cx="297000" cy="297000"/>
            </a:xfrm>
            <a:prstGeom prst="mathPlus">
              <a:avLst/>
            </a:prstGeom>
            <a:solidFill>
              <a:srgbClr val="0057A5"/>
            </a:solidFill>
            <a:ln>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defTabSz="685783"/>
              <a:endParaRPr lang="en-US" dirty="0">
                <a:solidFill>
                  <a:prstClr val="white"/>
                </a:solidFill>
              </a:endParaRPr>
            </a:p>
          </p:txBody>
        </p:sp>
      </p:grpSp>
      <p:sp>
        <p:nvSpPr>
          <p:cNvPr id="360" name="Rounded Rectangle 168"/>
          <p:cNvSpPr/>
          <p:nvPr/>
        </p:nvSpPr>
        <p:spPr>
          <a:xfrm>
            <a:off x="2983195" y="1003643"/>
            <a:ext cx="2954690" cy="3348000"/>
          </a:xfrm>
          <a:prstGeom prst="roundRect">
            <a:avLst>
              <a:gd name="adj" fmla="val 5353"/>
            </a:avLst>
          </a:prstGeom>
          <a:solidFill>
            <a:srgbClr val="0057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t" anchorCtr="0" forceAA="0" compatLnSpc="1">
            <a:prstTxWarp prst="textNoShape">
              <a:avLst/>
            </a:prstTxWarp>
            <a:noAutofit/>
          </a:bodyPr>
          <a:lstStyle/>
          <a:p>
            <a:pPr algn="ctr" defTabSz="685783">
              <a:lnSpc>
                <a:spcPct val="107000"/>
              </a:lnSpc>
            </a:pPr>
            <a:r>
              <a:rPr lang="ja-JP" altLang="en-US" sz="2100" dirty="0">
                <a:solidFill>
                  <a:prstClr val="white"/>
                </a:solidFill>
                <a:latin typeface="メイリオ" pitchFamily="50" charset="-128"/>
                <a:ea typeface="メイリオ" pitchFamily="50" charset="-128"/>
                <a:cs typeface="メイリオ" pitchFamily="50" charset="-128"/>
              </a:rPr>
              <a:t>一次包装容器</a:t>
            </a:r>
            <a:endParaRPr lang="en-US" altLang="ja-JP" sz="2100" dirty="0">
              <a:solidFill>
                <a:prstClr val="white"/>
              </a:solidFill>
              <a:latin typeface="メイリオ" pitchFamily="50" charset="-128"/>
              <a:ea typeface="メイリオ" pitchFamily="50" charset="-128"/>
              <a:cs typeface="メイリオ" pitchFamily="50" charset="-128"/>
            </a:endParaRPr>
          </a:p>
        </p:txBody>
      </p:sp>
      <p:grpSp>
        <p:nvGrpSpPr>
          <p:cNvPr id="361" name="Group 195"/>
          <p:cNvGrpSpPr/>
          <p:nvPr/>
        </p:nvGrpSpPr>
        <p:grpSpPr>
          <a:xfrm>
            <a:off x="5435141" y="1462144"/>
            <a:ext cx="378000" cy="378000"/>
            <a:chOff x="7550807" y="1859503"/>
            <a:chExt cx="504000" cy="504000"/>
          </a:xfrm>
        </p:grpSpPr>
        <p:sp>
          <p:nvSpPr>
            <p:cNvPr id="362" name="Oval 38"/>
            <p:cNvSpPr/>
            <p:nvPr/>
          </p:nvSpPr>
          <p:spPr>
            <a:xfrm>
              <a:off x="7550807" y="1859503"/>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363" name="Group 39"/>
            <p:cNvGrpSpPr/>
            <p:nvPr/>
          </p:nvGrpSpPr>
          <p:grpSpPr>
            <a:xfrm>
              <a:off x="7738467" y="1937396"/>
              <a:ext cx="128681" cy="344008"/>
              <a:chOff x="315000" y="130749"/>
              <a:chExt cx="216000" cy="577442"/>
            </a:xfrm>
            <a:solidFill>
              <a:schemeClr val="bg1"/>
            </a:solidFill>
          </p:grpSpPr>
          <p:sp>
            <p:nvSpPr>
              <p:cNvPr id="364" name="Rectangle 44"/>
              <p:cNvSpPr/>
              <p:nvPr/>
            </p:nvSpPr>
            <p:spPr>
              <a:xfrm>
                <a:off x="409144" y="672191"/>
                <a:ext cx="252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365" name="Rectangle 40"/>
              <p:cNvSpPr/>
              <p:nvPr/>
            </p:nvSpPr>
            <p:spPr>
              <a:xfrm>
                <a:off x="373400" y="152270"/>
                <a:ext cx="90000" cy="154683"/>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366" name="Rectangle 41"/>
              <p:cNvSpPr/>
              <p:nvPr/>
            </p:nvSpPr>
            <p:spPr>
              <a:xfrm>
                <a:off x="385095" y="637476"/>
                <a:ext cx="720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367" name="Round Same Side Corner Rectangle 42"/>
              <p:cNvSpPr/>
              <p:nvPr/>
            </p:nvSpPr>
            <p:spPr>
              <a:xfrm>
                <a:off x="327920" y="130749"/>
                <a:ext cx="180000" cy="360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nvGrpSpPr>
              <p:cNvPr id="368" name="Group 43"/>
              <p:cNvGrpSpPr/>
              <p:nvPr/>
            </p:nvGrpSpPr>
            <p:grpSpPr>
              <a:xfrm>
                <a:off x="367050" y="315055"/>
                <a:ext cx="108000" cy="320886"/>
                <a:chOff x="367050" y="315055"/>
                <a:chExt cx="145459" cy="320886"/>
              </a:xfrm>
              <a:grpFill/>
            </p:grpSpPr>
            <p:sp>
              <p:nvSpPr>
                <p:cNvPr id="370" name="Rectangle 46"/>
                <p:cNvSpPr/>
                <p:nvPr/>
              </p:nvSpPr>
              <p:spPr>
                <a:xfrm>
                  <a:off x="367050" y="315055"/>
                  <a:ext cx="145459" cy="320886"/>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cxnSp>
              <p:nvCxnSpPr>
                <p:cNvPr id="371" name="Straight Connector 47"/>
                <p:cNvCxnSpPr/>
                <p:nvPr/>
              </p:nvCxnSpPr>
              <p:spPr>
                <a:xfrm>
                  <a:off x="372130" y="362938"/>
                  <a:ext cx="36000" cy="0"/>
                </a:xfrm>
                <a:prstGeom prst="line">
                  <a:avLst/>
                </a:prstGeom>
                <a:grpFill/>
                <a:ln w="3175" cap="flat" cmpd="sng" algn="ctr">
                  <a:solidFill>
                    <a:schemeClr val="accent3"/>
                  </a:solidFill>
                  <a:prstDash val="solid"/>
                </a:ln>
                <a:effectLst/>
              </p:spPr>
            </p:cxnSp>
            <p:cxnSp>
              <p:nvCxnSpPr>
                <p:cNvPr id="372" name="Straight Connector 48"/>
                <p:cNvCxnSpPr/>
                <p:nvPr/>
              </p:nvCxnSpPr>
              <p:spPr>
                <a:xfrm>
                  <a:off x="371319" y="418656"/>
                  <a:ext cx="72000" cy="0"/>
                </a:xfrm>
                <a:prstGeom prst="line">
                  <a:avLst/>
                </a:prstGeom>
                <a:grpFill/>
                <a:ln w="3175" cap="flat" cmpd="sng" algn="ctr">
                  <a:solidFill>
                    <a:schemeClr val="accent3"/>
                  </a:solidFill>
                  <a:prstDash val="solid"/>
                </a:ln>
                <a:effectLst/>
              </p:spPr>
            </p:cxnSp>
            <p:cxnSp>
              <p:nvCxnSpPr>
                <p:cNvPr id="373" name="Straight Connector 49"/>
                <p:cNvCxnSpPr/>
                <p:nvPr/>
              </p:nvCxnSpPr>
              <p:spPr>
                <a:xfrm>
                  <a:off x="372130" y="475498"/>
                  <a:ext cx="36000" cy="0"/>
                </a:xfrm>
                <a:prstGeom prst="line">
                  <a:avLst/>
                </a:prstGeom>
                <a:grpFill/>
                <a:ln w="3175" cap="flat" cmpd="sng" algn="ctr">
                  <a:solidFill>
                    <a:schemeClr val="accent3"/>
                  </a:solidFill>
                  <a:prstDash val="solid"/>
                </a:ln>
                <a:effectLst/>
              </p:spPr>
            </p:cxnSp>
            <p:cxnSp>
              <p:nvCxnSpPr>
                <p:cNvPr id="374" name="Straight Connector 50"/>
                <p:cNvCxnSpPr/>
                <p:nvPr/>
              </p:nvCxnSpPr>
              <p:spPr>
                <a:xfrm>
                  <a:off x="371319" y="533118"/>
                  <a:ext cx="72000" cy="0"/>
                </a:xfrm>
                <a:prstGeom prst="line">
                  <a:avLst/>
                </a:prstGeom>
                <a:grpFill/>
                <a:ln w="3175" cap="flat" cmpd="sng" algn="ctr">
                  <a:solidFill>
                    <a:schemeClr val="accent3"/>
                  </a:solidFill>
                  <a:prstDash val="solid"/>
                </a:ln>
                <a:effectLst/>
              </p:spPr>
            </p:cxnSp>
            <p:cxnSp>
              <p:nvCxnSpPr>
                <p:cNvPr id="375" name="Straight Connector 51"/>
                <p:cNvCxnSpPr/>
                <p:nvPr/>
              </p:nvCxnSpPr>
              <p:spPr>
                <a:xfrm>
                  <a:off x="370640" y="586760"/>
                  <a:ext cx="36000" cy="0"/>
                </a:xfrm>
                <a:prstGeom prst="line">
                  <a:avLst/>
                </a:prstGeom>
                <a:grpFill/>
                <a:ln w="3175" cap="flat" cmpd="sng" algn="ctr">
                  <a:solidFill>
                    <a:schemeClr val="accent3"/>
                  </a:solidFill>
                  <a:prstDash val="solid"/>
                </a:ln>
                <a:effectLst/>
              </p:spPr>
            </p:cxnSp>
          </p:grpSp>
          <p:sp>
            <p:nvSpPr>
              <p:cNvPr id="369" name="Round Same Side Corner Rectangle 45"/>
              <p:cNvSpPr/>
              <p:nvPr/>
            </p:nvSpPr>
            <p:spPr>
              <a:xfrm>
                <a:off x="315000" y="300217"/>
                <a:ext cx="216000" cy="216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grpSp>
        <p:nvGrpSpPr>
          <p:cNvPr id="376" name="Group 217"/>
          <p:cNvGrpSpPr/>
          <p:nvPr/>
        </p:nvGrpSpPr>
        <p:grpSpPr>
          <a:xfrm>
            <a:off x="3096230" y="3757697"/>
            <a:ext cx="2716043" cy="378000"/>
            <a:chOff x="4128303" y="5010263"/>
            <a:chExt cx="3621391" cy="504000"/>
          </a:xfrm>
        </p:grpSpPr>
        <p:grpSp>
          <p:nvGrpSpPr>
            <p:cNvPr id="377" name="Group 194"/>
            <p:cNvGrpSpPr/>
            <p:nvPr/>
          </p:nvGrpSpPr>
          <p:grpSpPr>
            <a:xfrm>
              <a:off x="7245694" y="5010263"/>
              <a:ext cx="504000" cy="504000"/>
              <a:chOff x="7550807" y="4756865"/>
              <a:chExt cx="504000" cy="504000"/>
            </a:xfrm>
          </p:grpSpPr>
          <p:sp>
            <p:nvSpPr>
              <p:cNvPr id="379" name="Oval 52"/>
              <p:cNvSpPr/>
              <p:nvPr/>
            </p:nvSpPr>
            <p:spPr>
              <a:xfrm>
                <a:off x="7550807" y="475686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380" name="Group 53"/>
              <p:cNvGrpSpPr/>
              <p:nvPr/>
            </p:nvGrpSpPr>
            <p:grpSpPr>
              <a:xfrm>
                <a:off x="7728855" y="4811572"/>
                <a:ext cx="151076" cy="371751"/>
                <a:chOff x="298866" y="91829"/>
                <a:chExt cx="253592" cy="624010"/>
              </a:xfrm>
            </p:grpSpPr>
            <p:grpSp>
              <p:nvGrpSpPr>
                <p:cNvPr id="381" name="Group 54"/>
                <p:cNvGrpSpPr/>
                <p:nvPr/>
              </p:nvGrpSpPr>
              <p:grpSpPr>
                <a:xfrm>
                  <a:off x="298866" y="91829"/>
                  <a:ext cx="253592" cy="553388"/>
                  <a:chOff x="298866" y="91829"/>
                  <a:chExt cx="253592" cy="553388"/>
                </a:xfrm>
                <a:solidFill>
                  <a:schemeClr val="bg1"/>
                </a:solidFill>
              </p:grpSpPr>
              <p:sp>
                <p:nvSpPr>
                  <p:cNvPr id="385" name="Rounded Rectangle 58"/>
                  <p:cNvSpPr/>
                  <p:nvPr/>
                </p:nvSpPr>
                <p:spPr>
                  <a:xfrm>
                    <a:off x="299583" y="91829"/>
                    <a:ext cx="252875" cy="276694"/>
                  </a:xfrm>
                  <a:prstGeom prst="roundRect">
                    <a:avLst/>
                  </a:prstGeom>
                  <a:grp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sp>
                <p:nvSpPr>
                  <p:cNvPr id="386" name="Rounded Rectangle 59"/>
                  <p:cNvSpPr/>
                  <p:nvPr/>
                </p:nvSpPr>
                <p:spPr>
                  <a:xfrm>
                    <a:off x="298866" y="368523"/>
                    <a:ext cx="252875" cy="276694"/>
                  </a:xfrm>
                  <a:prstGeom prst="roundRect">
                    <a:avLst/>
                  </a:prstGeom>
                  <a:grp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grpSp>
            <p:sp>
              <p:nvSpPr>
                <p:cNvPr id="382" name="Rectangle 55"/>
                <p:cNvSpPr/>
                <p:nvPr/>
              </p:nvSpPr>
              <p:spPr>
                <a:xfrm>
                  <a:off x="401952" y="645217"/>
                  <a:ext cx="54208" cy="59539"/>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383" name="Rectangle 56"/>
                <p:cNvSpPr/>
                <p:nvPr/>
              </p:nvSpPr>
              <p:spPr>
                <a:xfrm>
                  <a:off x="393056" y="679839"/>
                  <a:ext cx="72000" cy="36000"/>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sp>
              <p:nvSpPr>
                <p:cNvPr id="384" name="Rectangle 57"/>
                <p:cNvSpPr/>
                <p:nvPr/>
              </p:nvSpPr>
              <p:spPr>
                <a:xfrm>
                  <a:off x="308495" y="355998"/>
                  <a:ext cx="231148" cy="36000"/>
                </a:xfrm>
                <a:prstGeom prst="rect">
                  <a:avLst/>
                </a:prstGeom>
                <a:solidFill>
                  <a:schemeClr val="bg1"/>
                </a:solidFill>
                <a:ln w="3175">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sp>
          <p:nvSpPr>
            <p:cNvPr id="378" name="Rounded Rectangle 201"/>
            <p:cNvSpPr/>
            <p:nvPr/>
          </p:nvSpPr>
          <p:spPr>
            <a:xfrm>
              <a:off x="4128303" y="509090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ダブルチャンバー</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387" name="Group 216"/>
          <p:cNvGrpSpPr/>
          <p:nvPr/>
        </p:nvGrpSpPr>
        <p:grpSpPr>
          <a:xfrm>
            <a:off x="3097039" y="3291205"/>
            <a:ext cx="2716514" cy="378000"/>
            <a:chOff x="4129382" y="4388273"/>
            <a:chExt cx="3622019" cy="504000"/>
          </a:xfrm>
        </p:grpSpPr>
        <p:grpSp>
          <p:nvGrpSpPr>
            <p:cNvPr id="388" name="Group 193"/>
            <p:cNvGrpSpPr/>
            <p:nvPr/>
          </p:nvGrpSpPr>
          <p:grpSpPr>
            <a:xfrm>
              <a:off x="7247401" y="4388273"/>
              <a:ext cx="504000" cy="504000"/>
              <a:chOff x="7549402" y="4197471"/>
              <a:chExt cx="504000" cy="504000"/>
            </a:xfrm>
          </p:grpSpPr>
          <p:sp>
            <p:nvSpPr>
              <p:cNvPr id="390" name="Oval 60"/>
              <p:cNvSpPr/>
              <p:nvPr/>
            </p:nvSpPr>
            <p:spPr>
              <a:xfrm>
                <a:off x="7549402" y="4197471"/>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391" name="Group 61"/>
              <p:cNvGrpSpPr/>
              <p:nvPr/>
            </p:nvGrpSpPr>
            <p:grpSpPr>
              <a:xfrm>
                <a:off x="7737280" y="4241645"/>
                <a:ext cx="128243" cy="415651"/>
                <a:chOff x="315367" y="74150"/>
                <a:chExt cx="215265" cy="697700"/>
              </a:xfrm>
              <a:solidFill>
                <a:schemeClr val="bg1"/>
              </a:solidFill>
            </p:grpSpPr>
            <p:sp>
              <p:nvSpPr>
                <p:cNvPr id="392" name="Rectangle 62"/>
                <p:cNvSpPr/>
                <p:nvPr/>
              </p:nvSpPr>
              <p:spPr>
                <a:xfrm>
                  <a:off x="358201" y="91870"/>
                  <a:ext cx="130175" cy="594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393" name="Rounded Rectangle 63"/>
                <p:cNvSpPr/>
                <p:nvPr/>
              </p:nvSpPr>
              <p:spPr>
                <a:xfrm>
                  <a:off x="315367" y="74150"/>
                  <a:ext cx="215265" cy="46030"/>
                </a:xfrm>
                <a:prstGeom prst="round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394" name="Right Bracket 64"/>
                <p:cNvSpPr/>
                <p:nvPr/>
              </p:nvSpPr>
              <p:spPr>
                <a:xfrm rot="5400000">
                  <a:off x="376195" y="659672"/>
                  <a:ext cx="94181" cy="130175"/>
                </a:xfrm>
                <a:prstGeom prst="rightBracket">
                  <a:avLst>
                    <a:gd name="adj" fmla="val 69109"/>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389" name="Rounded Rectangle 200"/>
            <p:cNvSpPr/>
            <p:nvPr/>
          </p:nvSpPr>
          <p:spPr>
            <a:xfrm>
              <a:off x="4129382" y="446465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ガラス試験管</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395" name="Group 215"/>
          <p:cNvGrpSpPr/>
          <p:nvPr/>
        </p:nvGrpSpPr>
        <p:grpSpPr>
          <a:xfrm>
            <a:off x="3096227" y="2831064"/>
            <a:ext cx="2716914" cy="378000"/>
            <a:chOff x="4128303" y="3774752"/>
            <a:chExt cx="3622552" cy="504000"/>
          </a:xfrm>
        </p:grpSpPr>
        <p:grpSp>
          <p:nvGrpSpPr>
            <p:cNvPr id="396" name="Group 192"/>
            <p:cNvGrpSpPr/>
            <p:nvPr/>
          </p:nvGrpSpPr>
          <p:grpSpPr>
            <a:xfrm>
              <a:off x="7246855" y="3774752"/>
              <a:ext cx="504000" cy="504000"/>
              <a:chOff x="7550807" y="3601595"/>
              <a:chExt cx="504000" cy="504000"/>
            </a:xfrm>
          </p:grpSpPr>
          <p:sp>
            <p:nvSpPr>
              <p:cNvPr id="398" name="Oval 65"/>
              <p:cNvSpPr/>
              <p:nvPr/>
            </p:nvSpPr>
            <p:spPr>
              <a:xfrm>
                <a:off x="7550807" y="360159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399" name="Group 66"/>
              <p:cNvGrpSpPr/>
              <p:nvPr/>
            </p:nvGrpSpPr>
            <p:grpSpPr>
              <a:xfrm>
                <a:off x="7759913" y="3660574"/>
                <a:ext cx="85787" cy="386043"/>
                <a:chOff x="351000" y="99000"/>
                <a:chExt cx="233680" cy="1189579"/>
              </a:xfrm>
              <a:solidFill>
                <a:schemeClr val="bg1"/>
              </a:solidFill>
            </p:grpSpPr>
            <p:sp>
              <p:nvSpPr>
                <p:cNvPr id="400" name="Rounded Rectangle 67"/>
                <p:cNvSpPr/>
                <p:nvPr/>
              </p:nvSpPr>
              <p:spPr>
                <a:xfrm>
                  <a:off x="351000" y="725516"/>
                  <a:ext cx="233680" cy="563063"/>
                </a:xfrm>
                <a:prstGeom prst="roundRect">
                  <a:avLst>
                    <a:gd name="adj" fmla="val 25634"/>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01" name="Chord 68"/>
                <p:cNvSpPr/>
                <p:nvPr/>
              </p:nvSpPr>
              <p:spPr>
                <a:xfrm rot="16200000">
                  <a:off x="405101" y="531474"/>
                  <a:ext cx="128290" cy="142874"/>
                </a:xfrm>
                <a:prstGeom prst="chord">
                  <a:avLst>
                    <a:gd name="adj1" fmla="val 5857669"/>
                    <a:gd name="adj2" fmla="val 15728946"/>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02" name="Trapezoid 69"/>
                <p:cNvSpPr/>
                <p:nvPr/>
              </p:nvSpPr>
              <p:spPr>
                <a:xfrm>
                  <a:off x="383223" y="683524"/>
                  <a:ext cx="169070" cy="48367"/>
                </a:xfrm>
                <a:prstGeom prst="trapezoid">
                  <a:avLst>
                    <a:gd name="adj" fmla="val 114241"/>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03" name="Chord 70"/>
                <p:cNvSpPr/>
                <p:nvPr/>
              </p:nvSpPr>
              <p:spPr>
                <a:xfrm rot="5400000">
                  <a:off x="358637" y="539236"/>
                  <a:ext cx="220373" cy="142874"/>
                </a:xfrm>
                <a:prstGeom prst="chord">
                  <a:avLst>
                    <a:gd name="adj1" fmla="val 5280771"/>
                    <a:gd name="adj2" fmla="val 16233715"/>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04" name="Rectangle 71"/>
                <p:cNvSpPr/>
                <p:nvPr/>
              </p:nvSpPr>
              <p:spPr>
                <a:xfrm>
                  <a:off x="441704" y="667056"/>
                  <a:ext cx="54000" cy="18000"/>
                </a:xfrm>
                <a:prstGeom prst="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05" name="Trapezoid 72"/>
                <p:cNvSpPr/>
                <p:nvPr/>
              </p:nvSpPr>
              <p:spPr>
                <a:xfrm rot="10800000">
                  <a:off x="432821" y="99000"/>
                  <a:ext cx="72682" cy="419558"/>
                </a:xfrm>
                <a:prstGeom prst="trapezoid">
                  <a:avLst>
                    <a:gd name="adj" fmla="val 0"/>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397" name="Rounded Rectangle 198"/>
            <p:cNvSpPr/>
            <p:nvPr/>
          </p:nvSpPr>
          <p:spPr>
            <a:xfrm>
              <a:off x="4128303" y="384777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ガラスアンプル</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406" name="Group 214"/>
          <p:cNvGrpSpPr/>
          <p:nvPr/>
        </p:nvGrpSpPr>
        <p:grpSpPr>
          <a:xfrm>
            <a:off x="3096227" y="2360729"/>
            <a:ext cx="2716914" cy="378000"/>
            <a:chOff x="4128303" y="3147638"/>
            <a:chExt cx="3622552" cy="504000"/>
          </a:xfrm>
        </p:grpSpPr>
        <p:grpSp>
          <p:nvGrpSpPr>
            <p:cNvPr id="407" name="Group 191"/>
            <p:cNvGrpSpPr/>
            <p:nvPr/>
          </p:nvGrpSpPr>
          <p:grpSpPr>
            <a:xfrm>
              <a:off x="7246855" y="3147638"/>
              <a:ext cx="504000" cy="504000"/>
              <a:chOff x="7550807" y="3028015"/>
              <a:chExt cx="504000" cy="504000"/>
            </a:xfrm>
          </p:grpSpPr>
          <p:sp>
            <p:nvSpPr>
              <p:cNvPr id="409" name="Oval 73"/>
              <p:cNvSpPr/>
              <p:nvPr/>
            </p:nvSpPr>
            <p:spPr>
              <a:xfrm>
                <a:off x="7550807" y="302801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410" name="Group 74"/>
              <p:cNvGrpSpPr/>
              <p:nvPr/>
            </p:nvGrpSpPr>
            <p:grpSpPr>
              <a:xfrm>
                <a:off x="7761421" y="3079371"/>
                <a:ext cx="75277" cy="398998"/>
                <a:chOff x="353530" y="86204"/>
                <a:chExt cx="243840" cy="1086886"/>
              </a:xfrm>
              <a:solidFill>
                <a:srgbClr val="57286E"/>
              </a:solidFill>
            </p:grpSpPr>
            <p:sp>
              <p:nvSpPr>
                <p:cNvPr id="411" name="Snip Same Side Corner Rectangle 75"/>
                <p:cNvSpPr/>
                <p:nvPr/>
              </p:nvSpPr>
              <p:spPr>
                <a:xfrm>
                  <a:off x="353530" y="172846"/>
                  <a:ext cx="243840" cy="1000244"/>
                </a:xfrm>
                <a:prstGeom prst="snip2SameRect">
                  <a:avLst>
                    <a:gd name="adj1" fmla="val 24480"/>
                    <a:gd name="adj2" fmla="val 0"/>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12" name="Rectangle 76"/>
                <p:cNvSpPr/>
                <p:nvPr/>
              </p:nvSpPr>
              <p:spPr>
                <a:xfrm>
                  <a:off x="408774" y="130191"/>
                  <a:ext cx="133350" cy="48092"/>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13" name="Round Same Side Corner Rectangle 77"/>
                <p:cNvSpPr/>
                <p:nvPr/>
              </p:nvSpPr>
              <p:spPr>
                <a:xfrm rot="10800000">
                  <a:off x="373708" y="86204"/>
                  <a:ext cx="203481" cy="45719"/>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408" name="Rounded Rectangle 197"/>
            <p:cNvSpPr/>
            <p:nvPr/>
          </p:nvSpPr>
          <p:spPr>
            <a:xfrm>
              <a:off x="4128303" y="3235088"/>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a:solidFill>
                    <a:prstClr val="black"/>
                  </a:solidFill>
                  <a:latin typeface="メイリオ" pitchFamily="50" charset="-128"/>
                  <a:ea typeface="メイリオ" pitchFamily="50" charset="-128"/>
                  <a:cs typeface="メイリオ" pitchFamily="50" charset="-128"/>
                </a:rPr>
                <a:t>ガラスカートリッジ</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414" name="Group 213"/>
          <p:cNvGrpSpPr/>
          <p:nvPr/>
        </p:nvGrpSpPr>
        <p:grpSpPr>
          <a:xfrm>
            <a:off x="3096229" y="1894931"/>
            <a:ext cx="2719550" cy="378000"/>
            <a:chOff x="4128303" y="2526575"/>
            <a:chExt cx="3626067" cy="504000"/>
          </a:xfrm>
        </p:grpSpPr>
        <p:grpSp>
          <p:nvGrpSpPr>
            <p:cNvPr id="415" name="Group 190"/>
            <p:cNvGrpSpPr/>
            <p:nvPr/>
          </p:nvGrpSpPr>
          <p:grpSpPr>
            <a:xfrm>
              <a:off x="7250370" y="2526575"/>
              <a:ext cx="504000" cy="504000"/>
              <a:chOff x="7550807" y="2444510"/>
              <a:chExt cx="504000" cy="504000"/>
            </a:xfrm>
          </p:grpSpPr>
          <p:sp>
            <p:nvSpPr>
              <p:cNvPr id="417" name="Oval 78"/>
              <p:cNvSpPr/>
              <p:nvPr/>
            </p:nvSpPr>
            <p:spPr>
              <a:xfrm>
                <a:off x="7550807" y="2444510"/>
                <a:ext cx="504000" cy="504000"/>
              </a:xfrm>
              <a:prstGeom prst="ellipse">
                <a:avLst/>
              </a:prstGeom>
              <a:solidFill>
                <a:sysClr val="window" lastClr="FFFFFF"/>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418" name="Group 79"/>
              <p:cNvGrpSpPr/>
              <p:nvPr/>
            </p:nvGrpSpPr>
            <p:grpSpPr>
              <a:xfrm>
                <a:off x="7730133" y="2556839"/>
                <a:ext cx="152671" cy="282674"/>
                <a:chOff x="301012" y="188553"/>
                <a:chExt cx="256269" cy="474488"/>
              </a:xfrm>
              <a:solidFill>
                <a:srgbClr val="57286E"/>
              </a:solidFill>
            </p:grpSpPr>
            <p:sp>
              <p:nvSpPr>
                <p:cNvPr id="419" name="Snip Same Side Corner Rectangle 80"/>
                <p:cNvSpPr/>
                <p:nvPr/>
              </p:nvSpPr>
              <p:spPr>
                <a:xfrm>
                  <a:off x="301012" y="279824"/>
                  <a:ext cx="256269" cy="383217"/>
                </a:xfrm>
                <a:prstGeom prst="snip2SameRect">
                  <a:avLst>
                    <a:gd name="adj1" fmla="val 24480"/>
                    <a:gd name="adj2" fmla="val 0"/>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20" name="Rectangle 81"/>
                <p:cNvSpPr/>
                <p:nvPr/>
              </p:nvSpPr>
              <p:spPr>
                <a:xfrm>
                  <a:off x="359072" y="235085"/>
                  <a:ext cx="140147" cy="45719"/>
                </a:xfrm>
                <a:prstGeom prst="rect">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21" name="Trapezoid 82"/>
                <p:cNvSpPr/>
                <p:nvPr/>
              </p:nvSpPr>
              <p:spPr>
                <a:xfrm>
                  <a:off x="316672" y="188553"/>
                  <a:ext cx="221342" cy="45793"/>
                </a:xfrm>
                <a:prstGeom prst="trapezoid">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416" name="Rounded Rectangle 196"/>
            <p:cNvSpPr/>
            <p:nvPr/>
          </p:nvSpPr>
          <p:spPr>
            <a:xfrm>
              <a:off x="4128303" y="261574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ガラスバイアル</a:t>
              </a:r>
              <a:endParaRPr lang="en-US" sz="1100" dirty="0">
                <a:solidFill>
                  <a:prstClr val="black"/>
                </a:solidFill>
                <a:latin typeface="メイリオ" pitchFamily="50" charset="-128"/>
                <a:ea typeface="メイリオ" pitchFamily="50" charset="-128"/>
                <a:cs typeface="メイリオ" pitchFamily="50" charset="-128"/>
              </a:endParaRPr>
            </a:p>
          </p:txBody>
        </p:sp>
      </p:grpSp>
      <p:sp>
        <p:nvSpPr>
          <p:cNvPr id="422" name="Rounded Rectangle 169"/>
          <p:cNvSpPr/>
          <p:nvPr/>
        </p:nvSpPr>
        <p:spPr>
          <a:xfrm>
            <a:off x="3096227" y="1523499"/>
            <a:ext cx="2256415" cy="246825"/>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プレフィラブルガラスシリンジ</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462" name="Group 10"/>
          <p:cNvGrpSpPr/>
          <p:nvPr/>
        </p:nvGrpSpPr>
        <p:grpSpPr>
          <a:xfrm>
            <a:off x="423256" y="2634494"/>
            <a:ext cx="2516670" cy="1083885"/>
            <a:chOff x="423256" y="2634494"/>
            <a:chExt cx="2516670" cy="1083885"/>
          </a:xfrm>
        </p:grpSpPr>
        <p:grpSp>
          <p:nvGrpSpPr>
            <p:cNvPr id="463" name="Group 203"/>
            <p:cNvGrpSpPr/>
            <p:nvPr/>
          </p:nvGrpSpPr>
          <p:grpSpPr>
            <a:xfrm>
              <a:off x="423256" y="2635754"/>
              <a:ext cx="2163487" cy="1082625"/>
              <a:chOff x="564341" y="3514338"/>
              <a:chExt cx="2884650" cy="1443500"/>
            </a:xfrm>
          </p:grpSpPr>
          <p:cxnSp>
            <p:nvCxnSpPr>
              <p:cNvPr id="465" name="Straight Arrow Connector 5"/>
              <p:cNvCxnSpPr>
                <a:stCxn id="466" idx="3"/>
              </p:cNvCxnSpPr>
              <p:nvPr/>
            </p:nvCxnSpPr>
            <p:spPr>
              <a:xfrm flipH="1" flipV="1">
                <a:off x="3034557" y="3650756"/>
                <a:ext cx="414434" cy="61582"/>
              </a:xfrm>
              <a:prstGeom prst="straightConnector1">
                <a:avLst/>
              </a:prstGeom>
              <a:ln w="76200">
                <a:solidFill>
                  <a:schemeClr val="accent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66" name="Rounded Rectangle 23"/>
              <p:cNvSpPr/>
              <p:nvPr/>
            </p:nvSpPr>
            <p:spPr>
              <a:xfrm>
                <a:off x="568991" y="3514338"/>
                <a:ext cx="2880000" cy="396000"/>
              </a:xfrm>
              <a:prstGeom prst="roundRect">
                <a:avLst/>
              </a:prstGeom>
              <a:solidFill>
                <a:srgbClr val="0057A5"/>
              </a:solidFill>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200" b="1" dirty="0">
                    <a:solidFill>
                      <a:srgbClr val="FFFFFF"/>
                    </a:solidFill>
                    <a:latin typeface="メイリオ" pitchFamily="50" charset="-128"/>
                    <a:ea typeface="メイリオ" pitchFamily="50" charset="-128"/>
                    <a:cs typeface="メイリオ" pitchFamily="50" charset="-128"/>
                  </a:rPr>
                  <a:t>ゴム栓</a:t>
                </a:r>
                <a:endParaRPr lang="en-US" sz="1200" dirty="0">
                  <a:solidFill>
                    <a:prstClr val="black"/>
                  </a:solidFill>
                  <a:latin typeface="メイリオ" pitchFamily="50" charset="-128"/>
                  <a:ea typeface="メイリオ" pitchFamily="50" charset="-128"/>
                  <a:cs typeface="メイリオ" pitchFamily="50" charset="-128"/>
                </a:endParaRPr>
              </a:p>
            </p:txBody>
          </p:sp>
          <p:sp>
            <p:nvSpPr>
              <p:cNvPr id="467" name="Rounded Rectangle 20"/>
              <p:cNvSpPr/>
              <p:nvPr/>
            </p:nvSpPr>
            <p:spPr>
              <a:xfrm>
                <a:off x="1079374" y="4002089"/>
                <a:ext cx="2364751"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ガラスバイアル用</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468" name="Group 24"/>
              <p:cNvGrpSpPr>
                <a:grpSpLocks noChangeAspect="1"/>
              </p:cNvGrpSpPr>
              <p:nvPr/>
            </p:nvGrpSpPr>
            <p:grpSpPr>
              <a:xfrm>
                <a:off x="567573" y="4002088"/>
                <a:ext cx="432000" cy="432000"/>
                <a:chOff x="0" y="0"/>
                <a:chExt cx="846000" cy="846000"/>
              </a:xfrm>
              <a:solidFill>
                <a:schemeClr val="accent3"/>
              </a:solidFill>
            </p:grpSpPr>
            <p:sp>
              <p:nvSpPr>
                <p:cNvPr id="486" name="Oval 161"/>
                <p:cNvSpPr/>
                <p:nvPr/>
              </p:nvSpPr>
              <p:spPr>
                <a:xfrm>
                  <a:off x="0" y="0"/>
                  <a:ext cx="846000" cy="84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487" name="Group 162"/>
                <p:cNvGrpSpPr/>
                <p:nvPr/>
              </p:nvGrpSpPr>
              <p:grpSpPr>
                <a:xfrm>
                  <a:off x="218462" y="188553"/>
                  <a:ext cx="564938" cy="519928"/>
                  <a:chOff x="218462" y="188553"/>
                  <a:chExt cx="564938" cy="519928"/>
                </a:xfrm>
                <a:grpFill/>
              </p:grpSpPr>
              <p:grpSp>
                <p:nvGrpSpPr>
                  <p:cNvPr id="488" name="Group 163"/>
                  <p:cNvGrpSpPr/>
                  <p:nvPr/>
                </p:nvGrpSpPr>
                <p:grpSpPr>
                  <a:xfrm>
                    <a:off x="218462" y="188553"/>
                    <a:ext cx="256269" cy="474488"/>
                    <a:chOff x="218462" y="188553"/>
                    <a:chExt cx="256269" cy="474488"/>
                  </a:xfrm>
                  <a:grpFill/>
                </p:grpSpPr>
                <p:sp>
                  <p:nvSpPr>
                    <p:cNvPr id="490" name="Snip Same Side Corner Rectangle 165"/>
                    <p:cNvSpPr/>
                    <p:nvPr/>
                  </p:nvSpPr>
                  <p:spPr>
                    <a:xfrm>
                      <a:off x="218462" y="279824"/>
                      <a:ext cx="256269" cy="383217"/>
                    </a:xfrm>
                    <a:prstGeom prst="snip2SameRect">
                      <a:avLst>
                        <a:gd name="adj1" fmla="val 24480"/>
                        <a:gd name="adj2" fmla="val 0"/>
                      </a:avLst>
                    </a:prstGeom>
                    <a:solidFill>
                      <a:srgbClr val="0057A5"/>
                    </a:solidFill>
                    <a:ln w="3175" cap="flat" cmpd="sng" algn="ctr">
                      <a:solidFill>
                        <a:sysClr val="window" lastClr="FFFFFF"/>
                      </a:solidFill>
                      <a:prstDash val="solid"/>
                    </a:ln>
                    <a:effectLst/>
                  </p:spPr>
                  <p:txBody>
                    <a:bodyPr rtlCol="0" anchor="ctr"/>
                    <a:lstStyle/>
                    <a:p>
                      <a:pPr defTabSz="685783"/>
                      <a:endParaRPr lang="en-US" sz="1400" dirty="0">
                        <a:solidFill>
                          <a:prstClr val="black"/>
                        </a:solidFill>
                      </a:endParaRPr>
                    </a:p>
                  </p:txBody>
                </p:sp>
                <p:sp>
                  <p:nvSpPr>
                    <p:cNvPr id="491" name="Rectangle 166"/>
                    <p:cNvSpPr/>
                    <p:nvPr/>
                  </p:nvSpPr>
                  <p:spPr>
                    <a:xfrm>
                      <a:off x="276522" y="235085"/>
                      <a:ext cx="140147" cy="45719"/>
                    </a:xfrm>
                    <a:prstGeom prst="rect">
                      <a:avLst/>
                    </a:prstGeom>
                    <a:solidFill>
                      <a:srgbClr val="0057A5"/>
                    </a:solidFill>
                    <a:ln w="3175" cap="flat" cmpd="sng" algn="ctr">
                      <a:solidFill>
                        <a:sysClr val="window" lastClr="FFFFFF"/>
                      </a:solidFill>
                      <a:prstDash val="solid"/>
                    </a:ln>
                    <a:effectLst/>
                  </p:spPr>
                  <p:txBody>
                    <a:bodyPr rtlCol="0" anchor="ctr"/>
                    <a:lstStyle/>
                    <a:p>
                      <a:pPr defTabSz="685783"/>
                      <a:endParaRPr lang="en-US" sz="1400" dirty="0">
                        <a:solidFill>
                          <a:prstClr val="black"/>
                        </a:solidFill>
                      </a:endParaRPr>
                    </a:p>
                  </p:txBody>
                </p:sp>
                <p:sp>
                  <p:nvSpPr>
                    <p:cNvPr id="492" name="Trapezoid 167"/>
                    <p:cNvSpPr/>
                    <p:nvPr/>
                  </p:nvSpPr>
                  <p:spPr>
                    <a:xfrm>
                      <a:off x="234122" y="188553"/>
                      <a:ext cx="221342" cy="45793"/>
                    </a:xfrm>
                    <a:prstGeom prst="trapezoid">
                      <a:avLst/>
                    </a:prstGeom>
                    <a:solidFill>
                      <a:srgbClr val="0057A5"/>
                    </a:solidFill>
                    <a:ln w="31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685783"/>
                      <a:endParaRPr lang="en-US" sz="1400" dirty="0">
                        <a:solidFill>
                          <a:prstClr val="white"/>
                        </a:solidFill>
                      </a:endParaRPr>
                    </a:p>
                  </p:txBody>
                </p:sp>
              </p:grpSp>
              <p:sp>
                <p:nvSpPr>
                  <p:cNvPr id="489" name="Plus 164"/>
                  <p:cNvSpPr/>
                  <p:nvPr/>
                </p:nvSpPr>
                <p:spPr>
                  <a:xfrm>
                    <a:off x="351400" y="276481"/>
                    <a:ext cx="432000" cy="432000"/>
                  </a:xfrm>
                  <a:prstGeom prst="mathPl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sp>
            <p:nvSpPr>
              <p:cNvPr id="469" name="Rounded Rectangle 21"/>
              <p:cNvSpPr/>
              <p:nvPr/>
            </p:nvSpPr>
            <p:spPr>
              <a:xfrm>
                <a:off x="1084412" y="4525838"/>
                <a:ext cx="2359714"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ガラスシリンジ用</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470" name="Group 7"/>
              <p:cNvGrpSpPr/>
              <p:nvPr/>
            </p:nvGrpSpPr>
            <p:grpSpPr>
              <a:xfrm>
                <a:off x="564341" y="4525124"/>
                <a:ext cx="432000" cy="432000"/>
                <a:chOff x="754279" y="4277561"/>
                <a:chExt cx="396000" cy="396000"/>
              </a:xfrm>
            </p:grpSpPr>
            <p:sp>
              <p:nvSpPr>
                <p:cNvPr id="471" name="Oval 144"/>
                <p:cNvSpPr/>
                <p:nvPr/>
              </p:nvSpPr>
              <p:spPr>
                <a:xfrm>
                  <a:off x="754279" y="4277561"/>
                  <a:ext cx="396000" cy="39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472" name="Group 147"/>
                <p:cNvGrpSpPr/>
                <p:nvPr/>
              </p:nvGrpSpPr>
              <p:grpSpPr>
                <a:xfrm>
                  <a:off x="851825" y="4343586"/>
                  <a:ext cx="101107" cy="270292"/>
                  <a:chOff x="208395" y="141051"/>
                  <a:chExt cx="216000" cy="577442"/>
                </a:xfrm>
                <a:solidFill>
                  <a:schemeClr val="accent3"/>
                </a:solidFill>
              </p:grpSpPr>
              <p:sp>
                <p:nvSpPr>
                  <p:cNvPr id="474" name="Rectangle 149"/>
                  <p:cNvSpPr/>
                  <p:nvPr/>
                </p:nvSpPr>
                <p:spPr>
                  <a:xfrm>
                    <a:off x="266795" y="162572"/>
                    <a:ext cx="90000" cy="154683"/>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475" name="Rectangle 151"/>
                  <p:cNvSpPr/>
                  <p:nvPr/>
                </p:nvSpPr>
                <p:spPr>
                  <a:xfrm>
                    <a:off x="276325" y="647777"/>
                    <a:ext cx="72000" cy="36000"/>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476" name="Round Same Side Corner Rectangle 152"/>
                  <p:cNvSpPr/>
                  <p:nvPr/>
                </p:nvSpPr>
                <p:spPr>
                  <a:xfrm>
                    <a:off x="221315" y="141051"/>
                    <a:ext cx="180000" cy="360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nvGrpSpPr>
                  <p:cNvPr id="477" name="Group 153"/>
                  <p:cNvGrpSpPr/>
                  <p:nvPr/>
                </p:nvGrpSpPr>
                <p:grpSpPr>
                  <a:xfrm>
                    <a:off x="260445" y="325357"/>
                    <a:ext cx="108000" cy="320886"/>
                    <a:chOff x="260445" y="325357"/>
                    <a:chExt cx="145459" cy="320886"/>
                  </a:xfrm>
                  <a:grpFill/>
                </p:grpSpPr>
                <p:sp>
                  <p:nvSpPr>
                    <p:cNvPr id="480" name="Rectangle 155"/>
                    <p:cNvSpPr/>
                    <p:nvPr/>
                  </p:nvSpPr>
                  <p:spPr>
                    <a:xfrm>
                      <a:off x="260445" y="325357"/>
                      <a:ext cx="145459" cy="320886"/>
                    </a:xfrm>
                    <a:prstGeom prst="rect">
                      <a:avLst/>
                    </a:prstGeom>
                    <a:solidFill>
                      <a:srgbClr val="0057A5"/>
                    </a:solidFill>
                    <a:ln w="3175" cap="flat" cmpd="sng" algn="ctr">
                      <a:solidFill>
                        <a:sysClr val="window" lastClr="FFFFFF"/>
                      </a:solidFill>
                      <a:prstDash val="solid"/>
                    </a:ln>
                    <a:effectLst/>
                  </p:spPr>
                  <p:txBody>
                    <a:bodyPr rtlCol="0" anchor="ctr"/>
                    <a:lstStyle/>
                    <a:p>
                      <a:pPr defTabSz="685783"/>
                      <a:endParaRPr lang="en-US" sz="1400" dirty="0">
                        <a:solidFill>
                          <a:prstClr val="black"/>
                        </a:solidFill>
                      </a:endParaRPr>
                    </a:p>
                  </p:txBody>
                </p:sp>
                <p:cxnSp>
                  <p:nvCxnSpPr>
                    <p:cNvPr id="481" name="Straight Connector 156"/>
                    <p:cNvCxnSpPr/>
                    <p:nvPr/>
                  </p:nvCxnSpPr>
                  <p:spPr>
                    <a:xfrm>
                      <a:off x="265525" y="373240"/>
                      <a:ext cx="36000" cy="0"/>
                    </a:xfrm>
                    <a:prstGeom prst="line">
                      <a:avLst/>
                    </a:prstGeom>
                    <a:grpFill/>
                    <a:ln w="3175" cap="flat" cmpd="sng" algn="ctr">
                      <a:solidFill>
                        <a:sysClr val="window" lastClr="FFFFFF"/>
                      </a:solidFill>
                      <a:prstDash val="solid"/>
                    </a:ln>
                    <a:effectLst/>
                  </p:spPr>
                </p:cxnSp>
                <p:cxnSp>
                  <p:nvCxnSpPr>
                    <p:cNvPr id="482" name="Straight Connector 157"/>
                    <p:cNvCxnSpPr/>
                    <p:nvPr/>
                  </p:nvCxnSpPr>
                  <p:spPr>
                    <a:xfrm>
                      <a:off x="264714" y="428958"/>
                      <a:ext cx="72000" cy="0"/>
                    </a:xfrm>
                    <a:prstGeom prst="line">
                      <a:avLst/>
                    </a:prstGeom>
                    <a:grpFill/>
                    <a:ln w="3175" cap="flat" cmpd="sng" algn="ctr">
                      <a:solidFill>
                        <a:sysClr val="window" lastClr="FFFFFF"/>
                      </a:solidFill>
                      <a:prstDash val="solid"/>
                    </a:ln>
                    <a:effectLst/>
                  </p:spPr>
                </p:cxnSp>
                <p:cxnSp>
                  <p:nvCxnSpPr>
                    <p:cNvPr id="483" name="Straight Connector 158"/>
                    <p:cNvCxnSpPr/>
                    <p:nvPr/>
                  </p:nvCxnSpPr>
                  <p:spPr>
                    <a:xfrm>
                      <a:off x="265525" y="485800"/>
                      <a:ext cx="36000" cy="0"/>
                    </a:xfrm>
                    <a:prstGeom prst="line">
                      <a:avLst/>
                    </a:prstGeom>
                    <a:grpFill/>
                    <a:ln w="3175" cap="flat" cmpd="sng" algn="ctr">
                      <a:solidFill>
                        <a:sysClr val="window" lastClr="FFFFFF"/>
                      </a:solidFill>
                      <a:prstDash val="solid"/>
                    </a:ln>
                    <a:effectLst/>
                  </p:spPr>
                </p:cxnSp>
                <p:cxnSp>
                  <p:nvCxnSpPr>
                    <p:cNvPr id="484" name="Straight Connector 159"/>
                    <p:cNvCxnSpPr/>
                    <p:nvPr/>
                  </p:nvCxnSpPr>
                  <p:spPr>
                    <a:xfrm>
                      <a:off x="264714" y="543420"/>
                      <a:ext cx="72000" cy="0"/>
                    </a:xfrm>
                    <a:prstGeom prst="line">
                      <a:avLst/>
                    </a:prstGeom>
                    <a:grpFill/>
                    <a:ln w="3175" cap="flat" cmpd="sng" algn="ctr">
                      <a:solidFill>
                        <a:sysClr val="window" lastClr="FFFFFF"/>
                      </a:solidFill>
                      <a:prstDash val="solid"/>
                    </a:ln>
                    <a:effectLst/>
                  </p:spPr>
                </p:cxnSp>
                <p:cxnSp>
                  <p:nvCxnSpPr>
                    <p:cNvPr id="485" name="Straight Connector 160"/>
                    <p:cNvCxnSpPr/>
                    <p:nvPr/>
                  </p:nvCxnSpPr>
                  <p:spPr>
                    <a:xfrm>
                      <a:off x="264035" y="597062"/>
                      <a:ext cx="36000" cy="0"/>
                    </a:xfrm>
                    <a:prstGeom prst="line">
                      <a:avLst/>
                    </a:prstGeom>
                    <a:grpFill/>
                    <a:ln w="3175" cap="flat" cmpd="sng" algn="ctr">
                      <a:solidFill>
                        <a:sysClr val="window" lastClr="FFFFFF"/>
                      </a:solidFill>
                      <a:prstDash val="solid"/>
                    </a:ln>
                    <a:effectLst/>
                  </p:spPr>
                </p:cxnSp>
              </p:grpSp>
              <p:sp>
                <p:nvSpPr>
                  <p:cNvPr id="478" name="Rectangle 154"/>
                  <p:cNvSpPr/>
                  <p:nvPr/>
                </p:nvSpPr>
                <p:spPr>
                  <a:xfrm>
                    <a:off x="302539" y="682493"/>
                    <a:ext cx="25200" cy="36000"/>
                  </a:xfrm>
                  <a:prstGeom prst="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sp>
                <p:nvSpPr>
                  <p:cNvPr id="479" name="Round Same Side Corner Rectangle 150"/>
                  <p:cNvSpPr/>
                  <p:nvPr/>
                </p:nvSpPr>
                <p:spPr>
                  <a:xfrm>
                    <a:off x="208395" y="310519"/>
                    <a:ext cx="216000" cy="21600"/>
                  </a:xfrm>
                  <a:prstGeom prst="round2SameRect">
                    <a:avLst/>
                  </a:prstGeom>
                  <a:solidFill>
                    <a:srgbClr val="0057A5"/>
                  </a:solidFill>
                  <a:ln w="3175" cap="flat" cmpd="sng" algn="ctr">
                    <a:solidFill>
                      <a:schemeClr val="bg1"/>
                    </a:solidFill>
                    <a:prstDash val="solid"/>
                  </a:ln>
                  <a:effectLst/>
                </p:spPr>
                <p:txBody>
                  <a:bodyPr rtlCol="0" anchor="ctr"/>
                  <a:lstStyle/>
                  <a:p>
                    <a:pPr defTabSz="685783"/>
                    <a:endParaRPr lang="en-US" sz="1400" dirty="0">
                      <a:solidFill>
                        <a:prstClr val="black"/>
                      </a:solidFill>
                    </a:endParaRPr>
                  </a:p>
                </p:txBody>
              </p:sp>
            </p:grpSp>
            <p:sp>
              <p:nvSpPr>
                <p:cNvPr id="473" name="Plus 146"/>
                <p:cNvSpPr/>
                <p:nvPr/>
              </p:nvSpPr>
              <p:spPr>
                <a:xfrm>
                  <a:off x="883196" y="4417384"/>
                  <a:ext cx="202213" cy="202213"/>
                </a:xfrm>
                <a:prstGeom prst="mathPl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685783"/>
                  <a:endParaRPr lang="en-US" sz="1400" dirty="0">
                    <a:solidFill>
                      <a:prstClr val="white"/>
                    </a:solidFill>
                  </a:endParaRPr>
                </a:p>
              </p:txBody>
            </p:sp>
          </p:grpSp>
        </p:grpSp>
        <p:sp>
          <p:nvSpPr>
            <p:cNvPr id="464" name="Plus 209"/>
            <p:cNvSpPr/>
            <p:nvPr/>
          </p:nvSpPr>
          <p:spPr>
            <a:xfrm>
              <a:off x="2642926" y="2634494"/>
              <a:ext cx="297000" cy="297000"/>
            </a:xfrm>
            <a:prstGeom prst="mathPlus">
              <a:avLst/>
            </a:prstGeom>
            <a:solidFill>
              <a:srgbClr val="0057A5"/>
            </a:solidFill>
            <a:ln>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defTabSz="685783"/>
              <a:endParaRPr lang="en-US" dirty="0">
                <a:solidFill>
                  <a:prstClr val="white"/>
                </a:solidFill>
              </a:endParaRPr>
            </a:p>
          </p:txBody>
        </p:sp>
      </p:grpSp>
      <p:grpSp>
        <p:nvGrpSpPr>
          <p:cNvPr id="493" name="Group 10"/>
          <p:cNvGrpSpPr/>
          <p:nvPr/>
        </p:nvGrpSpPr>
        <p:grpSpPr>
          <a:xfrm>
            <a:off x="429618" y="1254036"/>
            <a:ext cx="2503853" cy="696784"/>
            <a:chOff x="429616" y="1254034"/>
            <a:chExt cx="2503853" cy="696784"/>
          </a:xfrm>
        </p:grpSpPr>
        <p:grpSp>
          <p:nvGrpSpPr>
            <p:cNvPr id="494" name="Group 204"/>
            <p:cNvGrpSpPr/>
            <p:nvPr/>
          </p:nvGrpSpPr>
          <p:grpSpPr>
            <a:xfrm>
              <a:off x="429616" y="1258395"/>
              <a:ext cx="2160000" cy="692423"/>
              <a:chOff x="572821" y="1677859"/>
              <a:chExt cx="2880000" cy="923231"/>
            </a:xfrm>
          </p:grpSpPr>
          <p:sp>
            <p:nvSpPr>
              <p:cNvPr id="496" name="Rounded Rectangle 19"/>
              <p:cNvSpPr/>
              <p:nvPr/>
            </p:nvSpPr>
            <p:spPr>
              <a:xfrm>
                <a:off x="572821" y="1677859"/>
                <a:ext cx="2880000" cy="396000"/>
              </a:xfrm>
              <a:prstGeom prst="roundRect">
                <a:avLst/>
              </a:prstGeom>
              <a:solidFill>
                <a:srgbClr val="0057A5"/>
              </a:solidFill>
              <a:ln>
                <a:no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200" b="1" dirty="0">
                    <a:solidFill>
                      <a:srgbClr val="FFFFFF"/>
                    </a:solidFill>
                    <a:latin typeface="メイリオ" pitchFamily="50" charset="-128"/>
                    <a:ea typeface="メイリオ" pitchFamily="50" charset="-128"/>
                    <a:cs typeface="メイリオ" pitchFamily="50" charset="-128"/>
                  </a:rPr>
                  <a:t>原材料</a:t>
                </a:r>
                <a:endParaRPr lang="en-US" sz="1200" dirty="0">
                  <a:solidFill>
                    <a:prstClr val="black"/>
                  </a:solidFill>
                  <a:latin typeface="メイリオ" pitchFamily="50" charset="-128"/>
                  <a:ea typeface="メイリオ" pitchFamily="50" charset="-128"/>
                  <a:cs typeface="メイリオ" pitchFamily="50" charset="-128"/>
                </a:endParaRPr>
              </a:p>
            </p:txBody>
          </p:sp>
          <p:sp>
            <p:nvSpPr>
              <p:cNvPr id="497" name="Rounded Rectangle 18"/>
              <p:cNvSpPr/>
              <p:nvPr/>
            </p:nvSpPr>
            <p:spPr>
              <a:xfrm>
                <a:off x="1079374" y="2169090"/>
                <a:ext cx="2364750" cy="432000"/>
              </a:xfrm>
              <a:prstGeom prst="roundRect">
                <a:avLst/>
              </a:prstGeom>
              <a:ln w="9525">
                <a:solidFill>
                  <a:schemeClr val="accent3"/>
                </a:solidFill>
                <a:prstDash val="sysDot"/>
              </a:ln>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dirty="0" smtClean="0">
                    <a:solidFill>
                      <a:prstClr val="black"/>
                    </a:solidFill>
                    <a:latin typeface="メイリオ" pitchFamily="50" charset="-128"/>
                    <a:ea typeface="メイリオ" pitchFamily="50" charset="-128"/>
                    <a:cs typeface="メイリオ" pitchFamily="50" charset="-128"/>
                  </a:rPr>
                  <a:t>ガラス管</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498" name="Group 170"/>
              <p:cNvGrpSpPr>
                <a:grpSpLocks noChangeAspect="1"/>
              </p:cNvGrpSpPr>
              <p:nvPr/>
            </p:nvGrpSpPr>
            <p:grpSpPr>
              <a:xfrm>
                <a:off x="572821" y="2169090"/>
                <a:ext cx="432000" cy="432000"/>
                <a:chOff x="0" y="0"/>
                <a:chExt cx="846000" cy="846000"/>
              </a:xfrm>
              <a:solidFill>
                <a:schemeClr val="accent3"/>
              </a:solidFill>
            </p:grpSpPr>
            <p:sp>
              <p:nvSpPr>
                <p:cNvPr id="499" name="Oval 171"/>
                <p:cNvSpPr/>
                <p:nvPr/>
              </p:nvSpPr>
              <p:spPr>
                <a:xfrm>
                  <a:off x="0" y="0"/>
                  <a:ext cx="846000" cy="846000"/>
                </a:xfrm>
                <a:prstGeom prst="ellipse">
                  <a:avLst/>
                </a:prstGeom>
                <a:solidFill>
                  <a:srgbClr val="0057A5"/>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sp>
              <p:nvSpPr>
                <p:cNvPr id="500" name="Can 172"/>
                <p:cNvSpPr/>
                <p:nvPr/>
              </p:nvSpPr>
              <p:spPr>
                <a:xfrm rot="2901603">
                  <a:off x="306796" y="88940"/>
                  <a:ext cx="232409" cy="668120"/>
                </a:xfrm>
                <a:prstGeom prst="can">
                  <a:avLst/>
                </a:prstGeom>
                <a:solidFill>
                  <a:srgbClr val="0057A5"/>
                </a:solidFill>
                <a:ln w="3175" cap="flat" cmpd="sng" algn="ctr">
                  <a:solidFill>
                    <a:schemeClr val="bg1"/>
                  </a:solidFill>
                  <a:prstDash val="solid"/>
                </a:ln>
                <a:effectLst>
                  <a:outerShdw blurRad="40000" dist="23000" dir="5400000" rotWithShape="0">
                    <a:srgbClr val="000000">
                      <a:alpha val="35000"/>
                    </a:srgbClr>
                  </a:outerShdw>
                </a:effectLst>
              </p:spPr>
              <p:txBody>
                <a:bodyPr rtlCol="0" anchor="ctr"/>
                <a:lstStyle/>
                <a:p>
                  <a:pPr defTabSz="685783"/>
                  <a:endParaRPr lang="en-US" sz="1400" dirty="0">
                    <a:solidFill>
                      <a:prstClr val="black"/>
                    </a:solidFill>
                  </a:endParaRPr>
                </a:p>
              </p:txBody>
            </p:sp>
          </p:grpSp>
        </p:grpSp>
        <p:sp>
          <p:nvSpPr>
            <p:cNvPr id="495" name="Plus 208"/>
            <p:cNvSpPr/>
            <p:nvPr/>
          </p:nvSpPr>
          <p:spPr>
            <a:xfrm>
              <a:off x="2636469" y="1254034"/>
              <a:ext cx="297000" cy="297000"/>
            </a:xfrm>
            <a:prstGeom prst="mathPlus">
              <a:avLst/>
            </a:prstGeom>
            <a:solidFill>
              <a:srgbClr val="0057A5"/>
            </a:solidFill>
            <a:ln>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defTabSz="685783"/>
              <a:endParaRPr lang="en-US" dirty="0">
                <a:solidFill>
                  <a:prstClr val="white"/>
                </a:solidFill>
              </a:endParaRPr>
            </a:p>
          </p:txBody>
        </p:sp>
      </p:grpSp>
      <p:sp>
        <p:nvSpPr>
          <p:cNvPr id="501" name="正方形/長方形 500"/>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502"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chemeClr val="bg2">
                    <a:lumMod val="25000"/>
                  </a:schemeClr>
                </a:solidFill>
                <a:latin typeface="メイリオ" pitchFamily="50" charset="-128"/>
                <a:ea typeface="メイリオ" pitchFamily="50" charset="-128"/>
                <a:cs typeface="メイリオ" pitchFamily="50" charset="-128"/>
              </a:rPr>
              <a:t>ニプロファーマパッケージング製品一覧</a:t>
            </a:r>
            <a:endParaRPr lang="en-US" sz="2000" dirty="0">
              <a:solidFill>
                <a:schemeClr val="bg2">
                  <a:lumMod val="25000"/>
                </a:schemeClr>
              </a:solidFill>
              <a:latin typeface="メイリオ" pitchFamily="50" charset="-128"/>
              <a:ea typeface="メイリオ" pitchFamily="50" charset="-128"/>
              <a:cs typeface="メイリオ" pitchFamily="50" charset="-128"/>
            </a:endParaRPr>
          </a:p>
        </p:txBody>
      </p:sp>
      <p:pic>
        <p:nvPicPr>
          <p:cNvPr id="179" name="Picture 2" descr="C:\Users\LOCALUSER\Desktop\シンボルマーク＆NIPRO.png"/>
          <p:cNvPicPr>
            <a:picLocks noChangeAspect="1" noChangeArrowheads="1"/>
          </p:cNvPicPr>
          <p:nvPr/>
        </p:nvPicPr>
        <p:blipFill>
          <a:blip r:embed="rId3" cstate="print">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1959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1"/>
          <p:cNvGrpSpPr/>
          <p:nvPr/>
        </p:nvGrpSpPr>
        <p:grpSpPr>
          <a:xfrm>
            <a:off x="5989319" y="900809"/>
            <a:ext cx="2520000" cy="3312000"/>
            <a:chOff x="9533044" y="1003643"/>
            <a:chExt cx="2484000" cy="3312000"/>
          </a:xfrm>
        </p:grpSpPr>
        <p:grpSp>
          <p:nvGrpSpPr>
            <p:cNvPr id="3" name="Group 294"/>
            <p:cNvGrpSpPr/>
            <p:nvPr/>
          </p:nvGrpSpPr>
          <p:grpSpPr>
            <a:xfrm>
              <a:off x="9533044" y="1003643"/>
              <a:ext cx="2484000" cy="3312000"/>
              <a:chOff x="-2616330" y="597027"/>
              <a:chExt cx="2484000" cy="3312000"/>
            </a:xfrm>
            <a:solidFill>
              <a:schemeClr val="bg1"/>
            </a:solidFill>
          </p:grpSpPr>
          <p:sp>
            <p:nvSpPr>
              <p:cNvPr id="16" name="Rounded Rectangle 296"/>
              <p:cNvSpPr/>
              <p:nvPr/>
            </p:nvSpPr>
            <p:spPr>
              <a:xfrm>
                <a:off x="-2616330" y="597027"/>
                <a:ext cx="2484000" cy="3312000"/>
              </a:xfrm>
              <a:prstGeom prst="roundRect">
                <a:avLst>
                  <a:gd name="adj" fmla="val 7857"/>
                </a:avLst>
              </a:prstGeom>
              <a:solidFill>
                <a:schemeClr val="bg1"/>
              </a:solidFill>
              <a:ln>
                <a:solidFill>
                  <a:srgbClr val="0057A5"/>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17" name="Rounded Rectangle 297"/>
              <p:cNvSpPr/>
              <p:nvPr/>
            </p:nvSpPr>
            <p:spPr>
              <a:xfrm>
                <a:off x="-2502445" y="711800"/>
                <a:ext cx="2268000" cy="506447"/>
              </a:xfrm>
              <a:prstGeom prst="roundRect">
                <a:avLst>
                  <a:gd name="adj" fmla="val 23164"/>
                </a:avLst>
              </a:prstGeom>
              <a:grpFill/>
              <a:ln>
                <a:solidFill>
                  <a:srgbClr val="0057A5"/>
                </a:solidFill>
              </a:ln>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200" b="1" dirty="0" smtClean="0">
                    <a:solidFill>
                      <a:prstClr val="black"/>
                    </a:solidFill>
                    <a:latin typeface="メイリオ" pitchFamily="50" charset="-128"/>
                    <a:ea typeface="メイリオ" pitchFamily="50" charset="-128"/>
                    <a:cs typeface="メイリオ" pitchFamily="50" charset="-128"/>
                  </a:rPr>
                  <a:t>ゴム製品</a:t>
                </a:r>
                <a:endParaRPr lang="en-US" altLang="ja-JP" sz="1200" b="1" dirty="0" smtClean="0">
                  <a:solidFill>
                    <a:prstClr val="black"/>
                  </a:solidFill>
                  <a:latin typeface="メイリオ" pitchFamily="50" charset="-128"/>
                  <a:ea typeface="メイリオ" pitchFamily="50" charset="-128"/>
                  <a:cs typeface="メイリオ" pitchFamily="50" charset="-128"/>
                </a:endParaRPr>
              </a:p>
              <a:p>
                <a:pPr algn="ctr" defTabSz="685783"/>
                <a:r>
                  <a:rPr lang="ja-JP" altLang="en-US" sz="1050" b="1" dirty="0" smtClean="0">
                    <a:solidFill>
                      <a:prstClr val="black"/>
                    </a:solidFill>
                    <a:latin typeface="メイリオ" pitchFamily="50" charset="-128"/>
                    <a:ea typeface="メイリオ" pitchFamily="50" charset="-128"/>
                    <a:cs typeface="メイリオ" pitchFamily="50" charset="-128"/>
                  </a:rPr>
                  <a:t>（ゴムキャップ、ガスケット等）</a:t>
                </a:r>
                <a:endParaRPr lang="en-US" sz="1050" b="1" dirty="0">
                  <a:solidFill>
                    <a:prstClr val="black"/>
                  </a:solidFill>
                  <a:latin typeface="メイリオ" pitchFamily="50" charset="-128"/>
                  <a:ea typeface="メイリオ" pitchFamily="50" charset="-128"/>
                  <a:cs typeface="メイリオ" pitchFamily="50" charset="-128"/>
                </a:endParaRPr>
              </a:p>
            </p:txBody>
          </p:sp>
        </p:grpSp>
        <p:grpSp>
          <p:nvGrpSpPr>
            <p:cNvPr id="4" name="Group 232"/>
            <p:cNvGrpSpPr/>
            <p:nvPr/>
          </p:nvGrpSpPr>
          <p:grpSpPr>
            <a:xfrm>
              <a:off x="9889344" y="3637277"/>
              <a:ext cx="1659406" cy="508065"/>
              <a:chOff x="6703874" y="2914318"/>
              <a:chExt cx="1659406" cy="508065"/>
            </a:xfrm>
          </p:grpSpPr>
          <p:pic>
            <p:nvPicPr>
              <p:cNvPr id="14" name="Picture 229"/>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814279" y="2914318"/>
                <a:ext cx="549001" cy="504000"/>
              </a:xfrm>
              <a:prstGeom prst="rect">
                <a:avLst/>
              </a:prstGeom>
            </p:spPr>
          </p:pic>
          <p:pic>
            <p:nvPicPr>
              <p:cNvPr id="15" name="Picture 230"/>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703874" y="2918383"/>
                <a:ext cx="754105" cy="504000"/>
              </a:xfrm>
              <a:prstGeom prst="rect">
                <a:avLst/>
              </a:prstGeom>
            </p:spPr>
          </p:pic>
        </p:grpSp>
        <p:grpSp>
          <p:nvGrpSpPr>
            <p:cNvPr id="5" name="Group 298"/>
            <p:cNvGrpSpPr/>
            <p:nvPr/>
          </p:nvGrpSpPr>
          <p:grpSpPr>
            <a:xfrm>
              <a:off x="9792690" y="1815810"/>
              <a:ext cx="1877375" cy="1107828"/>
              <a:chOff x="9800019" y="1546627"/>
              <a:chExt cx="1877375" cy="1107828"/>
            </a:xfrm>
          </p:grpSpPr>
          <p:grpSp>
            <p:nvGrpSpPr>
              <p:cNvPr id="7" name="Group 227"/>
              <p:cNvGrpSpPr/>
              <p:nvPr/>
            </p:nvGrpSpPr>
            <p:grpSpPr>
              <a:xfrm>
                <a:off x="10216040" y="1548551"/>
                <a:ext cx="1461354" cy="1105904"/>
                <a:chOff x="6237804" y="2074983"/>
                <a:chExt cx="1461354" cy="1105904"/>
              </a:xfrm>
            </p:grpSpPr>
            <p:pic>
              <p:nvPicPr>
                <p:cNvPr id="9" name="Picture 18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056317" y="2809701"/>
                  <a:ext cx="290065" cy="352485"/>
                </a:xfrm>
                <a:prstGeom prst="rect">
                  <a:avLst/>
                </a:prstGeom>
              </p:spPr>
            </p:pic>
            <p:pic>
              <p:nvPicPr>
                <p:cNvPr id="10" name="Picture 22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637075" y="2074983"/>
                  <a:ext cx="324000" cy="1080000"/>
                </a:xfrm>
                <a:prstGeom prst="rect">
                  <a:avLst/>
                </a:prstGeom>
              </p:spPr>
            </p:pic>
            <p:pic>
              <p:nvPicPr>
                <p:cNvPr id="11" name="Picture 223"/>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237804" y="2078944"/>
                  <a:ext cx="324000" cy="1080000"/>
                </a:xfrm>
                <a:prstGeom prst="rect">
                  <a:avLst/>
                </a:prstGeom>
              </p:spPr>
            </p:pic>
            <p:pic>
              <p:nvPicPr>
                <p:cNvPr id="12" name="Picture 224"/>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7444278" y="2100887"/>
                  <a:ext cx="254880" cy="1080000"/>
                </a:xfrm>
                <a:prstGeom prst="rect">
                  <a:avLst/>
                </a:prstGeom>
              </p:spPr>
            </p:pic>
            <p:pic>
              <p:nvPicPr>
                <p:cNvPr id="13" name="Picture 225"/>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7045007" y="2099436"/>
                  <a:ext cx="313569" cy="333670"/>
                </a:xfrm>
                <a:prstGeom prst="rect">
                  <a:avLst/>
                </a:prstGeom>
              </p:spPr>
            </p:pic>
          </p:grpSp>
          <p:pic>
            <p:nvPicPr>
              <p:cNvPr id="8" name="Picture 243"/>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9800019" y="1546627"/>
                <a:ext cx="324000" cy="1080000"/>
              </a:xfrm>
              <a:prstGeom prst="rect">
                <a:avLst/>
              </a:prstGeom>
            </p:spPr>
          </p:pic>
        </p:grpSp>
        <p:cxnSp>
          <p:nvCxnSpPr>
            <p:cNvPr id="6" name="Straight Connector 300"/>
            <p:cNvCxnSpPr/>
            <p:nvPr/>
          </p:nvCxnSpPr>
          <p:spPr>
            <a:xfrm>
              <a:off x="10091204" y="3225066"/>
              <a:ext cx="1357555" cy="257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27" name="Group 55"/>
          <p:cNvGrpSpPr/>
          <p:nvPr/>
        </p:nvGrpSpPr>
        <p:grpSpPr>
          <a:xfrm>
            <a:off x="369427" y="915750"/>
            <a:ext cx="2520000" cy="3312000"/>
            <a:chOff x="564362" y="4792398"/>
            <a:chExt cx="2612831" cy="3312000"/>
          </a:xfrm>
        </p:grpSpPr>
        <p:grpSp>
          <p:nvGrpSpPr>
            <p:cNvPr id="28" name="Group 56"/>
            <p:cNvGrpSpPr/>
            <p:nvPr/>
          </p:nvGrpSpPr>
          <p:grpSpPr>
            <a:xfrm>
              <a:off x="607489" y="4792398"/>
              <a:ext cx="2540253" cy="3312000"/>
              <a:chOff x="-2616332" y="597027"/>
              <a:chExt cx="2540253" cy="3312000"/>
            </a:xfrm>
            <a:solidFill>
              <a:schemeClr val="bg1"/>
            </a:solidFill>
          </p:grpSpPr>
          <p:sp>
            <p:nvSpPr>
              <p:cNvPr id="31" name="Rounded Rectangle 59"/>
              <p:cNvSpPr/>
              <p:nvPr/>
            </p:nvSpPr>
            <p:spPr>
              <a:xfrm>
                <a:off x="-2616332" y="597027"/>
                <a:ext cx="2540253" cy="3312000"/>
              </a:xfrm>
              <a:prstGeom prst="roundRect">
                <a:avLst>
                  <a:gd name="adj" fmla="val 785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32" name="Rounded Rectangle 60"/>
              <p:cNvSpPr/>
              <p:nvPr/>
            </p:nvSpPr>
            <p:spPr>
              <a:xfrm>
                <a:off x="-2502445" y="666638"/>
                <a:ext cx="2268000" cy="426482"/>
              </a:xfrm>
              <a:prstGeom prst="roundRect">
                <a:avLst>
                  <a:gd name="adj" fmla="val 23164"/>
                </a:avLst>
              </a:prstGeom>
              <a:grp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en-US" b="1" dirty="0" smtClean="0">
                    <a:solidFill>
                      <a:prstClr val="black"/>
                    </a:solidFill>
                  </a:rPr>
                  <a:t>VIALEX</a:t>
                </a:r>
                <a:r>
                  <a:rPr lang="en-US" altLang="ja-JP" b="1" baseline="-25000" dirty="0">
                    <a:solidFill>
                      <a:prstClr val="black"/>
                    </a:solidFill>
                  </a:rPr>
                  <a:t>®</a:t>
                </a:r>
                <a:r>
                  <a:rPr lang="en-US" b="1" dirty="0" smtClean="0">
                    <a:solidFill>
                      <a:prstClr val="black"/>
                    </a:solidFill>
                  </a:rPr>
                  <a:t> </a:t>
                </a:r>
                <a:endParaRPr lang="en-US" b="1" dirty="0">
                  <a:solidFill>
                    <a:prstClr val="black"/>
                  </a:solidFill>
                </a:endParaRPr>
              </a:p>
            </p:txBody>
          </p:sp>
        </p:grpSp>
        <p:pic>
          <p:nvPicPr>
            <p:cNvPr id="29" name="Picture 57"/>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776855" y="5537271"/>
              <a:ext cx="2086896" cy="2462980"/>
            </a:xfrm>
            <a:prstGeom prst="rect">
              <a:avLst/>
            </a:prstGeom>
          </p:spPr>
        </p:pic>
        <p:sp>
          <p:nvSpPr>
            <p:cNvPr id="30" name="TextBox 58"/>
            <p:cNvSpPr txBox="1"/>
            <p:nvPr/>
          </p:nvSpPr>
          <p:spPr>
            <a:xfrm>
              <a:off x="564362" y="5302183"/>
              <a:ext cx="2612831" cy="246221"/>
            </a:xfrm>
            <a:prstGeom prst="rect">
              <a:avLst/>
            </a:prstGeom>
            <a:noFill/>
          </p:spPr>
          <p:txBody>
            <a:bodyPr wrap="square" rtlCol="0">
              <a:spAutoFit/>
            </a:bodyPr>
            <a:lstStyle>
              <a:defPPr>
                <a:defRPr lang="en-US"/>
              </a:defPPr>
              <a:lvl1pPr>
                <a:defRPr sz="1100" b="1"/>
              </a:lvl1pPr>
            </a:lstStyle>
            <a:p>
              <a:pPr algn="ctr" defTabSz="685783"/>
              <a:r>
                <a:rPr lang="ja-JP" altLang="en-US" sz="1000" dirty="0" smtClean="0">
                  <a:solidFill>
                    <a:prstClr val="black"/>
                  </a:solidFill>
                  <a:latin typeface="メイリオ" pitchFamily="50" charset="-128"/>
                  <a:ea typeface="メイリオ" pitchFamily="50" charset="-128"/>
                  <a:cs typeface="メイリオ" pitchFamily="50" charset="-128"/>
                </a:rPr>
                <a:t>高度な表面コントロールを施した製品</a:t>
              </a:r>
              <a:endParaRPr lang="en-US" sz="1000" dirty="0">
                <a:solidFill>
                  <a:prstClr val="black"/>
                </a:solidFill>
                <a:latin typeface="メイリオ" pitchFamily="50" charset="-128"/>
                <a:ea typeface="メイリオ" pitchFamily="50" charset="-128"/>
                <a:cs typeface="メイリオ" pitchFamily="50" charset="-128"/>
              </a:endParaRPr>
            </a:p>
          </p:txBody>
        </p:sp>
      </p:grpSp>
      <p:sp>
        <p:nvSpPr>
          <p:cNvPr id="33" name="正方形/長方形 32"/>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34"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chemeClr val="bg2">
                    <a:lumMod val="25000"/>
                  </a:schemeClr>
                </a:solidFill>
                <a:latin typeface="メイリオ" pitchFamily="50" charset="-128"/>
                <a:ea typeface="メイリオ" pitchFamily="50" charset="-128"/>
                <a:cs typeface="メイリオ" pitchFamily="50" charset="-128"/>
              </a:rPr>
              <a:t>本日</a:t>
            </a:r>
            <a:r>
              <a:rPr lang="en-US" altLang="ja-JP" sz="2000" dirty="0" smtClean="0">
                <a:solidFill>
                  <a:schemeClr val="bg2">
                    <a:lumMod val="25000"/>
                  </a:schemeClr>
                </a:solidFill>
                <a:latin typeface="メイリオ" pitchFamily="50" charset="-128"/>
                <a:ea typeface="メイリオ" pitchFamily="50" charset="-128"/>
                <a:cs typeface="メイリオ" pitchFamily="50" charset="-128"/>
              </a:rPr>
              <a:t>Q</a:t>
            </a:r>
            <a:r>
              <a:rPr lang="ja-JP" altLang="en-US" sz="2000" dirty="0" smtClean="0">
                <a:solidFill>
                  <a:schemeClr val="bg2">
                    <a:lumMod val="25000"/>
                  </a:schemeClr>
                </a:solidFill>
                <a:latin typeface="メイリオ" pitchFamily="50" charset="-128"/>
                <a:ea typeface="メイリオ" pitchFamily="50" charset="-128"/>
                <a:cs typeface="メイリオ" pitchFamily="50" charset="-128"/>
              </a:rPr>
              <a:t>＆</a:t>
            </a:r>
            <a:r>
              <a:rPr lang="en-US" altLang="ja-JP" sz="2000" dirty="0" smtClean="0">
                <a:solidFill>
                  <a:schemeClr val="bg2">
                    <a:lumMod val="25000"/>
                  </a:schemeClr>
                </a:solidFill>
                <a:latin typeface="メイリオ" pitchFamily="50" charset="-128"/>
                <a:ea typeface="メイリオ" pitchFamily="50" charset="-128"/>
                <a:cs typeface="メイリオ" pitchFamily="50" charset="-128"/>
              </a:rPr>
              <a:t>A</a:t>
            </a:r>
            <a:r>
              <a:rPr lang="ja-JP" altLang="en-US" sz="2000" dirty="0" smtClean="0">
                <a:solidFill>
                  <a:schemeClr val="bg2">
                    <a:lumMod val="25000"/>
                  </a:schemeClr>
                </a:solidFill>
                <a:latin typeface="メイリオ" pitchFamily="50" charset="-128"/>
                <a:ea typeface="メイリオ" pitchFamily="50" charset="-128"/>
                <a:cs typeface="メイリオ" pitchFamily="50" charset="-128"/>
              </a:rPr>
              <a:t>コーナーにて展示する製品</a:t>
            </a:r>
            <a:endParaRPr lang="en-US" sz="2000" dirty="0" smtClean="0">
              <a:solidFill>
                <a:schemeClr val="bg2">
                  <a:lumMod val="25000"/>
                </a:schemeClr>
              </a:solidFill>
              <a:latin typeface="メイリオ" pitchFamily="50" charset="-128"/>
              <a:ea typeface="メイリオ" pitchFamily="50" charset="-128"/>
              <a:cs typeface="メイリオ" pitchFamily="50" charset="-128"/>
            </a:endParaRPr>
          </a:p>
        </p:txBody>
      </p:sp>
      <p:sp>
        <p:nvSpPr>
          <p:cNvPr id="26" name="テキスト ボックス 25"/>
          <p:cNvSpPr txBox="1"/>
          <p:nvPr/>
        </p:nvSpPr>
        <p:spPr>
          <a:xfrm>
            <a:off x="3419872" y="4443958"/>
            <a:ext cx="5616624" cy="584775"/>
          </a:xfrm>
          <a:prstGeom prst="rect">
            <a:avLst/>
          </a:prstGeom>
          <a:noFill/>
        </p:spPr>
        <p:txBody>
          <a:bodyPr wrap="square" rtlCol="0">
            <a:spAutoFit/>
          </a:bodyPr>
          <a:lstStyle/>
          <a:p>
            <a:pPr algn="r"/>
            <a:r>
              <a:rPr kumimoji="1" lang="ja-JP" altLang="en-US" sz="1600" u="sng" dirty="0" smtClean="0">
                <a:solidFill>
                  <a:schemeClr val="bg2">
                    <a:lumMod val="25000"/>
                  </a:schemeClr>
                </a:solidFill>
              </a:rPr>
              <a:t>その他製品・技術についてもお気軽にお尋ねください。</a:t>
            </a:r>
            <a:endParaRPr kumimoji="1" lang="en-US" altLang="ja-JP" sz="1600" u="sng" dirty="0" smtClean="0">
              <a:solidFill>
                <a:schemeClr val="bg2">
                  <a:lumMod val="25000"/>
                </a:schemeClr>
              </a:solidFill>
            </a:endParaRPr>
          </a:p>
          <a:p>
            <a:pPr algn="r"/>
            <a:r>
              <a:rPr lang="en-US" altLang="ja-JP" sz="1600" u="sng" dirty="0" smtClean="0">
                <a:solidFill>
                  <a:schemeClr val="bg2">
                    <a:lumMod val="25000"/>
                  </a:schemeClr>
                </a:solidFill>
              </a:rPr>
              <a:t>Q</a:t>
            </a:r>
            <a:r>
              <a:rPr lang="ja-JP" altLang="en-US" sz="1600" u="sng" dirty="0" smtClean="0">
                <a:solidFill>
                  <a:schemeClr val="bg2">
                    <a:lumMod val="25000"/>
                  </a:schemeClr>
                </a:solidFill>
              </a:rPr>
              <a:t>＆</a:t>
            </a:r>
            <a:r>
              <a:rPr lang="en-US" altLang="ja-JP" sz="1600" u="sng" dirty="0" smtClean="0">
                <a:solidFill>
                  <a:schemeClr val="bg2">
                    <a:lumMod val="25000"/>
                  </a:schemeClr>
                </a:solidFill>
              </a:rPr>
              <a:t>A</a:t>
            </a:r>
            <a:r>
              <a:rPr lang="ja-JP" altLang="en-US" sz="1600" u="sng" dirty="0" smtClean="0">
                <a:solidFill>
                  <a:schemeClr val="bg2">
                    <a:lumMod val="25000"/>
                  </a:schemeClr>
                </a:solidFill>
              </a:rPr>
              <a:t>コーナーのニプロブースでお待ちしております。</a:t>
            </a:r>
            <a:endParaRPr kumimoji="1" lang="ja-JP" altLang="en-US" sz="1600" u="sng" dirty="0">
              <a:solidFill>
                <a:schemeClr val="bg2">
                  <a:lumMod val="25000"/>
                </a:schemeClr>
              </a:solidFill>
            </a:endParaRPr>
          </a:p>
        </p:txBody>
      </p:sp>
      <p:grpSp>
        <p:nvGrpSpPr>
          <p:cNvPr id="22" name="グループ化 21"/>
          <p:cNvGrpSpPr/>
          <p:nvPr/>
        </p:nvGrpSpPr>
        <p:grpSpPr>
          <a:xfrm>
            <a:off x="3181836" y="900808"/>
            <a:ext cx="2569086" cy="3311752"/>
            <a:chOff x="3181836" y="900808"/>
            <a:chExt cx="2569086" cy="3311752"/>
          </a:xfrm>
        </p:grpSpPr>
        <p:grpSp>
          <p:nvGrpSpPr>
            <p:cNvPr id="18" name="Group 292"/>
            <p:cNvGrpSpPr/>
            <p:nvPr/>
          </p:nvGrpSpPr>
          <p:grpSpPr>
            <a:xfrm>
              <a:off x="3181836" y="900808"/>
              <a:ext cx="2520001" cy="3311752"/>
              <a:chOff x="9382299" y="1229830"/>
              <a:chExt cx="2577944" cy="3312000"/>
            </a:xfrm>
          </p:grpSpPr>
          <p:grpSp>
            <p:nvGrpSpPr>
              <p:cNvPr id="19" name="Group 293"/>
              <p:cNvGrpSpPr/>
              <p:nvPr/>
            </p:nvGrpSpPr>
            <p:grpSpPr>
              <a:xfrm>
                <a:off x="9382299" y="1229830"/>
                <a:ext cx="2577944" cy="3312000"/>
                <a:chOff x="-2611946" y="597027"/>
                <a:chExt cx="2577944" cy="3312000"/>
              </a:xfrm>
              <a:solidFill>
                <a:schemeClr val="bg1"/>
              </a:solidFill>
            </p:grpSpPr>
            <p:sp>
              <p:nvSpPr>
                <p:cNvPr id="24" name="Rounded Rectangle 310"/>
                <p:cNvSpPr/>
                <p:nvPr/>
              </p:nvSpPr>
              <p:spPr>
                <a:xfrm>
                  <a:off x="-2611946" y="597027"/>
                  <a:ext cx="2577944" cy="3312000"/>
                </a:xfrm>
                <a:prstGeom prst="roundRect">
                  <a:avLst>
                    <a:gd name="adj" fmla="val 785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25" name="Rounded Rectangle 312"/>
                <p:cNvSpPr/>
                <p:nvPr/>
              </p:nvSpPr>
              <p:spPr>
                <a:xfrm>
                  <a:off x="-2453161" y="672928"/>
                  <a:ext cx="2268000" cy="693085"/>
                </a:xfrm>
                <a:prstGeom prst="roundRect">
                  <a:avLst>
                    <a:gd name="adj" fmla="val 23164"/>
                  </a:avLst>
                </a:prstGeom>
                <a:grp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200" b="1" dirty="0" smtClean="0">
                      <a:solidFill>
                        <a:prstClr val="black"/>
                      </a:solidFill>
                      <a:latin typeface="メイリオ" pitchFamily="50" charset="-128"/>
                      <a:ea typeface="メイリオ" pitchFamily="50" charset="-128"/>
                      <a:cs typeface="メイリオ" pitchFamily="50" charset="-128"/>
                    </a:rPr>
                    <a:t>シリンジ</a:t>
                  </a:r>
                  <a:endParaRPr lang="en-US" altLang="ja-JP" sz="1200" b="1" dirty="0" smtClean="0">
                    <a:solidFill>
                      <a:prstClr val="black"/>
                    </a:solidFill>
                    <a:latin typeface="メイリオ" pitchFamily="50" charset="-128"/>
                    <a:ea typeface="メイリオ" pitchFamily="50" charset="-128"/>
                    <a:cs typeface="メイリオ" pitchFamily="50" charset="-128"/>
                  </a:endParaRPr>
                </a:p>
                <a:p>
                  <a:pPr algn="ctr" defTabSz="685783"/>
                  <a:r>
                    <a:rPr lang="ja-JP" altLang="en-US" sz="1050" b="1" dirty="0" smtClean="0">
                      <a:solidFill>
                        <a:prstClr val="black"/>
                      </a:solidFill>
                      <a:latin typeface="メイリオ" pitchFamily="50" charset="-128"/>
                      <a:ea typeface="メイリオ" pitchFamily="50" charset="-128"/>
                      <a:cs typeface="メイリオ" pitchFamily="50" charset="-128"/>
                    </a:rPr>
                    <a:t>（</a:t>
                  </a:r>
                  <a:r>
                    <a:rPr lang="ja-JP" altLang="en-US" sz="1050" b="1" dirty="0" smtClean="0">
                      <a:solidFill>
                        <a:prstClr val="black"/>
                      </a:solidFill>
                      <a:latin typeface="メイリオ" pitchFamily="50" charset="-128"/>
                      <a:ea typeface="メイリオ" pitchFamily="50" charset="-128"/>
                      <a:cs typeface="メイリオ" pitchFamily="50" charset="-128"/>
                    </a:rPr>
                    <a:t>滅菌済みガラスシリンジ、</a:t>
                  </a:r>
                  <a:endParaRPr lang="en-US" altLang="ja-JP" sz="1050" b="1" dirty="0" smtClean="0">
                    <a:solidFill>
                      <a:prstClr val="black"/>
                    </a:solidFill>
                    <a:latin typeface="メイリオ" pitchFamily="50" charset="-128"/>
                    <a:ea typeface="メイリオ" pitchFamily="50" charset="-128"/>
                    <a:cs typeface="メイリオ" pitchFamily="50" charset="-128"/>
                  </a:endParaRPr>
                </a:p>
                <a:p>
                  <a:pPr algn="ctr" defTabSz="685783"/>
                  <a:r>
                    <a:rPr lang="ja-JP" altLang="en-US" sz="1050" b="1" dirty="0" smtClean="0">
                      <a:solidFill>
                        <a:prstClr val="black"/>
                      </a:solidFill>
                      <a:latin typeface="メイリオ" pitchFamily="50" charset="-128"/>
                      <a:ea typeface="メイリオ" pitchFamily="50" charset="-128"/>
                      <a:cs typeface="メイリオ" pitchFamily="50" charset="-128"/>
                    </a:rPr>
                    <a:t>ダブルチャンバー</a:t>
                  </a:r>
                  <a:r>
                    <a:rPr lang="ja-JP" altLang="en-US" sz="1050" b="1" dirty="0" smtClean="0">
                      <a:solidFill>
                        <a:prstClr val="black"/>
                      </a:solidFill>
                      <a:latin typeface="メイリオ" pitchFamily="50" charset="-128"/>
                      <a:ea typeface="メイリオ" pitchFamily="50" charset="-128"/>
                      <a:cs typeface="メイリオ" pitchFamily="50" charset="-128"/>
                    </a:rPr>
                    <a:t>）</a:t>
                  </a:r>
                  <a:endParaRPr lang="en-US" sz="1050" b="1" dirty="0" smtClean="0">
                    <a:solidFill>
                      <a:prstClr val="black"/>
                    </a:solidFill>
                    <a:latin typeface="メイリオ" pitchFamily="50" charset="-128"/>
                    <a:ea typeface="メイリオ" pitchFamily="50" charset="-128"/>
                    <a:cs typeface="メイリオ" pitchFamily="50" charset="-128"/>
                  </a:endParaRPr>
                </a:p>
              </p:txBody>
            </p:sp>
          </p:grpSp>
          <p:pic>
            <p:nvPicPr>
              <p:cNvPr id="20" name="Picture 295"/>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9969653" y="1877715"/>
                <a:ext cx="1736355" cy="1887342"/>
              </a:xfrm>
              <a:prstGeom prst="rect">
                <a:avLst/>
              </a:prstGeom>
            </p:spPr>
          </p:pic>
          <p:pic>
            <p:nvPicPr>
              <p:cNvPr id="21" name="Picture 299"/>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9492347" y="2087148"/>
                <a:ext cx="587456" cy="483788"/>
              </a:xfrm>
              <a:prstGeom prst="rect">
                <a:avLst/>
              </a:prstGeom>
            </p:spPr>
          </p:pic>
        </p:grpSp>
        <p:pic>
          <p:nvPicPr>
            <p:cNvPr id="35" name="Picture 305"/>
            <p:cNvPicPr>
              <a:picLocks noChangeAspect="1"/>
            </p:cNvPicPr>
            <p:nvPr/>
          </p:nvPicPr>
          <p:blipFill rotWithShape="1">
            <a:blip r:embed="rId14" cstate="print">
              <a:extLst>
                <a:ext uri="{28A0092B-C50C-407E-A947-70E740481C1C}">
                  <a14:useLocalDpi xmlns:a14="http://schemas.microsoft.com/office/drawing/2010/main"/>
                </a:ext>
              </a:extLst>
            </a:blip>
            <a:srcRect/>
            <a:stretch/>
          </p:blipFill>
          <p:spPr>
            <a:xfrm rot="5400000">
              <a:off x="4383719" y="2630222"/>
              <a:ext cx="413833" cy="2320572"/>
            </a:xfrm>
            <a:prstGeom prst="rect">
              <a:avLst/>
            </a:prstGeom>
          </p:spPr>
        </p:pic>
        <p:cxnSp>
          <p:nvCxnSpPr>
            <p:cNvPr id="36" name="Straight Connector 300"/>
            <p:cNvCxnSpPr/>
            <p:nvPr/>
          </p:nvCxnSpPr>
          <p:spPr>
            <a:xfrm>
              <a:off x="3739363" y="3435846"/>
              <a:ext cx="1377230" cy="257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58352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C:\Users\LOCALUSER\Desktop\シンボルマーク＆NIPRO.png"/>
          <p:cNvPicPr>
            <a:picLocks noChangeAspect="1" noChangeArrowheads="1"/>
          </p:cNvPicPr>
          <p:nvPr/>
        </p:nvPicPr>
        <p:blipFill>
          <a:blip r:embed="rId3" cstate="print">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6372200"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pic>
        <p:nvPicPr>
          <p:cNvPr id="4117" name="Picture 21"/>
          <p:cNvPicPr>
            <a:picLocks noChangeAspect="1" noChangeArrowheads="1"/>
          </p:cNvPicPr>
          <p:nvPr/>
        </p:nvPicPr>
        <p:blipFill>
          <a:blip r:embed="rId5" cstate="print"/>
          <a:srcRect/>
          <a:stretch>
            <a:fillRect/>
          </a:stretch>
        </p:blipFill>
        <p:spPr bwMode="auto">
          <a:xfrm>
            <a:off x="3773572" y="374452"/>
            <a:ext cx="1427162" cy="596504"/>
          </a:xfrm>
          <a:prstGeom prst="rect">
            <a:avLst/>
          </a:prstGeom>
          <a:ln>
            <a:noFill/>
          </a:ln>
          <a:effectLst>
            <a:outerShdw blurRad="292100" dist="139700" dir="2700000" algn="tl" rotWithShape="0">
              <a:srgbClr val="333333">
                <a:alpha val="65000"/>
              </a:srgbClr>
            </a:outerShdw>
          </a:effectLst>
        </p:spPr>
      </p:pic>
      <p:pic>
        <p:nvPicPr>
          <p:cNvPr id="4113" name="Picture 17"/>
          <p:cNvPicPr>
            <a:picLocks noChangeAspect="1" noChangeArrowheads="1"/>
          </p:cNvPicPr>
          <p:nvPr/>
        </p:nvPicPr>
        <p:blipFill>
          <a:blip r:embed="rId6" cstate="print"/>
          <a:srcRect/>
          <a:stretch>
            <a:fillRect/>
          </a:stretch>
        </p:blipFill>
        <p:spPr bwMode="auto">
          <a:xfrm>
            <a:off x="7485063" y="2631282"/>
            <a:ext cx="1238250" cy="950119"/>
          </a:xfrm>
          <a:prstGeom prst="rect">
            <a:avLst/>
          </a:prstGeom>
          <a:ln>
            <a:noFill/>
          </a:ln>
          <a:effectLst>
            <a:outerShdw blurRad="292100" dist="139700" dir="2700000" algn="tl" rotWithShape="0">
              <a:srgbClr val="333333">
                <a:alpha val="65000"/>
              </a:srgbClr>
            </a:outerShdw>
          </a:effectLst>
        </p:spPr>
      </p:pic>
      <p:pic>
        <p:nvPicPr>
          <p:cNvPr id="5" name="図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82641" y="3944779"/>
            <a:ext cx="1531620" cy="1021080"/>
          </a:xfrm>
          <a:prstGeom prst="rect">
            <a:avLst/>
          </a:prstGeom>
          <a:ln>
            <a:noFill/>
          </a:ln>
          <a:effectLst>
            <a:outerShdw blurRad="292100" dist="139700" dir="2700000" algn="tl" rotWithShape="0">
              <a:srgbClr val="333333">
                <a:alpha val="65000"/>
              </a:srgbClr>
            </a:outerShdw>
          </a:effectLst>
        </p:spPr>
      </p:pic>
      <p:pic>
        <p:nvPicPr>
          <p:cNvPr id="6" name="図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7180" y="2492785"/>
            <a:ext cx="1468260" cy="978840"/>
          </a:xfrm>
          <a:prstGeom prst="rect">
            <a:avLst/>
          </a:prstGeom>
          <a:ln>
            <a:noFill/>
          </a:ln>
          <a:effectLst>
            <a:outerShdw blurRad="292100" dist="139700" dir="2700000" algn="tl" rotWithShape="0">
              <a:srgbClr val="333333">
                <a:alpha val="65000"/>
              </a:srgbClr>
            </a:outerShdw>
          </a:effectLst>
        </p:spPr>
      </p:pic>
      <p:pic>
        <p:nvPicPr>
          <p:cNvPr id="9" name="図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97180" y="3931444"/>
            <a:ext cx="1457326" cy="971550"/>
          </a:xfrm>
          <a:prstGeom prst="rect">
            <a:avLst/>
          </a:prstGeom>
          <a:ln>
            <a:noFill/>
          </a:ln>
          <a:effectLst>
            <a:outerShdw blurRad="292100" dist="139700" dir="2700000" algn="tl" rotWithShape="0">
              <a:srgbClr val="333333">
                <a:alpha val="65000"/>
              </a:srgbClr>
            </a:outerShdw>
          </a:effectLst>
        </p:spPr>
      </p:pic>
      <p:pic>
        <p:nvPicPr>
          <p:cNvPr id="10" name="図 9"/>
          <p:cNvPicPr>
            <a:picLocks noChangeAspect="1"/>
          </p:cNvPicPr>
          <p:nvPr/>
        </p:nvPicPr>
        <p:blipFill rotWithShape="1">
          <a:blip r:embed="rId10">
            <a:extLst>
              <a:ext uri="{28A0092B-C50C-407E-A947-70E740481C1C}">
                <a14:useLocalDpi xmlns:a14="http://schemas.microsoft.com/office/drawing/2010/main" val="0"/>
              </a:ext>
            </a:extLst>
          </a:blip>
          <a:srcRect l="7895" t="23701"/>
          <a:stretch/>
        </p:blipFill>
        <p:spPr>
          <a:xfrm>
            <a:off x="6629400" y="4007644"/>
            <a:ext cx="2063434" cy="895350"/>
          </a:xfrm>
          <a:prstGeom prst="rect">
            <a:avLst/>
          </a:prstGeom>
          <a:ln>
            <a:noFill/>
          </a:ln>
          <a:effectLst>
            <a:outerShdw blurRad="292100" dist="139700" dir="2700000" algn="tl" rotWithShape="0">
              <a:srgbClr val="333333">
                <a:alpha val="65000"/>
              </a:srgbClr>
            </a:outerShdw>
          </a:effectLst>
        </p:spPr>
      </p:pic>
      <p:pic>
        <p:nvPicPr>
          <p:cNvPr id="11" name="図 1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67015" y="3941428"/>
            <a:ext cx="1483220" cy="988813"/>
          </a:xfrm>
          <a:prstGeom prst="rect">
            <a:avLst/>
          </a:prstGeom>
          <a:ln>
            <a:noFill/>
          </a:ln>
          <a:effectLst>
            <a:outerShdw blurRad="292100" dist="139700" dir="2700000" algn="tl" rotWithShape="0">
              <a:srgbClr val="333333">
                <a:alpha val="65000"/>
              </a:srgbClr>
            </a:outerShdw>
          </a:effectLst>
        </p:spPr>
      </p:pic>
      <p:pic>
        <p:nvPicPr>
          <p:cNvPr id="12" name="図 1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796136" y="555526"/>
            <a:ext cx="1961564" cy="1451927"/>
          </a:xfrm>
          <a:prstGeom prst="rect">
            <a:avLst/>
          </a:prstGeom>
          <a:ln>
            <a:noFill/>
          </a:ln>
          <a:effectLst>
            <a:outerShdw blurRad="292100" dist="139700" dir="2700000" algn="tl" rotWithShape="0">
              <a:srgbClr val="333333">
                <a:alpha val="65000"/>
              </a:srgbClr>
            </a:outerShdw>
          </a:effectLst>
        </p:spPr>
      </p:pic>
      <p:pic>
        <p:nvPicPr>
          <p:cNvPr id="24" name="Picture 3" descr="Syringe4.tif"/>
          <p:cNvPicPr>
            <a:picLocks noChangeAspect="1"/>
          </p:cNvPicPr>
          <p:nvPr/>
        </p:nvPicPr>
        <p:blipFill rotWithShape="1">
          <a:blip r:embed="rId13" cstate="print">
            <a:extLst>
              <a:ext uri="{28A0092B-C50C-407E-A947-70E740481C1C}">
                <a14:useLocalDpi xmlns:a14="http://schemas.microsoft.com/office/drawing/2010/main" val="0"/>
              </a:ext>
            </a:extLst>
          </a:blip>
          <a:srcRect l="-1" t="23499" r="10" b="3981"/>
          <a:stretch/>
        </p:blipFill>
        <p:spPr>
          <a:xfrm>
            <a:off x="1510779" y="771550"/>
            <a:ext cx="1537672" cy="1308375"/>
          </a:xfrm>
          <a:prstGeom prst="rect">
            <a:avLst/>
          </a:prstGeom>
          <a:ln>
            <a:noFill/>
          </a:ln>
          <a:effectLst>
            <a:outerShdw blurRad="292100" dist="139700" dir="2700000" algn="tl" rotWithShape="0">
              <a:srgbClr val="333333">
                <a:alpha val="65000"/>
              </a:srgbClr>
            </a:outerShdw>
          </a:effectLst>
        </p:spPr>
      </p:pic>
      <p:sp>
        <p:nvSpPr>
          <p:cNvPr id="4" name="角丸四角形 3"/>
          <p:cNvSpPr/>
          <p:nvPr/>
        </p:nvSpPr>
        <p:spPr bwMode="auto">
          <a:xfrm>
            <a:off x="2843808" y="1178365"/>
            <a:ext cx="3406427" cy="1314146"/>
          </a:xfrm>
          <a:prstGeom prst="roundRect">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wrap="none" anchor="ctr" anchorCtr="1"/>
          <a:lstStyle/>
          <a:p>
            <a:pPr algn="ctr" eaLnBrk="0" hangingPunct="0">
              <a:defRPr/>
            </a:pPr>
            <a:r>
              <a:rPr kumimoji="0" lang="ja-JP" altLang="en-US" sz="2400" dirty="0" smtClean="0">
                <a:ea typeface="ＭＳ Ｐゴシック" pitchFamily="50" charset="-128"/>
              </a:rPr>
              <a:t>ファーマパッケージング</a:t>
            </a:r>
            <a:endParaRPr kumimoji="0" lang="en-US" altLang="ja-JP" sz="2400" dirty="0" smtClean="0">
              <a:ea typeface="ＭＳ Ｐゴシック" pitchFamily="50" charset="-128"/>
            </a:endParaRPr>
          </a:p>
          <a:p>
            <a:pPr algn="ctr" eaLnBrk="0" hangingPunct="0">
              <a:defRPr/>
            </a:pPr>
            <a:r>
              <a:rPr kumimoji="0" lang="ja-JP" altLang="en-US" sz="2400" dirty="0" smtClean="0">
                <a:ea typeface="ＭＳ Ｐゴシック" pitchFamily="50" charset="-128"/>
              </a:rPr>
              <a:t>事業</a:t>
            </a:r>
            <a:endParaRPr kumimoji="0" lang="ja-JP" altLang="en-US" sz="2400" dirty="0">
              <a:ea typeface="ＭＳ Ｐゴシック" pitchFamily="50" charset="-128"/>
            </a:endParaRPr>
          </a:p>
        </p:txBody>
      </p:sp>
      <p:sp>
        <p:nvSpPr>
          <p:cNvPr id="7" name="角丸四角形 6"/>
          <p:cNvSpPr/>
          <p:nvPr/>
        </p:nvSpPr>
        <p:spPr bwMode="auto">
          <a:xfrm>
            <a:off x="1835696" y="2571750"/>
            <a:ext cx="2736304" cy="1266765"/>
          </a:xfrm>
          <a:prstGeom prst="roundRect">
            <a:avLst/>
          </a:prstGeom>
          <a:ln>
            <a:headEnd type="none" w="med" len="med"/>
            <a:tailEnd type="none" w="med" len="med"/>
          </a:ln>
          <a:extLst/>
        </p:spPr>
        <p:style>
          <a:lnRef idx="1">
            <a:schemeClr val="accent5"/>
          </a:lnRef>
          <a:fillRef idx="2">
            <a:schemeClr val="accent5"/>
          </a:fillRef>
          <a:effectRef idx="1">
            <a:schemeClr val="accent5"/>
          </a:effectRef>
          <a:fontRef idx="minor">
            <a:schemeClr val="dk1"/>
          </a:fontRef>
        </p:style>
        <p:txBody>
          <a:bodyPr wrap="none" anchor="ctr" anchorCtr="1"/>
          <a:lstStyle/>
          <a:p>
            <a:pPr eaLnBrk="0" hangingPunct="0">
              <a:defRPr/>
            </a:pPr>
            <a:r>
              <a:rPr kumimoji="0" lang="ja-JP" altLang="en-US" sz="2800" dirty="0">
                <a:ea typeface="ＭＳ Ｐゴシック" pitchFamily="50" charset="-128"/>
              </a:rPr>
              <a:t>医療機器事業</a:t>
            </a:r>
          </a:p>
        </p:txBody>
      </p:sp>
      <p:sp>
        <p:nvSpPr>
          <p:cNvPr id="8" name="角丸四角形 7"/>
          <p:cNvSpPr/>
          <p:nvPr/>
        </p:nvSpPr>
        <p:spPr bwMode="auto">
          <a:xfrm>
            <a:off x="4650629" y="2571751"/>
            <a:ext cx="2700300" cy="1266764"/>
          </a:xfrm>
          <a:prstGeom prst="roundRect">
            <a:avLst/>
          </a:prstGeom>
          <a:ln>
            <a:headEnd type="none" w="med" len="med"/>
            <a:tailEnd type="none" w="med" len="med"/>
          </a:ln>
          <a:extLst/>
        </p:spPr>
        <p:style>
          <a:lnRef idx="1">
            <a:schemeClr val="accent5"/>
          </a:lnRef>
          <a:fillRef idx="2">
            <a:schemeClr val="accent5"/>
          </a:fillRef>
          <a:effectRef idx="1">
            <a:schemeClr val="accent5"/>
          </a:effectRef>
          <a:fontRef idx="minor">
            <a:schemeClr val="dk1"/>
          </a:fontRef>
        </p:style>
        <p:txBody>
          <a:bodyPr wrap="none" anchor="ctr" anchorCtr="1"/>
          <a:lstStyle/>
          <a:p>
            <a:pPr eaLnBrk="0" hangingPunct="0">
              <a:defRPr/>
            </a:pPr>
            <a:r>
              <a:rPr kumimoji="0" lang="ja-JP" altLang="en-US" sz="2800" dirty="0">
                <a:ea typeface="ＭＳ Ｐゴシック" pitchFamily="50" charset="-128"/>
              </a:rPr>
              <a:t>医薬事業</a:t>
            </a:r>
          </a:p>
        </p:txBody>
      </p:sp>
    </p:spTree>
    <p:extLst>
      <p:ext uri="{BB962C8B-B14F-4D97-AF65-F5344CB8AC3E}">
        <p14:creationId xmlns:p14="http://schemas.microsoft.com/office/powerpoint/2010/main" val="1785647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4113"/>
                                        </p:tgtEl>
                                        <p:attrNameLst>
                                          <p:attrName>style.visibility</p:attrName>
                                        </p:attrNameLst>
                                      </p:cBhvr>
                                      <p:to>
                                        <p:strVal val="visible"/>
                                      </p:to>
                                    </p:set>
                                    <p:animEffect transition="in" filter="fade">
                                      <p:cBhvr>
                                        <p:cTn id="25" dur="500"/>
                                        <p:tgtEl>
                                          <p:spTgt spid="4113"/>
                                        </p:tgtEl>
                                      </p:cBhvr>
                                    </p:animEffect>
                                  </p:childTnLst>
                                </p:cTn>
                              </p:par>
                            </p:childTnLst>
                          </p:cTn>
                        </p:par>
                        <p:par>
                          <p:cTn id="26" fill="hold" nodeType="withGroup">
                            <p:stCondLst>
                              <p:cond delay="500"/>
                            </p:stCondLst>
                            <p:childTnLst>
                              <p:par>
                                <p:cTn id="27" presetID="10"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4117"/>
                                        </p:tgtEl>
                                        <p:attrNameLst>
                                          <p:attrName>style.visibility</p:attrName>
                                        </p:attrNameLst>
                                      </p:cBhvr>
                                      <p:to>
                                        <p:strVal val="visible"/>
                                      </p:to>
                                    </p:set>
                                    <p:animEffect transition="in" filter="fade">
                                      <p:cBhvr>
                                        <p:cTn id="47" dur="500"/>
                                        <p:tgtEl>
                                          <p:spTgt spid="4117"/>
                                        </p:tgtEl>
                                      </p:cBhvr>
                                    </p:animEffect>
                                  </p:childTnLst>
                                </p:cTn>
                              </p:par>
                            </p:childTnLst>
                          </p:cTn>
                        </p:par>
                        <p:par>
                          <p:cTn id="48" fill="hold" nodeType="withGroup">
                            <p:stCondLst>
                              <p:cond delay="1000"/>
                            </p:stCondLst>
                            <p:childTnLst>
                              <p:par>
                                <p:cTn id="49" presetID="10" presetClass="entr" presetSubtype="0"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2" descr="C:\Users\LOCALUSER\Desktop\シンボルマーク＆NIPRO.png"/>
          <p:cNvPicPr>
            <a:picLocks noChangeAspect="1" noChangeArrowheads="1"/>
          </p:cNvPicPr>
          <p:nvPr/>
        </p:nvPicPr>
        <p:blipFill>
          <a:blip r:embed="rId3" cstate="print">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idx="4294967295"/>
          </p:nvPr>
        </p:nvSpPr>
        <p:spPr>
          <a:xfrm>
            <a:off x="0" y="554038"/>
            <a:ext cx="8229600" cy="857250"/>
          </a:xfrm>
        </p:spPr>
        <p:txBody>
          <a:bodyPr>
            <a:normAutofit/>
          </a:bodyPr>
          <a:lstStyle/>
          <a:p>
            <a:r>
              <a:rPr lang="en-US" sz="1800" b="1" dirty="0">
                <a:solidFill>
                  <a:schemeClr val="tx1"/>
                </a:solidFill>
              </a:rPr>
              <a:t>Know-How &amp; Production </a:t>
            </a:r>
            <a:r>
              <a:rPr lang="en-US" sz="1800" b="1" dirty="0" smtClean="0">
                <a:solidFill>
                  <a:schemeClr val="tx1"/>
                </a:solidFill>
              </a:rPr>
              <a:t>In-House</a:t>
            </a:r>
            <a:endParaRPr lang="en-US" sz="1800" dirty="0">
              <a:solidFill>
                <a:schemeClr val="tx1"/>
              </a:solidFill>
            </a:endParaRPr>
          </a:p>
        </p:txBody>
      </p:sp>
      <p:grpSp>
        <p:nvGrpSpPr>
          <p:cNvPr id="70" name="Group 69"/>
          <p:cNvGrpSpPr/>
          <p:nvPr/>
        </p:nvGrpSpPr>
        <p:grpSpPr>
          <a:xfrm>
            <a:off x="172719" y="1210885"/>
            <a:ext cx="1675243" cy="3170047"/>
            <a:chOff x="647858" y="1210882"/>
            <a:chExt cx="1301701" cy="3170047"/>
          </a:xfrm>
        </p:grpSpPr>
        <p:sp>
          <p:nvSpPr>
            <p:cNvPr id="6" name="Rectangle 5"/>
            <p:cNvSpPr/>
            <p:nvPr/>
          </p:nvSpPr>
          <p:spPr>
            <a:xfrm>
              <a:off x="653559" y="1225086"/>
              <a:ext cx="1296000" cy="1800000"/>
            </a:xfrm>
            <a:prstGeom prst="rect">
              <a:avLst/>
            </a:prstGeom>
            <a:noFill/>
          </p:spPr>
        </p:sp>
        <p:sp>
          <p:nvSpPr>
            <p:cNvPr id="18" name="Rounded Rectangle 17"/>
            <p:cNvSpPr/>
            <p:nvPr/>
          </p:nvSpPr>
          <p:spPr>
            <a:xfrm>
              <a:off x="647858" y="1210882"/>
              <a:ext cx="1296000" cy="720000"/>
            </a:xfrm>
            <a:prstGeom prst="roundRect">
              <a:avLst>
                <a:gd name="adj" fmla="val 9085"/>
              </a:avLst>
            </a:prstGeom>
            <a:solidFill>
              <a:schemeClr val="bg1"/>
            </a:solidFill>
            <a:ln w="3175">
              <a:solidFill>
                <a:srgbClr val="0057A5"/>
              </a:solidFill>
              <a:prstDash val="solid"/>
            </a:ln>
            <a:effectLst>
              <a:outerShdw blurRad="44450" dist="27940" dir="5400000" algn="ctr">
                <a:srgbClr val="000000">
                  <a:alpha val="32000"/>
                </a:srgbClr>
              </a:outerShdw>
            </a:effectLst>
          </p:spPr>
          <p:style>
            <a:lnRef idx="0">
              <a:schemeClr val="lt1">
                <a:hueOff val="0"/>
                <a:satOff val="0"/>
                <a:lumOff val="0"/>
                <a:alphaOff val="0"/>
              </a:schemeClr>
            </a:lnRef>
            <a:fillRef idx="1">
              <a:scrgbClr r="0" g="0" b="0"/>
            </a:fillRef>
            <a:effectRef idx="0">
              <a:schemeClr val="accent3">
                <a:shade val="50000"/>
                <a:hueOff val="0"/>
                <a:satOff val="0"/>
                <a:lumOff val="0"/>
                <a:alphaOff val="0"/>
              </a:schemeClr>
            </a:effectRef>
            <a:fontRef idx="minor">
              <a:schemeClr val="lt1"/>
            </a:fontRef>
          </p:style>
          <p:txBody>
            <a:bodyPr spcFirstLastPara="0" vert="horz" wrap="square" lIns="68201" tIns="68201" rIns="68201" bIns="68201" numCol="1" spcCol="1270" anchor="ctr" anchorCtr="0">
              <a:noAutofit/>
            </a:bodyPr>
            <a:lstStyle/>
            <a:p>
              <a:pPr algn="ctr" defTabSz="355573">
                <a:lnSpc>
                  <a:spcPct val="90000"/>
                </a:lnSpc>
                <a:spcBef>
                  <a:spcPct val="0"/>
                </a:spcBef>
                <a:spcAft>
                  <a:spcPct val="35000"/>
                </a:spcAft>
              </a:pPr>
              <a:r>
                <a:rPr lang="ja-JP" altLang="en-US" sz="1600" b="1" dirty="0" smtClean="0">
                  <a:solidFill>
                    <a:srgbClr val="FF0000"/>
                  </a:solidFill>
                  <a:latin typeface="メイリオ" pitchFamily="50" charset="-128"/>
                  <a:ea typeface="メイリオ" pitchFamily="50" charset="-128"/>
                  <a:cs typeface="メイリオ" pitchFamily="50" charset="-128"/>
                </a:rPr>
                <a:t>製造ライン</a:t>
              </a:r>
              <a:endParaRPr lang="en-US" altLang="ja-JP" sz="1600" b="1" dirty="0" smtClean="0">
                <a:solidFill>
                  <a:srgbClr val="FF0000"/>
                </a:solidFill>
                <a:latin typeface="メイリオ" pitchFamily="50" charset="-128"/>
                <a:ea typeface="メイリオ" pitchFamily="50" charset="-128"/>
                <a:cs typeface="メイリオ" pitchFamily="50" charset="-128"/>
              </a:endParaRPr>
            </a:p>
            <a:p>
              <a:pPr algn="ctr" defTabSz="355573">
                <a:lnSpc>
                  <a:spcPct val="90000"/>
                </a:lnSpc>
                <a:spcBef>
                  <a:spcPct val="0"/>
                </a:spcBef>
                <a:spcAft>
                  <a:spcPct val="35000"/>
                </a:spcAft>
              </a:pPr>
              <a:r>
                <a:rPr lang="ja-JP" altLang="en-US" sz="1400" b="1" dirty="0" smtClean="0">
                  <a:solidFill>
                    <a:srgbClr val="0057A5"/>
                  </a:solidFill>
                  <a:latin typeface="メイリオ" pitchFamily="50" charset="-128"/>
                  <a:ea typeface="メイリオ" pitchFamily="50" charset="-128"/>
                  <a:cs typeface="メイリオ" pitchFamily="50" charset="-128"/>
                </a:rPr>
                <a:t>の設計</a:t>
              </a:r>
              <a:r>
                <a:rPr lang="en-US" altLang="ja-JP" sz="1400" b="1" dirty="0" smtClean="0">
                  <a:solidFill>
                    <a:srgbClr val="0057A5"/>
                  </a:solidFill>
                  <a:latin typeface="メイリオ" pitchFamily="50" charset="-128"/>
                  <a:ea typeface="メイリオ" pitchFamily="50" charset="-128"/>
                  <a:cs typeface="メイリオ" pitchFamily="50" charset="-128"/>
                </a:rPr>
                <a:t>/</a:t>
              </a:r>
              <a:r>
                <a:rPr lang="ja-JP" altLang="en-US" sz="1400" b="1" dirty="0" smtClean="0">
                  <a:solidFill>
                    <a:srgbClr val="0057A5"/>
                  </a:solidFill>
                  <a:latin typeface="メイリオ" pitchFamily="50" charset="-128"/>
                  <a:ea typeface="メイリオ" pitchFamily="50" charset="-128"/>
                  <a:cs typeface="メイリオ" pitchFamily="50" charset="-128"/>
                </a:rPr>
                <a:t>製作</a:t>
              </a:r>
              <a:endParaRPr lang="en-US" sz="1400" b="1" dirty="0">
                <a:solidFill>
                  <a:srgbClr val="0057A5"/>
                </a:solidFill>
                <a:latin typeface="メイリオ" pitchFamily="50" charset="-128"/>
                <a:ea typeface="メイリオ" pitchFamily="50" charset="-128"/>
                <a:cs typeface="メイリオ" pitchFamily="50" charset="-128"/>
              </a:endParaRPr>
            </a:p>
          </p:txBody>
        </p:sp>
        <p:sp>
          <p:nvSpPr>
            <p:cNvPr id="3" name="TextBox 2"/>
            <p:cNvSpPr txBox="1"/>
            <p:nvPr/>
          </p:nvSpPr>
          <p:spPr>
            <a:xfrm>
              <a:off x="647858" y="2429994"/>
              <a:ext cx="1296000" cy="1950935"/>
            </a:xfrm>
            <a:prstGeom prst="roundRect">
              <a:avLst>
                <a:gd name="adj" fmla="val 7716"/>
              </a:avLst>
            </a:prstGeom>
            <a:solidFill>
              <a:srgbClr val="0057A5"/>
            </a:solidFill>
            <a:ln w="3175">
              <a:solidFill>
                <a:schemeClr val="bg1"/>
              </a:solid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rtlCol="0" anchor="t"/>
            <a:lstStyle>
              <a:defPPr>
                <a:defRPr lang="en-US"/>
              </a:defPPr>
              <a:lvl1pPr algn="ctr">
                <a:defRPr sz="12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endParaRPr lang="en-US" b="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Freeform 57"/>
            <p:cNvSpPr/>
            <p:nvPr/>
          </p:nvSpPr>
          <p:spPr>
            <a:xfrm rot="40923">
              <a:off x="1125729" y="2012806"/>
              <a:ext cx="360000" cy="360000"/>
            </a:xfrm>
            <a:prstGeom prst="triangle">
              <a:avLst/>
            </a:prstGeom>
            <a:solidFill>
              <a:srgbClr val="0057A5"/>
            </a:solidFill>
            <a:ln>
              <a:noFill/>
            </a:ln>
          </p:spPr>
          <p:style>
            <a:lnRef idx="0">
              <a:schemeClr val="accent3">
                <a:shade val="90000"/>
                <a:hueOff val="0"/>
                <a:satOff val="0"/>
                <a:lumOff val="0"/>
                <a:alphaOff val="0"/>
              </a:schemeClr>
            </a:lnRef>
            <a:fillRef idx="1">
              <a:schemeClr val="accent3">
                <a:shade val="90000"/>
                <a:hueOff val="0"/>
                <a:satOff val="0"/>
                <a:lumOff val="0"/>
                <a:alphaOff val="0"/>
              </a:schemeClr>
            </a:fillRef>
            <a:effectRef idx="0">
              <a:schemeClr val="accent3">
                <a:shade val="90000"/>
                <a:hueOff val="0"/>
                <a:satOff val="0"/>
                <a:lumOff val="0"/>
                <a:alphaOff val="0"/>
              </a:schemeClr>
            </a:effectRef>
            <a:fontRef idx="minor">
              <a:schemeClr val="lt1"/>
            </a:fontRef>
          </p:style>
          <p:txBody>
            <a:bodyPr spcFirstLastPara="0" vert="horz" wrap="square" lIns="84691" tIns="-1" rIns="84689" bIns="105925" numCol="1" spcCol="1270" anchor="ctr" anchorCtr="0">
              <a:noAutofit/>
            </a:bodyPr>
            <a:lstStyle/>
            <a:p>
              <a:pPr algn="ctr" defTabSz="577805">
                <a:lnSpc>
                  <a:spcPct val="90000"/>
                </a:lnSpc>
                <a:spcBef>
                  <a:spcPct val="0"/>
                </a:spcBef>
                <a:spcAft>
                  <a:spcPct val="35000"/>
                </a:spcAft>
              </a:pPr>
              <a:endParaRPr lang="en-US" sz="130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71" name="Group 70"/>
          <p:cNvGrpSpPr/>
          <p:nvPr/>
        </p:nvGrpSpPr>
        <p:grpSpPr>
          <a:xfrm>
            <a:off x="1947469" y="1209055"/>
            <a:ext cx="1669871" cy="3171876"/>
            <a:chOff x="1994691" y="1209055"/>
            <a:chExt cx="1297527" cy="3171876"/>
          </a:xfrm>
          <a:solidFill>
            <a:srgbClr val="0057A5"/>
          </a:solidFill>
        </p:grpSpPr>
        <p:sp>
          <p:nvSpPr>
            <p:cNvPr id="22" name="Rounded Rectangle 21"/>
            <p:cNvSpPr/>
            <p:nvPr/>
          </p:nvSpPr>
          <p:spPr>
            <a:xfrm>
              <a:off x="1994691" y="1209055"/>
              <a:ext cx="1297527" cy="720000"/>
            </a:xfrm>
            <a:prstGeom prst="roundRect">
              <a:avLst>
                <a:gd name="adj" fmla="val 7189"/>
              </a:avLst>
            </a:prstGeom>
            <a:solidFill>
              <a:schemeClr val="bg1"/>
            </a:solidFill>
            <a:ln w="3175">
              <a:solidFill>
                <a:srgbClr val="0057A5"/>
              </a:solidFill>
              <a:prstDash val="solid"/>
            </a:ln>
            <a:effectLst>
              <a:outerShdw blurRad="44450" dist="27940" dir="5400000" algn="ctr">
                <a:srgbClr val="000000">
                  <a:alpha val="32000"/>
                </a:srgbClr>
              </a:outerShdw>
            </a:effectLst>
          </p:spPr>
          <p:style>
            <a:lnRef idx="0">
              <a:schemeClr val="lt1">
                <a:hueOff val="0"/>
                <a:satOff val="0"/>
                <a:lumOff val="0"/>
                <a:alphaOff val="0"/>
              </a:schemeClr>
            </a:lnRef>
            <a:fillRef idx="1">
              <a:scrgbClr r="0" g="0" b="0"/>
            </a:fillRef>
            <a:effectRef idx="0">
              <a:schemeClr val="accent3">
                <a:shade val="50000"/>
                <a:hueOff val="0"/>
                <a:satOff val="0"/>
                <a:lumOff val="0"/>
                <a:alphaOff val="0"/>
              </a:schemeClr>
            </a:effectRef>
            <a:fontRef idx="minor">
              <a:schemeClr val="lt1"/>
            </a:fontRef>
          </p:style>
          <p:txBody>
            <a:bodyPr spcFirstLastPara="0" vert="horz" wrap="square" lIns="68201" tIns="68201" rIns="68201" bIns="68201" numCol="1" spcCol="1270" anchor="ctr" anchorCtr="0">
              <a:noAutofit/>
            </a:bodyPr>
            <a:lstStyle/>
            <a:p>
              <a:pPr algn="ctr" defTabSz="355573">
                <a:lnSpc>
                  <a:spcPct val="90000"/>
                </a:lnSpc>
                <a:spcBef>
                  <a:spcPct val="0"/>
                </a:spcBef>
                <a:spcAft>
                  <a:spcPct val="35000"/>
                </a:spcAft>
              </a:pPr>
              <a:r>
                <a:rPr lang="ja-JP" altLang="en-US" sz="1600" b="1" dirty="0" smtClean="0">
                  <a:solidFill>
                    <a:srgbClr val="FF0000"/>
                  </a:solidFill>
                  <a:latin typeface="メイリオ" pitchFamily="50" charset="-128"/>
                  <a:ea typeface="メイリオ" pitchFamily="50" charset="-128"/>
                  <a:cs typeface="メイリオ" pitchFamily="50" charset="-128"/>
                </a:rPr>
                <a:t>ガラス管</a:t>
              </a:r>
              <a:endParaRPr lang="en-US" altLang="ja-JP" sz="1600" b="1" dirty="0" smtClean="0">
                <a:solidFill>
                  <a:srgbClr val="FF0000"/>
                </a:solidFill>
                <a:latin typeface="メイリオ" pitchFamily="50" charset="-128"/>
                <a:ea typeface="メイリオ" pitchFamily="50" charset="-128"/>
                <a:cs typeface="メイリオ" pitchFamily="50" charset="-128"/>
              </a:endParaRPr>
            </a:p>
            <a:p>
              <a:pPr algn="ctr" defTabSz="355573">
                <a:lnSpc>
                  <a:spcPct val="90000"/>
                </a:lnSpc>
                <a:spcBef>
                  <a:spcPct val="0"/>
                </a:spcBef>
                <a:spcAft>
                  <a:spcPct val="35000"/>
                </a:spcAft>
              </a:pPr>
              <a:r>
                <a:rPr lang="ja-JP" altLang="en-US" sz="1400" b="1" dirty="0" smtClean="0">
                  <a:solidFill>
                    <a:srgbClr val="0057A5"/>
                  </a:solidFill>
                  <a:latin typeface="メイリオ" pitchFamily="50" charset="-128"/>
                  <a:ea typeface="メイリオ" pitchFamily="50" charset="-128"/>
                  <a:cs typeface="メイリオ" pitchFamily="50" charset="-128"/>
                </a:rPr>
                <a:t>の製造</a:t>
              </a:r>
              <a:endParaRPr lang="en-US" sz="1400" b="1" dirty="0">
                <a:solidFill>
                  <a:srgbClr val="0057A5"/>
                </a:solidFill>
                <a:latin typeface="メイリオ" pitchFamily="50" charset="-128"/>
                <a:ea typeface="メイリオ" pitchFamily="50" charset="-128"/>
                <a:cs typeface="メイリオ" pitchFamily="50" charset="-128"/>
              </a:endParaRPr>
            </a:p>
          </p:txBody>
        </p:sp>
        <p:sp>
          <p:nvSpPr>
            <p:cNvPr id="13" name="TextBox 12"/>
            <p:cNvSpPr txBox="1"/>
            <p:nvPr/>
          </p:nvSpPr>
          <p:spPr>
            <a:xfrm>
              <a:off x="1996218" y="2429995"/>
              <a:ext cx="1296000" cy="1950936"/>
            </a:xfrm>
            <a:prstGeom prst="roundRect">
              <a:avLst>
                <a:gd name="adj" fmla="val 7189"/>
              </a:avLst>
            </a:prstGeom>
            <a:grpFill/>
            <a:ln w="3175">
              <a:solidFill>
                <a:schemeClr val="bg1"/>
              </a:solid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rtlCol="0" anchor="t"/>
            <a:lstStyle>
              <a:defPPr>
                <a:defRPr lang="en-US"/>
              </a:defPPr>
              <a:lvl1pPr algn="ctr">
                <a:defRPr sz="1200" b="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endParaRPr lang="en-US"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Freeform 58"/>
            <p:cNvSpPr/>
            <p:nvPr/>
          </p:nvSpPr>
          <p:spPr>
            <a:xfrm rot="40923">
              <a:off x="2459138" y="2012806"/>
              <a:ext cx="360000" cy="360000"/>
            </a:xfrm>
            <a:prstGeom prst="triangle">
              <a:avLst/>
            </a:prstGeom>
            <a:grpFill/>
            <a:ln>
              <a:noFill/>
            </a:ln>
          </p:spPr>
          <p:style>
            <a:lnRef idx="0">
              <a:schemeClr val="accent3">
                <a:shade val="90000"/>
                <a:hueOff val="0"/>
                <a:satOff val="0"/>
                <a:lumOff val="0"/>
                <a:alphaOff val="0"/>
              </a:schemeClr>
            </a:lnRef>
            <a:fillRef idx="1">
              <a:schemeClr val="accent3">
                <a:shade val="90000"/>
                <a:hueOff val="0"/>
                <a:satOff val="0"/>
                <a:lumOff val="0"/>
                <a:alphaOff val="0"/>
              </a:schemeClr>
            </a:fillRef>
            <a:effectRef idx="0">
              <a:schemeClr val="accent3">
                <a:shade val="90000"/>
                <a:hueOff val="0"/>
                <a:satOff val="0"/>
                <a:lumOff val="0"/>
                <a:alphaOff val="0"/>
              </a:schemeClr>
            </a:effectRef>
            <a:fontRef idx="minor">
              <a:schemeClr val="lt1"/>
            </a:fontRef>
          </p:style>
          <p:txBody>
            <a:bodyPr spcFirstLastPara="0" vert="horz" wrap="square" lIns="84691" tIns="-1" rIns="84689" bIns="105925" numCol="1" spcCol="1270" anchor="ctr" anchorCtr="0">
              <a:noAutofit/>
            </a:bodyPr>
            <a:lstStyle/>
            <a:p>
              <a:pPr algn="ctr" defTabSz="577805">
                <a:lnSpc>
                  <a:spcPct val="90000"/>
                </a:lnSpc>
                <a:spcBef>
                  <a:spcPct val="0"/>
                </a:spcBef>
                <a:spcAft>
                  <a:spcPct val="35000"/>
                </a:spcAft>
              </a:pPr>
              <a:endParaRPr lang="en-US" sz="130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72" name="Group 71"/>
          <p:cNvGrpSpPr/>
          <p:nvPr/>
        </p:nvGrpSpPr>
        <p:grpSpPr>
          <a:xfrm>
            <a:off x="3737893" y="1209056"/>
            <a:ext cx="1673461" cy="3171873"/>
            <a:chOff x="3328717" y="1209055"/>
            <a:chExt cx="1300317" cy="3171873"/>
          </a:xfrm>
        </p:grpSpPr>
        <p:sp>
          <p:nvSpPr>
            <p:cNvPr id="26" name="Rounded Rectangle 25"/>
            <p:cNvSpPr/>
            <p:nvPr/>
          </p:nvSpPr>
          <p:spPr>
            <a:xfrm>
              <a:off x="3328717" y="1209055"/>
              <a:ext cx="1296000" cy="720000"/>
            </a:xfrm>
            <a:prstGeom prst="roundRect">
              <a:avLst>
                <a:gd name="adj" fmla="val 8137"/>
              </a:avLst>
            </a:prstGeom>
            <a:solidFill>
              <a:schemeClr val="bg1"/>
            </a:solidFill>
            <a:ln w="3175">
              <a:solidFill>
                <a:srgbClr val="0057A5"/>
              </a:solidFill>
              <a:prstDash val="solid"/>
            </a:ln>
            <a:effectLst>
              <a:outerShdw blurRad="44450" dist="27940" dir="5400000" algn="ctr">
                <a:srgbClr val="000000">
                  <a:alpha val="32000"/>
                </a:srgbClr>
              </a:outerShdw>
            </a:effectLst>
          </p:spPr>
          <p:style>
            <a:lnRef idx="0">
              <a:schemeClr val="lt1">
                <a:hueOff val="0"/>
                <a:satOff val="0"/>
                <a:lumOff val="0"/>
                <a:alphaOff val="0"/>
              </a:schemeClr>
            </a:lnRef>
            <a:fillRef idx="1">
              <a:scrgbClr r="0" g="0" b="0"/>
            </a:fillRef>
            <a:effectRef idx="0">
              <a:schemeClr val="accent3">
                <a:shade val="50000"/>
                <a:hueOff val="0"/>
                <a:satOff val="0"/>
                <a:lumOff val="0"/>
                <a:alphaOff val="0"/>
              </a:schemeClr>
            </a:effectRef>
            <a:fontRef idx="minor">
              <a:schemeClr val="lt1"/>
            </a:fontRef>
          </p:style>
          <p:txBody>
            <a:bodyPr spcFirstLastPara="0" vert="horz" wrap="square" lIns="68201" tIns="68201" rIns="68201" bIns="68201" numCol="1" spcCol="1270" anchor="ctr" anchorCtr="0">
              <a:noAutofit/>
            </a:bodyPr>
            <a:lstStyle/>
            <a:p>
              <a:pPr algn="ctr" defTabSz="355573">
                <a:lnSpc>
                  <a:spcPct val="90000"/>
                </a:lnSpc>
                <a:spcBef>
                  <a:spcPct val="0"/>
                </a:spcBef>
                <a:spcAft>
                  <a:spcPct val="35000"/>
                </a:spcAft>
              </a:pPr>
              <a:r>
                <a:rPr lang="ja-JP" altLang="en-US" sz="1600" b="1" dirty="0" smtClean="0">
                  <a:solidFill>
                    <a:srgbClr val="FF0000"/>
                  </a:solidFill>
                  <a:latin typeface="メイリオ" pitchFamily="50" charset="-128"/>
                  <a:ea typeface="メイリオ" pitchFamily="50" charset="-128"/>
                  <a:cs typeface="メイリオ" pitchFamily="50" charset="-128"/>
                </a:rPr>
                <a:t>一次包装容器</a:t>
              </a:r>
              <a:endParaRPr lang="en-US" altLang="ja-JP" sz="1600" b="1" dirty="0" smtClean="0">
                <a:solidFill>
                  <a:srgbClr val="FF0000"/>
                </a:solidFill>
                <a:latin typeface="メイリオ" pitchFamily="50" charset="-128"/>
                <a:ea typeface="メイリオ" pitchFamily="50" charset="-128"/>
                <a:cs typeface="メイリオ" pitchFamily="50" charset="-128"/>
              </a:endParaRPr>
            </a:p>
            <a:p>
              <a:pPr algn="ctr" defTabSz="355573">
                <a:lnSpc>
                  <a:spcPct val="90000"/>
                </a:lnSpc>
                <a:spcBef>
                  <a:spcPct val="0"/>
                </a:spcBef>
                <a:spcAft>
                  <a:spcPct val="35000"/>
                </a:spcAft>
              </a:pPr>
              <a:r>
                <a:rPr lang="ja-JP" altLang="en-US" sz="1400" b="1" dirty="0" smtClean="0">
                  <a:solidFill>
                    <a:srgbClr val="0057A5"/>
                  </a:solidFill>
                  <a:latin typeface="メイリオ" pitchFamily="50" charset="-128"/>
                  <a:ea typeface="メイリオ" pitchFamily="50" charset="-128"/>
                  <a:cs typeface="メイリオ" pitchFamily="50" charset="-128"/>
                </a:rPr>
                <a:t>の製造</a:t>
              </a:r>
              <a:endParaRPr lang="en-US" sz="1400" b="1" dirty="0">
                <a:solidFill>
                  <a:srgbClr val="0057A5"/>
                </a:solidFill>
                <a:latin typeface="メイリオ" pitchFamily="50" charset="-128"/>
                <a:ea typeface="メイリオ" pitchFamily="50" charset="-128"/>
                <a:cs typeface="メイリオ" pitchFamily="50" charset="-128"/>
              </a:endParaRPr>
            </a:p>
          </p:txBody>
        </p:sp>
        <p:sp>
          <p:nvSpPr>
            <p:cNvPr id="14" name="TextBox 13"/>
            <p:cNvSpPr txBox="1"/>
            <p:nvPr/>
          </p:nvSpPr>
          <p:spPr>
            <a:xfrm>
              <a:off x="3333034" y="2429995"/>
              <a:ext cx="1296000" cy="1950933"/>
            </a:xfrm>
            <a:prstGeom prst="roundRect">
              <a:avLst>
                <a:gd name="adj" fmla="val 6136"/>
              </a:avLst>
            </a:prstGeom>
            <a:solidFill>
              <a:srgbClr val="0057A5"/>
            </a:solidFill>
            <a:ln>
              <a:solidFill>
                <a:schemeClr val="bg1"/>
              </a:solid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rtlCol="0" anchor="t"/>
            <a:lstStyle>
              <a:defPPr>
                <a:defRPr lang="en-US"/>
              </a:defPPr>
              <a:lvl1pPr algn="ctr">
                <a:defRPr sz="2000" b="1">
                  <a:solidFill>
                    <a:srgbClr val="003DA6"/>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sz="1200" b="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60" name="Freeform 59"/>
            <p:cNvSpPr/>
            <p:nvPr/>
          </p:nvSpPr>
          <p:spPr>
            <a:xfrm rot="40923">
              <a:off x="3798494" y="2012807"/>
              <a:ext cx="360000" cy="360000"/>
            </a:xfrm>
            <a:prstGeom prst="triangle">
              <a:avLst/>
            </a:prstGeom>
            <a:solidFill>
              <a:srgbClr val="0057A5"/>
            </a:solidFill>
            <a:ln>
              <a:noFill/>
            </a:ln>
          </p:spPr>
          <p:style>
            <a:lnRef idx="0">
              <a:schemeClr val="accent3">
                <a:shade val="90000"/>
                <a:hueOff val="0"/>
                <a:satOff val="0"/>
                <a:lumOff val="0"/>
                <a:alphaOff val="0"/>
              </a:schemeClr>
            </a:lnRef>
            <a:fillRef idx="1">
              <a:schemeClr val="accent3">
                <a:shade val="90000"/>
                <a:hueOff val="0"/>
                <a:satOff val="0"/>
                <a:lumOff val="0"/>
                <a:alphaOff val="0"/>
              </a:schemeClr>
            </a:fillRef>
            <a:effectRef idx="0">
              <a:schemeClr val="accent3">
                <a:shade val="90000"/>
                <a:hueOff val="0"/>
                <a:satOff val="0"/>
                <a:lumOff val="0"/>
                <a:alphaOff val="0"/>
              </a:schemeClr>
            </a:effectRef>
            <a:fontRef idx="minor">
              <a:schemeClr val="lt1"/>
            </a:fontRef>
          </p:style>
          <p:txBody>
            <a:bodyPr spcFirstLastPara="0" vert="horz" wrap="square" lIns="84691" tIns="-1" rIns="84689" bIns="105925" numCol="1" spcCol="1270" anchor="ctr" anchorCtr="0">
              <a:noAutofit/>
            </a:bodyPr>
            <a:lstStyle/>
            <a:p>
              <a:pPr algn="ctr" defTabSz="577805">
                <a:lnSpc>
                  <a:spcPct val="90000"/>
                </a:lnSpc>
                <a:spcBef>
                  <a:spcPct val="0"/>
                </a:spcBef>
                <a:spcAft>
                  <a:spcPct val="35000"/>
                </a:spcAft>
              </a:pPr>
              <a:endParaRPr lang="en-US" sz="13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grpSp>
      <p:grpSp>
        <p:nvGrpSpPr>
          <p:cNvPr id="73" name="Group 72"/>
          <p:cNvGrpSpPr/>
          <p:nvPr/>
        </p:nvGrpSpPr>
        <p:grpSpPr>
          <a:xfrm>
            <a:off x="5527303" y="1205538"/>
            <a:ext cx="1667906" cy="3175392"/>
            <a:chOff x="4669849" y="1205538"/>
            <a:chExt cx="1296000" cy="3175392"/>
          </a:xfrm>
        </p:grpSpPr>
        <p:sp>
          <p:nvSpPr>
            <p:cNvPr id="30" name="Rounded Rectangle 29"/>
            <p:cNvSpPr/>
            <p:nvPr/>
          </p:nvSpPr>
          <p:spPr>
            <a:xfrm>
              <a:off x="4669849" y="1205538"/>
              <a:ext cx="1296000" cy="720000"/>
            </a:xfrm>
            <a:prstGeom prst="roundRect">
              <a:avLst>
                <a:gd name="adj" fmla="val 10033"/>
              </a:avLst>
            </a:prstGeom>
            <a:solidFill>
              <a:schemeClr val="bg1"/>
            </a:solidFill>
            <a:ln w="3175">
              <a:solidFill>
                <a:srgbClr val="0057A5"/>
              </a:solidFill>
              <a:prstDash val="solid"/>
            </a:ln>
            <a:effectLst>
              <a:outerShdw blurRad="44450" dist="27940" dir="5400000" algn="ctr">
                <a:srgbClr val="000000">
                  <a:alpha val="32000"/>
                </a:srgbClr>
              </a:outerShdw>
            </a:effectLst>
          </p:spPr>
          <p:style>
            <a:lnRef idx="0">
              <a:schemeClr val="lt1">
                <a:hueOff val="0"/>
                <a:satOff val="0"/>
                <a:lumOff val="0"/>
                <a:alphaOff val="0"/>
              </a:schemeClr>
            </a:lnRef>
            <a:fillRef idx="1">
              <a:scrgbClr r="0" g="0" b="0"/>
            </a:fillRef>
            <a:effectRef idx="0">
              <a:schemeClr val="accent3">
                <a:shade val="50000"/>
                <a:hueOff val="0"/>
                <a:satOff val="0"/>
                <a:lumOff val="0"/>
                <a:alphaOff val="0"/>
              </a:schemeClr>
            </a:effectRef>
            <a:fontRef idx="minor">
              <a:schemeClr val="lt1"/>
            </a:fontRef>
          </p:style>
          <p:txBody>
            <a:bodyPr spcFirstLastPara="0" vert="horz" wrap="square" lIns="68201" tIns="68201" rIns="68201" bIns="68201" numCol="1" spcCol="1270" anchor="ctr" anchorCtr="0">
              <a:noAutofit/>
            </a:bodyPr>
            <a:lstStyle/>
            <a:p>
              <a:pPr algn="ctr" defTabSz="355573">
                <a:lnSpc>
                  <a:spcPct val="90000"/>
                </a:lnSpc>
                <a:spcBef>
                  <a:spcPct val="0"/>
                </a:spcBef>
                <a:spcAft>
                  <a:spcPct val="35000"/>
                </a:spcAft>
              </a:pPr>
              <a:r>
                <a:rPr lang="ja-JP" altLang="en-US" sz="1600" b="1" dirty="0">
                  <a:solidFill>
                    <a:srgbClr val="FF0000"/>
                  </a:solidFill>
                  <a:latin typeface="メイリオ" pitchFamily="50" charset="-128"/>
                  <a:ea typeface="メイリオ" pitchFamily="50" charset="-128"/>
                  <a:cs typeface="メイリオ" pitchFamily="50" charset="-128"/>
                </a:rPr>
                <a:t>ゴム栓</a:t>
              </a:r>
              <a:endParaRPr lang="en-US" altLang="ja-JP" sz="1600" b="1" dirty="0" smtClean="0">
                <a:solidFill>
                  <a:srgbClr val="FF0000"/>
                </a:solidFill>
                <a:latin typeface="メイリオ" pitchFamily="50" charset="-128"/>
                <a:ea typeface="メイリオ" pitchFamily="50" charset="-128"/>
                <a:cs typeface="メイリオ" pitchFamily="50" charset="-128"/>
              </a:endParaRPr>
            </a:p>
            <a:p>
              <a:pPr algn="ctr" defTabSz="355573">
                <a:lnSpc>
                  <a:spcPct val="90000"/>
                </a:lnSpc>
                <a:spcBef>
                  <a:spcPct val="0"/>
                </a:spcBef>
                <a:spcAft>
                  <a:spcPct val="35000"/>
                </a:spcAft>
              </a:pPr>
              <a:r>
                <a:rPr lang="ja-JP" altLang="en-US" sz="1400" b="1" dirty="0" smtClean="0">
                  <a:solidFill>
                    <a:srgbClr val="0057A5"/>
                  </a:solidFill>
                  <a:latin typeface="メイリオ" pitchFamily="50" charset="-128"/>
                  <a:ea typeface="メイリオ" pitchFamily="50" charset="-128"/>
                  <a:cs typeface="メイリオ" pitchFamily="50" charset="-128"/>
                </a:rPr>
                <a:t>の製造</a:t>
              </a:r>
              <a:endParaRPr lang="en-US" sz="1400" b="1" dirty="0">
                <a:solidFill>
                  <a:srgbClr val="0057A5"/>
                </a:solidFill>
                <a:latin typeface="メイリオ" pitchFamily="50" charset="-128"/>
                <a:ea typeface="メイリオ" pitchFamily="50" charset="-128"/>
                <a:cs typeface="メイリオ" pitchFamily="50" charset="-128"/>
              </a:endParaRPr>
            </a:p>
          </p:txBody>
        </p:sp>
        <p:sp>
          <p:nvSpPr>
            <p:cNvPr id="15" name="TextBox 14"/>
            <p:cNvSpPr txBox="1"/>
            <p:nvPr/>
          </p:nvSpPr>
          <p:spPr>
            <a:xfrm>
              <a:off x="4669849" y="2429995"/>
              <a:ext cx="1296000" cy="1950935"/>
            </a:xfrm>
            <a:prstGeom prst="roundRect">
              <a:avLst>
                <a:gd name="adj" fmla="val 7716"/>
              </a:avLst>
            </a:prstGeom>
            <a:solidFill>
              <a:srgbClr val="0057A5"/>
            </a:solidFill>
            <a:ln>
              <a:solidFill>
                <a:schemeClr val="bg1"/>
              </a:solid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rtlCol="0" anchor="t"/>
            <a:lstStyle>
              <a:defPPr>
                <a:defRPr lang="en-US"/>
              </a:defPPr>
              <a:lvl1pPr algn="ctr">
                <a:defRPr sz="1400" b="1">
                  <a:solidFill>
                    <a:schemeClr val="bg1"/>
                  </a:solidFill>
                </a:defRPr>
              </a:lvl1pPr>
            </a:lstStyle>
            <a:p>
              <a:endParaRPr lang="en-US" sz="1200" b="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61" name="Freeform 60"/>
            <p:cNvSpPr/>
            <p:nvPr/>
          </p:nvSpPr>
          <p:spPr>
            <a:xfrm rot="40923">
              <a:off x="5137850" y="2012807"/>
              <a:ext cx="360000" cy="360000"/>
            </a:xfrm>
            <a:prstGeom prst="triangle">
              <a:avLst/>
            </a:prstGeom>
            <a:solidFill>
              <a:srgbClr val="0057A5"/>
            </a:solidFill>
            <a:ln>
              <a:noFill/>
            </a:ln>
          </p:spPr>
          <p:style>
            <a:lnRef idx="0">
              <a:schemeClr val="accent3">
                <a:shade val="90000"/>
                <a:hueOff val="0"/>
                <a:satOff val="0"/>
                <a:lumOff val="0"/>
                <a:alphaOff val="0"/>
              </a:schemeClr>
            </a:lnRef>
            <a:fillRef idx="1">
              <a:schemeClr val="accent3">
                <a:shade val="90000"/>
                <a:hueOff val="0"/>
                <a:satOff val="0"/>
                <a:lumOff val="0"/>
                <a:alphaOff val="0"/>
              </a:schemeClr>
            </a:fillRef>
            <a:effectRef idx="0">
              <a:schemeClr val="accent3">
                <a:shade val="90000"/>
                <a:hueOff val="0"/>
                <a:satOff val="0"/>
                <a:lumOff val="0"/>
                <a:alphaOff val="0"/>
              </a:schemeClr>
            </a:effectRef>
            <a:fontRef idx="minor">
              <a:schemeClr val="lt1"/>
            </a:fontRef>
          </p:style>
          <p:txBody>
            <a:bodyPr spcFirstLastPara="0" vert="horz" wrap="square" lIns="84691" tIns="-1" rIns="84689" bIns="105925" numCol="1" spcCol="1270" anchor="ctr" anchorCtr="0">
              <a:noAutofit/>
            </a:bodyPr>
            <a:lstStyle/>
            <a:p>
              <a:pPr algn="ctr" defTabSz="577805">
                <a:lnSpc>
                  <a:spcPct val="90000"/>
                </a:lnSpc>
                <a:spcBef>
                  <a:spcPct val="0"/>
                </a:spcBef>
                <a:spcAft>
                  <a:spcPct val="35000"/>
                </a:spcAft>
              </a:pPr>
              <a:endParaRPr lang="en-US" sz="13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grpSp>
      <p:grpSp>
        <p:nvGrpSpPr>
          <p:cNvPr id="74" name="Group 73"/>
          <p:cNvGrpSpPr/>
          <p:nvPr/>
        </p:nvGrpSpPr>
        <p:grpSpPr>
          <a:xfrm>
            <a:off x="7316100" y="1209055"/>
            <a:ext cx="1668951" cy="3171876"/>
            <a:chOff x="6011839" y="1209055"/>
            <a:chExt cx="1296812" cy="3171876"/>
          </a:xfrm>
        </p:grpSpPr>
        <p:sp>
          <p:nvSpPr>
            <p:cNvPr id="34" name="Rounded Rectangle 33"/>
            <p:cNvSpPr/>
            <p:nvPr/>
          </p:nvSpPr>
          <p:spPr>
            <a:xfrm>
              <a:off x="6011839" y="1209055"/>
              <a:ext cx="1296811" cy="720000"/>
            </a:xfrm>
            <a:prstGeom prst="roundRect">
              <a:avLst>
                <a:gd name="adj" fmla="val 9085"/>
              </a:avLst>
            </a:prstGeom>
            <a:solidFill>
              <a:schemeClr val="bg1"/>
            </a:solidFill>
            <a:ln w="3175">
              <a:solidFill>
                <a:srgbClr val="0057A5"/>
              </a:solidFill>
              <a:prstDash val="solid"/>
            </a:ln>
            <a:effectLst>
              <a:outerShdw blurRad="44450" dist="27940" dir="5400000" algn="ctr">
                <a:srgbClr val="000000">
                  <a:alpha val="32000"/>
                </a:srgbClr>
              </a:outerShdw>
            </a:effectLst>
          </p:spPr>
          <p:style>
            <a:lnRef idx="0">
              <a:schemeClr val="lt1">
                <a:hueOff val="0"/>
                <a:satOff val="0"/>
                <a:lumOff val="0"/>
                <a:alphaOff val="0"/>
              </a:schemeClr>
            </a:lnRef>
            <a:fillRef idx="1">
              <a:scrgbClr r="0" g="0" b="0"/>
            </a:fillRef>
            <a:effectRef idx="0">
              <a:schemeClr val="accent3">
                <a:shade val="50000"/>
                <a:hueOff val="0"/>
                <a:satOff val="0"/>
                <a:lumOff val="0"/>
                <a:alphaOff val="0"/>
              </a:schemeClr>
            </a:effectRef>
            <a:fontRef idx="minor">
              <a:schemeClr val="lt1"/>
            </a:fontRef>
          </p:style>
          <p:txBody>
            <a:bodyPr spcFirstLastPara="0" vert="horz" wrap="square" lIns="68201" tIns="68201" rIns="68201" bIns="68201" numCol="1" spcCol="1270" anchor="ctr" anchorCtr="0">
              <a:noAutofit/>
            </a:bodyPr>
            <a:lstStyle/>
            <a:p>
              <a:pPr algn="ctr" defTabSz="355573">
                <a:lnSpc>
                  <a:spcPct val="90000"/>
                </a:lnSpc>
                <a:spcBef>
                  <a:spcPct val="0"/>
                </a:spcBef>
                <a:spcAft>
                  <a:spcPct val="35000"/>
                </a:spcAft>
              </a:pPr>
              <a:r>
                <a:rPr lang="ja-JP" altLang="en-US" sz="1600" b="1" dirty="0">
                  <a:solidFill>
                    <a:srgbClr val="FF0000"/>
                  </a:solidFill>
                  <a:latin typeface="メイリオ" pitchFamily="50" charset="-128"/>
                  <a:ea typeface="メイリオ" pitchFamily="50" charset="-128"/>
                  <a:cs typeface="メイリオ" pitchFamily="50" charset="-128"/>
                </a:rPr>
                <a:t>調整デバイス</a:t>
              </a:r>
              <a:endParaRPr lang="en-US" altLang="ja-JP" sz="1600" b="1" dirty="0" smtClean="0">
                <a:solidFill>
                  <a:srgbClr val="FF0000"/>
                </a:solidFill>
                <a:latin typeface="メイリオ" pitchFamily="50" charset="-128"/>
                <a:ea typeface="メイリオ" pitchFamily="50" charset="-128"/>
                <a:cs typeface="メイリオ" pitchFamily="50" charset="-128"/>
              </a:endParaRPr>
            </a:p>
            <a:p>
              <a:pPr algn="ctr" defTabSz="355573">
                <a:lnSpc>
                  <a:spcPct val="90000"/>
                </a:lnSpc>
                <a:spcBef>
                  <a:spcPct val="0"/>
                </a:spcBef>
                <a:spcAft>
                  <a:spcPct val="35000"/>
                </a:spcAft>
              </a:pPr>
              <a:r>
                <a:rPr lang="ja-JP" altLang="en-US" sz="1400" b="1" dirty="0" smtClean="0">
                  <a:solidFill>
                    <a:srgbClr val="0057A5"/>
                  </a:solidFill>
                  <a:latin typeface="メイリオ" pitchFamily="50" charset="-128"/>
                  <a:ea typeface="メイリオ" pitchFamily="50" charset="-128"/>
                  <a:cs typeface="メイリオ" pitchFamily="50" charset="-128"/>
                </a:rPr>
                <a:t>の製造</a:t>
              </a:r>
              <a:endParaRPr lang="en-US" sz="1400" b="1" dirty="0">
                <a:solidFill>
                  <a:srgbClr val="0057A5"/>
                </a:solidFill>
                <a:latin typeface="メイリオ" pitchFamily="50" charset="-128"/>
                <a:ea typeface="メイリオ" pitchFamily="50" charset="-128"/>
                <a:cs typeface="メイリオ" pitchFamily="50" charset="-128"/>
              </a:endParaRPr>
            </a:p>
          </p:txBody>
        </p:sp>
        <p:sp>
          <p:nvSpPr>
            <p:cNvPr id="16" name="TextBox 15"/>
            <p:cNvSpPr txBox="1"/>
            <p:nvPr/>
          </p:nvSpPr>
          <p:spPr>
            <a:xfrm>
              <a:off x="6012651" y="2429995"/>
              <a:ext cx="1296000" cy="1950936"/>
            </a:xfrm>
            <a:prstGeom prst="roundRect">
              <a:avLst>
                <a:gd name="adj" fmla="val 8242"/>
              </a:avLst>
            </a:prstGeom>
            <a:solidFill>
              <a:srgbClr val="0057A5"/>
            </a:solidFill>
            <a:ln>
              <a:solidFill>
                <a:schemeClr val="bg1"/>
              </a:solid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rtlCol="0" anchor="t"/>
            <a:lstStyle>
              <a:defPPr>
                <a:defRPr lang="en-US"/>
              </a:defPPr>
              <a:lvl1pPr algn="ctr">
                <a:defRPr sz="1400" b="1">
                  <a:solidFill>
                    <a:schemeClr val="bg1"/>
                  </a:solidFill>
                </a:defRPr>
              </a:lvl1pPr>
            </a:lstStyle>
            <a:p>
              <a:endParaRPr lang="en-US" sz="1200" b="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62" name="Freeform 61"/>
            <p:cNvSpPr/>
            <p:nvPr/>
          </p:nvSpPr>
          <p:spPr>
            <a:xfrm rot="40923">
              <a:off x="6475428" y="2012805"/>
              <a:ext cx="360000" cy="360000"/>
            </a:xfrm>
            <a:prstGeom prst="triangle">
              <a:avLst/>
            </a:prstGeom>
            <a:solidFill>
              <a:srgbClr val="0057A5"/>
            </a:solidFill>
            <a:ln>
              <a:noFill/>
            </a:ln>
          </p:spPr>
          <p:style>
            <a:lnRef idx="0">
              <a:schemeClr val="accent3">
                <a:shade val="90000"/>
                <a:hueOff val="0"/>
                <a:satOff val="0"/>
                <a:lumOff val="0"/>
                <a:alphaOff val="0"/>
              </a:schemeClr>
            </a:lnRef>
            <a:fillRef idx="1">
              <a:schemeClr val="accent3">
                <a:shade val="90000"/>
                <a:hueOff val="0"/>
                <a:satOff val="0"/>
                <a:lumOff val="0"/>
                <a:alphaOff val="0"/>
              </a:schemeClr>
            </a:fillRef>
            <a:effectRef idx="0">
              <a:schemeClr val="accent3">
                <a:shade val="90000"/>
                <a:hueOff val="0"/>
                <a:satOff val="0"/>
                <a:lumOff val="0"/>
                <a:alphaOff val="0"/>
              </a:schemeClr>
            </a:effectRef>
            <a:fontRef idx="minor">
              <a:schemeClr val="lt1"/>
            </a:fontRef>
          </p:style>
          <p:txBody>
            <a:bodyPr spcFirstLastPara="0" vert="horz" wrap="square" lIns="84691" tIns="-1" rIns="84689" bIns="105925" numCol="1" spcCol="1270" anchor="ctr" anchorCtr="0">
              <a:noAutofit/>
            </a:bodyPr>
            <a:lstStyle/>
            <a:p>
              <a:pPr algn="ctr" defTabSz="577805">
                <a:lnSpc>
                  <a:spcPct val="90000"/>
                </a:lnSpc>
                <a:spcBef>
                  <a:spcPct val="0"/>
                </a:spcBef>
                <a:spcAft>
                  <a:spcPct val="35000"/>
                </a:spcAft>
              </a:pPr>
              <a:endParaRPr lang="en-US" sz="13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grpSp>
      <p:sp>
        <p:nvSpPr>
          <p:cNvPr id="4" name="Rounded Rectangle 3"/>
          <p:cNvSpPr/>
          <p:nvPr/>
        </p:nvSpPr>
        <p:spPr>
          <a:xfrm>
            <a:off x="418592" y="3870960"/>
            <a:ext cx="8071773" cy="772160"/>
          </a:xfrm>
          <a:prstGeom prst="roundRect">
            <a:avLst/>
          </a:prstGeom>
          <a:solidFill>
            <a:schemeClr val="bg1"/>
          </a:solidFill>
          <a:ln>
            <a:solidFill>
              <a:srgbClr val="FF4038"/>
            </a:solid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lIns="68577" tIns="34289" rIns="68577" bIns="34289" rtlCol="0" anchor="ctr"/>
          <a:lstStyle/>
          <a:p>
            <a:pPr algn="ctr"/>
            <a:r>
              <a:rPr lang="ja-JP" altLang="en-US" sz="2000" b="1" dirty="0" smtClean="0">
                <a:solidFill>
                  <a:srgbClr val="FF4038"/>
                </a:solidFill>
                <a:latin typeface="メイリオ" pitchFamily="50" charset="-128"/>
                <a:ea typeface="メイリオ" pitchFamily="50" charset="-128"/>
                <a:cs typeface="メイリオ" pitchFamily="50" charset="-128"/>
              </a:rPr>
              <a:t>ニプログループ内でワンストップソリューションを提供可能</a:t>
            </a:r>
            <a:endParaRPr lang="en-US" sz="2000" b="1" dirty="0">
              <a:solidFill>
                <a:srgbClr val="FF4038"/>
              </a:solidFill>
              <a:latin typeface="メイリオ" pitchFamily="50" charset="-128"/>
              <a:ea typeface="メイリオ" pitchFamily="50" charset="-128"/>
              <a:cs typeface="メイリオ" pitchFamily="50" charset="-128"/>
            </a:endParaRPr>
          </a:p>
        </p:txBody>
      </p:sp>
      <p:sp>
        <p:nvSpPr>
          <p:cNvPr id="29" name="Title 1"/>
          <p:cNvSpPr txBox="1">
            <a:spLocks/>
          </p:cNvSpPr>
          <p:nvPr/>
        </p:nvSpPr>
        <p:spPr>
          <a:xfrm>
            <a:off x="111600" y="-67621"/>
            <a:ext cx="8229600" cy="857250"/>
          </a:xfrm>
          <a:prstGeom prst="rect">
            <a:avLst/>
          </a:prstGeom>
        </p:spPr>
        <p:txBody>
          <a:bodyPr vert="horz" lIns="91436" tIns="45718" rIns="91436" bIns="45718" rtlCol="0" anchor="ctr">
            <a:normAutofit/>
          </a:bodyPr>
          <a:lstStyle>
            <a:lvl1pPr algn="l" defTabSz="457200" rtl="0" eaLnBrk="1" latinLnBrk="0" hangingPunct="1">
              <a:spcBef>
                <a:spcPct val="0"/>
              </a:spcBef>
              <a:buNone/>
              <a:defRPr sz="2800" kern="1200">
                <a:solidFill>
                  <a:srgbClr val="4C286B"/>
                </a:solidFill>
                <a:latin typeface="Arial Black"/>
                <a:ea typeface="+mj-ea"/>
                <a:cs typeface="Arial Black"/>
              </a:defRPr>
            </a:lvl1pPr>
          </a:lstStyle>
          <a:p>
            <a:r>
              <a:rPr lang="ja-JP" altLang="en-US" sz="2000" b="1" dirty="0">
                <a:solidFill>
                  <a:srgbClr val="002060"/>
                </a:solidFill>
                <a:latin typeface="メイリオ" pitchFamily="50" charset="-128"/>
                <a:ea typeface="メイリオ" pitchFamily="50" charset="-128"/>
                <a:cs typeface="メイリオ" pitchFamily="50" charset="-128"/>
              </a:rPr>
              <a:t>ニプロのファーマパッケージング事業</a:t>
            </a:r>
            <a:r>
              <a:rPr lang="ja-JP" altLang="en-US" sz="2000" b="1" dirty="0" smtClean="0">
                <a:solidFill>
                  <a:srgbClr val="002060"/>
                </a:solidFill>
                <a:latin typeface="メイリオ" pitchFamily="50" charset="-128"/>
                <a:ea typeface="メイリオ" pitchFamily="50" charset="-128"/>
                <a:cs typeface="メイリオ" pitchFamily="50" charset="-128"/>
              </a:rPr>
              <a:t>の特徴</a:t>
            </a:r>
            <a:endParaRPr lang="en-US" sz="2000" dirty="0">
              <a:solidFill>
                <a:srgbClr val="002060"/>
              </a:solidFill>
              <a:latin typeface="メイリオ" pitchFamily="50" charset="-128"/>
              <a:ea typeface="メイリオ" pitchFamily="50" charset="-128"/>
              <a:cs typeface="メイリオ" pitchFamily="50" charset="-128"/>
            </a:endParaRPr>
          </a:p>
        </p:txBody>
      </p:sp>
      <p:sp>
        <p:nvSpPr>
          <p:cNvPr id="32" name="円/楕円 31"/>
          <p:cNvSpPr/>
          <p:nvPr/>
        </p:nvSpPr>
        <p:spPr>
          <a:xfrm>
            <a:off x="2230572" y="2623820"/>
            <a:ext cx="1096320" cy="1096320"/>
          </a:xfrm>
          <a:prstGeom prst="ellipse">
            <a:avLst/>
          </a:prstGeom>
          <a:blipFill rotWithShape="1">
            <a:blip r:embed="rId5"/>
            <a:stretch>
              <a:fillRect/>
            </a:stretch>
          </a:blip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7" name="円/楕円 36"/>
          <p:cNvSpPr/>
          <p:nvPr/>
        </p:nvSpPr>
        <p:spPr>
          <a:xfrm>
            <a:off x="4035295" y="2654300"/>
            <a:ext cx="1073100" cy="1073100"/>
          </a:xfrm>
          <a:prstGeom prst="ellipse">
            <a:avLst/>
          </a:prstGeom>
          <a:blipFill rotWithShape="1">
            <a:blip r:embed="rId6"/>
            <a:stretch>
              <a:fillRect/>
            </a:stretch>
          </a:blip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40" name="円/楕円 39"/>
          <p:cNvSpPr/>
          <p:nvPr/>
        </p:nvSpPr>
        <p:spPr>
          <a:xfrm>
            <a:off x="5846012" y="2676061"/>
            <a:ext cx="1062516" cy="1062516"/>
          </a:xfrm>
          <a:prstGeom prst="ellipse">
            <a:avLst/>
          </a:prstGeom>
          <a:blipFill rotWithShape="1">
            <a:blip r:embed="rId7"/>
            <a:stretch>
              <a:fillRect/>
            </a:stretch>
          </a:blip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41" name="円/楕円 40"/>
          <p:cNvSpPr/>
          <p:nvPr/>
        </p:nvSpPr>
        <p:spPr>
          <a:xfrm>
            <a:off x="488844" y="2623820"/>
            <a:ext cx="1061062" cy="1061062"/>
          </a:xfrm>
          <a:prstGeom prst="ellipse">
            <a:avLst/>
          </a:prstGeom>
          <a:blipFill rotWithShape="1">
            <a:blip r:embed="rId8"/>
            <a:stretch>
              <a:fillRect/>
            </a:stretch>
          </a:blip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grpSp>
        <p:nvGrpSpPr>
          <p:cNvPr id="7" name="グループ化 6"/>
          <p:cNvGrpSpPr/>
          <p:nvPr/>
        </p:nvGrpSpPr>
        <p:grpSpPr>
          <a:xfrm>
            <a:off x="7601875" y="2676061"/>
            <a:ext cx="1085001" cy="1085001"/>
            <a:chOff x="6888533" y="20603"/>
            <a:chExt cx="1085001" cy="1085001"/>
          </a:xfrm>
        </p:grpSpPr>
        <p:sp>
          <p:nvSpPr>
            <p:cNvPr id="5" name="円/楕円 4"/>
            <p:cNvSpPr/>
            <p:nvPr/>
          </p:nvSpPr>
          <p:spPr>
            <a:xfrm>
              <a:off x="6888533" y="20603"/>
              <a:ext cx="1085001" cy="1085001"/>
            </a:xfrm>
            <a:prstGeom prst="ellipse">
              <a:avLst/>
            </a:prstGeom>
            <a:solidFill>
              <a:schemeClr val="bg1"/>
            </a:solidFill>
            <a:ln w="19050">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prstClr val="white"/>
                </a:solidFill>
              </a:endParaRPr>
            </a:p>
          </p:txBody>
        </p:sp>
        <p:grpSp>
          <p:nvGrpSpPr>
            <p:cNvPr id="43" name="Group 3"/>
            <p:cNvGrpSpPr/>
            <p:nvPr/>
          </p:nvGrpSpPr>
          <p:grpSpPr>
            <a:xfrm>
              <a:off x="6972127" y="43463"/>
              <a:ext cx="938469" cy="1020370"/>
              <a:chOff x="1687407" y="1163486"/>
              <a:chExt cx="1642589" cy="1785939"/>
            </a:xfrm>
          </p:grpSpPr>
          <p:pic>
            <p:nvPicPr>
              <p:cNvPr id="44" name="Picture 27"/>
              <p:cNvPicPr>
                <a:picLocks noChangeAspect="1"/>
              </p:cNvPicPr>
              <p:nvPr/>
            </p:nvPicPr>
            <p:blipFill rotWithShape="1">
              <a:blip r:embed="rId9" cstate="print">
                <a:extLst>
                  <a:ext uri="{28A0092B-C50C-407E-A947-70E740481C1C}">
                    <a14:useLocalDpi xmlns:a14="http://schemas.microsoft.com/office/drawing/2010/main" val="0"/>
                  </a:ext>
                </a:extLst>
              </a:blip>
              <a:srcRect l="22203" r="21336"/>
              <a:stretch/>
            </p:blipFill>
            <p:spPr>
              <a:xfrm>
                <a:off x="2012986" y="1163486"/>
                <a:ext cx="991432" cy="1316976"/>
              </a:xfrm>
              <a:prstGeom prst="rect">
                <a:avLst/>
              </a:prstGeom>
            </p:spPr>
          </p:pic>
          <p:pic>
            <p:nvPicPr>
              <p:cNvPr id="45" name="Picture 1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687407" y="1935400"/>
                <a:ext cx="1642589" cy="1014025"/>
              </a:xfrm>
              <a:prstGeom prst="rect">
                <a:avLst/>
              </a:prstGeom>
              <a:ln>
                <a:noFill/>
              </a:ln>
              <a:effectLst>
                <a:outerShdw blurRad="292100" dist="139700" dir="2700000" algn="tl" rotWithShape="0">
                  <a:srgbClr val="333333">
                    <a:alpha val="65000"/>
                  </a:srgbClr>
                </a:outerShdw>
              </a:effectLst>
            </p:spPr>
          </p:pic>
        </p:grpSp>
      </p:grpSp>
      <p:sp>
        <p:nvSpPr>
          <p:cNvPr id="36" name="正方形/長方形 35"/>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Tree>
    <p:extLst>
      <p:ext uri="{BB962C8B-B14F-4D97-AF65-F5344CB8AC3E}">
        <p14:creationId xmlns:p14="http://schemas.microsoft.com/office/powerpoint/2010/main" val="1990555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500"/>
                                        <p:tgtEl>
                                          <p:spTgt spid="70"/>
                                        </p:tgtEl>
                                      </p:cBhvr>
                                    </p:animEffect>
                                  </p:childTnLst>
                                </p:cTn>
                              </p:par>
                              <p:par>
                                <p:cTn id="8" presetID="22" presetClass="entr" presetSubtype="8"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wipe(left)">
                                      <p:cBhvr>
                                        <p:cTn id="10" dur="500"/>
                                        <p:tgtEl>
                                          <p:spTgt spid="41"/>
                                        </p:tgtEl>
                                      </p:cBhvr>
                                    </p:animEffect>
                                  </p:childTnLst>
                                </p:cTn>
                              </p:par>
                              <p:par>
                                <p:cTn id="11" presetID="22" presetClass="entr" presetSubtype="8" fill="hold" nodeType="withEffect">
                                  <p:stCondLst>
                                    <p:cond delay="1000"/>
                                  </p:stCondLst>
                                  <p:childTnLst>
                                    <p:set>
                                      <p:cBhvr>
                                        <p:cTn id="12" dur="1" fill="hold">
                                          <p:stCondLst>
                                            <p:cond delay="0"/>
                                          </p:stCondLst>
                                        </p:cTn>
                                        <p:tgtEl>
                                          <p:spTgt spid="71"/>
                                        </p:tgtEl>
                                        <p:attrNameLst>
                                          <p:attrName>style.visibility</p:attrName>
                                        </p:attrNameLst>
                                      </p:cBhvr>
                                      <p:to>
                                        <p:strVal val="visible"/>
                                      </p:to>
                                    </p:set>
                                    <p:animEffect transition="in" filter="wipe(left)">
                                      <p:cBhvr>
                                        <p:cTn id="13" dur="500"/>
                                        <p:tgtEl>
                                          <p:spTgt spid="71"/>
                                        </p:tgtEl>
                                      </p:cBhvr>
                                    </p:animEffect>
                                  </p:childTnLst>
                                </p:cTn>
                              </p:par>
                              <p:par>
                                <p:cTn id="14" presetID="22" presetClass="entr" presetSubtype="8" fill="hold" nodeType="withEffect">
                                  <p:stCondLst>
                                    <p:cond delay="100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par>
                                <p:cTn id="17" presetID="22" presetClass="entr" presetSubtype="8" fill="hold" nodeType="withEffect">
                                  <p:stCondLst>
                                    <p:cond delay="2000"/>
                                  </p:stCondLst>
                                  <p:childTnLst>
                                    <p:set>
                                      <p:cBhvr>
                                        <p:cTn id="18" dur="1" fill="hold">
                                          <p:stCondLst>
                                            <p:cond delay="0"/>
                                          </p:stCondLst>
                                        </p:cTn>
                                        <p:tgtEl>
                                          <p:spTgt spid="72"/>
                                        </p:tgtEl>
                                        <p:attrNameLst>
                                          <p:attrName>style.visibility</p:attrName>
                                        </p:attrNameLst>
                                      </p:cBhvr>
                                      <p:to>
                                        <p:strVal val="visible"/>
                                      </p:to>
                                    </p:set>
                                    <p:animEffect transition="in" filter="wipe(left)">
                                      <p:cBhvr>
                                        <p:cTn id="19" dur="500"/>
                                        <p:tgtEl>
                                          <p:spTgt spid="72"/>
                                        </p:tgtEl>
                                      </p:cBhvr>
                                    </p:animEffect>
                                  </p:childTnLst>
                                </p:cTn>
                              </p:par>
                              <p:par>
                                <p:cTn id="20" presetID="22" presetClass="entr" presetSubtype="8" fill="hold" nodeType="withEffect">
                                  <p:stCondLst>
                                    <p:cond delay="200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500"/>
                                        <p:tgtEl>
                                          <p:spTgt spid="37"/>
                                        </p:tgtEl>
                                      </p:cBhvr>
                                    </p:animEffect>
                                  </p:childTnLst>
                                </p:cTn>
                              </p:par>
                              <p:par>
                                <p:cTn id="23" presetID="22" presetClass="entr" presetSubtype="8" fill="hold" nodeType="withEffect">
                                  <p:stCondLst>
                                    <p:cond delay="3000"/>
                                  </p:stCondLst>
                                  <p:childTnLst>
                                    <p:set>
                                      <p:cBhvr>
                                        <p:cTn id="24" dur="1" fill="hold">
                                          <p:stCondLst>
                                            <p:cond delay="0"/>
                                          </p:stCondLst>
                                        </p:cTn>
                                        <p:tgtEl>
                                          <p:spTgt spid="73"/>
                                        </p:tgtEl>
                                        <p:attrNameLst>
                                          <p:attrName>style.visibility</p:attrName>
                                        </p:attrNameLst>
                                      </p:cBhvr>
                                      <p:to>
                                        <p:strVal val="visible"/>
                                      </p:to>
                                    </p:set>
                                    <p:animEffect transition="in" filter="wipe(left)">
                                      <p:cBhvr>
                                        <p:cTn id="25" dur="500"/>
                                        <p:tgtEl>
                                          <p:spTgt spid="73"/>
                                        </p:tgtEl>
                                      </p:cBhvr>
                                    </p:animEffect>
                                  </p:childTnLst>
                                </p:cTn>
                              </p:par>
                              <p:par>
                                <p:cTn id="26" presetID="22" presetClass="entr" presetSubtype="8" fill="hold" nodeType="withEffect">
                                  <p:stCondLst>
                                    <p:cond delay="3000"/>
                                  </p:stCondLst>
                                  <p:childTnLst>
                                    <p:set>
                                      <p:cBhvr>
                                        <p:cTn id="27" dur="1" fill="hold">
                                          <p:stCondLst>
                                            <p:cond delay="0"/>
                                          </p:stCondLst>
                                        </p:cTn>
                                        <p:tgtEl>
                                          <p:spTgt spid="40"/>
                                        </p:tgtEl>
                                        <p:attrNameLst>
                                          <p:attrName>style.visibility</p:attrName>
                                        </p:attrNameLst>
                                      </p:cBhvr>
                                      <p:to>
                                        <p:strVal val="visible"/>
                                      </p:to>
                                    </p:set>
                                    <p:animEffect transition="in" filter="wipe(left)">
                                      <p:cBhvr>
                                        <p:cTn id="28" dur="500"/>
                                        <p:tgtEl>
                                          <p:spTgt spid="40"/>
                                        </p:tgtEl>
                                      </p:cBhvr>
                                    </p:animEffect>
                                  </p:childTnLst>
                                </p:cTn>
                              </p:par>
                              <p:par>
                                <p:cTn id="29" presetID="22" presetClass="entr" presetSubtype="8" fill="hold" nodeType="withEffect">
                                  <p:stCondLst>
                                    <p:cond delay="4000"/>
                                  </p:stCondLst>
                                  <p:childTnLst>
                                    <p:set>
                                      <p:cBhvr>
                                        <p:cTn id="30" dur="1" fill="hold">
                                          <p:stCondLst>
                                            <p:cond delay="0"/>
                                          </p:stCondLst>
                                        </p:cTn>
                                        <p:tgtEl>
                                          <p:spTgt spid="74"/>
                                        </p:tgtEl>
                                        <p:attrNameLst>
                                          <p:attrName>style.visibility</p:attrName>
                                        </p:attrNameLst>
                                      </p:cBhvr>
                                      <p:to>
                                        <p:strVal val="visible"/>
                                      </p:to>
                                    </p:set>
                                    <p:animEffect transition="in" filter="wipe(left)">
                                      <p:cBhvr>
                                        <p:cTn id="31" dur="500"/>
                                        <p:tgtEl>
                                          <p:spTgt spid="74"/>
                                        </p:tgtEl>
                                      </p:cBhvr>
                                    </p:animEffect>
                                  </p:childTnLst>
                                </p:cTn>
                              </p:par>
                              <p:par>
                                <p:cTn id="32" presetID="22" presetClass="entr" presetSubtype="8" fill="hold" nodeType="withEffect">
                                  <p:stCondLst>
                                    <p:cond delay="400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par>
                                <p:cTn id="35" presetID="22" presetClass="entr" presetSubtype="8" fill="hold" grpId="0" nodeType="withEffect">
                                  <p:stCondLst>
                                    <p:cond delay="450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Rounded Rectangle 168"/>
          <p:cNvSpPr/>
          <p:nvPr/>
        </p:nvSpPr>
        <p:spPr>
          <a:xfrm>
            <a:off x="2983195" y="1003643"/>
            <a:ext cx="2954690" cy="3348000"/>
          </a:xfrm>
          <a:prstGeom prst="roundRect">
            <a:avLst>
              <a:gd name="adj" fmla="val 5353"/>
            </a:avLst>
          </a:prstGeom>
          <a:solidFill>
            <a:srgbClr val="0057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t" anchorCtr="0" forceAA="0" compatLnSpc="1">
            <a:prstTxWarp prst="textNoShape">
              <a:avLst/>
            </a:prstTxWarp>
            <a:noAutofit/>
          </a:bodyPr>
          <a:lstStyle/>
          <a:p>
            <a:pPr algn="ctr" defTabSz="685783">
              <a:lnSpc>
                <a:spcPct val="107000"/>
              </a:lnSpc>
            </a:pPr>
            <a:r>
              <a:rPr lang="ja-JP" altLang="en-US" sz="2100" dirty="0" smtClean="0">
                <a:solidFill>
                  <a:srgbClr val="FFFFFF"/>
                </a:solidFill>
                <a:latin typeface="メイリオ" pitchFamily="50" charset="-128"/>
                <a:ea typeface="メイリオ" pitchFamily="50" charset="-128"/>
                <a:cs typeface="メイリオ" pitchFamily="50" charset="-128"/>
              </a:rPr>
              <a:t>一次包装容器</a:t>
            </a:r>
            <a:endParaRPr lang="en-US" sz="2100" dirty="0">
              <a:solidFill>
                <a:prstClr val="white"/>
              </a:solidFill>
              <a:latin typeface="メイリオ" pitchFamily="50" charset="-128"/>
              <a:ea typeface="メイリオ" pitchFamily="50" charset="-128"/>
              <a:cs typeface="メイリオ" pitchFamily="50" charset="-128"/>
            </a:endParaRPr>
          </a:p>
        </p:txBody>
      </p:sp>
      <p:grpSp>
        <p:nvGrpSpPr>
          <p:cNvPr id="213" name="Group 212"/>
          <p:cNvGrpSpPr/>
          <p:nvPr/>
        </p:nvGrpSpPr>
        <p:grpSpPr>
          <a:xfrm>
            <a:off x="3096227" y="1462144"/>
            <a:ext cx="2716914" cy="378000"/>
            <a:chOff x="4128303" y="1949525"/>
            <a:chExt cx="3622552" cy="504000"/>
          </a:xfrm>
        </p:grpSpPr>
        <p:sp>
          <p:nvSpPr>
            <p:cNvPr id="170" name="Rounded Rectangle 169"/>
            <p:cNvSpPr/>
            <p:nvPr/>
          </p:nvSpPr>
          <p:spPr>
            <a:xfrm>
              <a:off x="4128303" y="203133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プレフィラブルガラスシリンジ</a:t>
              </a:r>
              <a:endParaRPr lang="en-US" sz="1100" dirty="0">
                <a:solidFill>
                  <a:prstClr val="black"/>
                </a:solidFill>
                <a:latin typeface="メイリオ" pitchFamily="50" charset="-128"/>
                <a:ea typeface="メイリオ" pitchFamily="50" charset="-128"/>
                <a:cs typeface="メイリオ" pitchFamily="50" charset="-128"/>
              </a:endParaRPr>
            </a:p>
          </p:txBody>
        </p:sp>
        <p:grpSp>
          <p:nvGrpSpPr>
            <p:cNvPr id="196" name="Group 195"/>
            <p:cNvGrpSpPr/>
            <p:nvPr/>
          </p:nvGrpSpPr>
          <p:grpSpPr>
            <a:xfrm>
              <a:off x="7246855" y="1949525"/>
              <a:ext cx="504000" cy="504000"/>
              <a:chOff x="7550807" y="1859503"/>
              <a:chExt cx="504000" cy="504000"/>
            </a:xfrm>
          </p:grpSpPr>
          <p:sp>
            <p:nvSpPr>
              <p:cNvPr id="39" name="Oval 38"/>
              <p:cNvSpPr/>
              <p:nvPr/>
            </p:nvSpPr>
            <p:spPr>
              <a:xfrm>
                <a:off x="7550807" y="1859503"/>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600" dirty="0">
                  <a:solidFill>
                    <a:prstClr val="black"/>
                  </a:solidFill>
                </a:endParaRPr>
              </a:p>
            </p:txBody>
          </p:sp>
          <p:grpSp>
            <p:nvGrpSpPr>
              <p:cNvPr id="40" name="Group 39"/>
              <p:cNvGrpSpPr/>
              <p:nvPr/>
            </p:nvGrpSpPr>
            <p:grpSpPr>
              <a:xfrm>
                <a:off x="7738467" y="1937396"/>
                <a:ext cx="128681" cy="344008"/>
                <a:chOff x="315000" y="130749"/>
                <a:chExt cx="216000" cy="577442"/>
              </a:xfrm>
              <a:solidFill>
                <a:schemeClr val="bg1"/>
              </a:solidFill>
            </p:grpSpPr>
            <p:sp>
              <p:nvSpPr>
                <p:cNvPr id="45" name="Rectangle 44"/>
                <p:cNvSpPr/>
                <p:nvPr/>
              </p:nvSpPr>
              <p:spPr>
                <a:xfrm>
                  <a:off x="409144" y="672191"/>
                  <a:ext cx="252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600" dirty="0">
                    <a:solidFill>
                      <a:prstClr val="black"/>
                    </a:solidFill>
                  </a:endParaRPr>
                </a:p>
              </p:txBody>
            </p:sp>
            <p:sp>
              <p:nvSpPr>
                <p:cNvPr id="41" name="Rectangle 40"/>
                <p:cNvSpPr/>
                <p:nvPr/>
              </p:nvSpPr>
              <p:spPr>
                <a:xfrm>
                  <a:off x="373400" y="152270"/>
                  <a:ext cx="90000" cy="154683"/>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600" dirty="0">
                    <a:solidFill>
                      <a:prstClr val="black"/>
                    </a:solidFill>
                  </a:endParaRPr>
                </a:p>
              </p:txBody>
            </p:sp>
            <p:sp>
              <p:nvSpPr>
                <p:cNvPr id="42" name="Rectangle 41"/>
                <p:cNvSpPr/>
                <p:nvPr/>
              </p:nvSpPr>
              <p:spPr>
                <a:xfrm>
                  <a:off x="385095" y="637476"/>
                  <a:ext cx="720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600" dirty="0">
                    <a:solidFill>
                      <a:prstClr val="black"/>
                    </a:solidFill>
                  </a:endParaRPr>
                </a:p>
              </p:txBody>
            </p:sp>
            <p:sp>
              <p:nvSpPr>
                <p:cNvPr id="43" name="Round Same Side Corner Rectangle 42"/>
                <p:cNvSpPr/>
                <p:nvPr/>
              </p:nvSpPr>
              <p:spPr>
                <a:xfrm>
                  <a:off x="327920" y="130749"/>
                  <a:ext cx="180000" cy="360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600" dirty="0">
                    <a:solidFill>
                      <a:prstClr val="black"/>
                    </a:solidFill>
                  </a:endParaRPr>
                </a:p>
              </p:txBody>
            </p:sp>
            <p:grpSp>
              <p:nvGrpSpPr>
                <p:cNvPr id="44" name="Group 43"/>
                <p:cNvGrpSpPr/>
                <p:nvPr/>
              </p:nvGrpSpPr>
              <p:grpSpPr>
                <a:xfrm>
                  <a:off x="367050" y="315055"/>
                  <a:ext cx="108000" cy="320886"/>
                  <a:chOff x="367050" y="315055"/>
                  <a:chExt cx="145459" cy="320886"/>
                </a:xfrm>
                <a:grpFill/>
              </p:grpSpPr>
              <p:sp>
                <p:nvSpPr>
                  <p:cNvPr id="47" name="Rectangle 46"/>
                  <p:cNvSpPr/>
                  <p:nvPr/>
                </p:nvSpPr>
                <p:spPr>
                  <a:xfrm>
                    <a:off x="367050" y="315055"/>
                    <a:ext cx="145459" cy="320886"/>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600" dirty="0">
                      <a:solidFill>
                        <a:prstClr val="black"/>
                      </a:solidFill>
                    </a:endParaRPr>
                  </a:p>
                </p:txBody>
              </p:sp>
              <p:cxnSp>
                <p:nvCxnSpPr>
                  <p:cNvPr id="48" name="Straight Connector 47"/>
                  <p:cNvCxnSpPr/>
                  <p:nvPr/>
                </p:nvCxnSpPr>
                <p:spPr>
                  <a:xfrm>
                    <a:off x="372130" y="362938"/>
                    <a:ext cx="36000" cy="0"/>
                  </a:xfrm>
                  <a:prstGeom prst="line">
                    <a:avLst/>
                  </a:prstGeom>
                  <a:grpFill/>
                  <a:ln w="3175" cap="flat" cmpd="sng" algn="ctr">
                    <a:solidFill>
                      <a:schemeClr val="accent3"/>
                    </a:solidFill>
                    <a:prstDash val="solid"/>
                  </a:ln>
                  <a:effectLst/>
                </p:spPr>
              </p:cxnSp>
              <p:cxnSp>
                <p:nvCxnSpPr>
                  <p:cNvPr id="49" name="Straight Connector 48"/>
                  <p:cNvCxnSpPr/>
                  <p:nvPr/>
                </p:nvCxnSpPr>
                <p:spPr>
                  <a:xfrm>
                    <a:off x="371319" y="418656"/>
                    <a:ext cx="72000" cy="0"/>
                  </a:xfrm>
                  <a:prstGeom prst="line">
                    <a:avLst/>
                  </a:prstGeom>
                  <a:grpFill/>
                  <a:ln w="3175" cap="flat" cmpd="sng" algn="ctr">
                    <a:solidFill>
                      <a:schemeClr val="accent3"/>
                    </a:solidFill>
                    <a:prstDash val="solid"/>
                  </a:ln>
                  <a:effectLst/>
                </p:spPr>
              </p:cxnSp>
              <p:cxnSp>
                <p:nvCxnSpPr>
                  <p:cNvPr id="50" name="Straight Connector 49"/>
                  <p:cNvCxnSpPr/>
                  <p:nvPr/>
                </p:nvCxnSpPr>
                <p:spPr>
                  <a:xfrm>
                    <a:off x="372130" y="475498"/>
                    <a:ext cx="36000" cy="0"/>
                  </a:xfrm>
                  <a:prstGeom prst="line">
                    <a:avLst/>
                  </a:prstGeom>
                  <a:grpFill/>
                  <a:ln w="3175" cap="flat" cmpd="sng" algn="ctr">
                    <a:solidFill>
                      <a:schemeClr val="accent3"/>
                    </a:solidFill>
                    <a:prstDash val="solid"/>
                  </a:ln>
                  <a:effectLst/>
                </p:spPr>
              </p:cxnSp>
              <p:cxnSp>
                <p:nvCxnSpPr>
                  <p:cNvPr id="51" name="Straight Connector 50"/>
                  <p:cNvCxnSpPr/>
                  <p:nvPr/>
                </p:nvCxnSpPr>
                <p:spPr>
                  <a:xfrm>
                    <a:off x="371319" y="533118"/>
                    <a:ext cx="72000" cy="0"/>
                  </a:xfrm>
                  <a:prstGeom prst="line">
                    <a:avLst/>
                  </a:prstGeom>
                  <a:grpFill/>
                  <a:ln w="3175" cap="flat" cmpd="sng" algn="ctr">
                    <a:solidFill>
                      <a:schemeClr val="accent3"/>
                    </a:solidFill>
                    <a:prstDash val="solid"/>
                  </a:ln>
                  <a:effectLst/>
                </p:spPr>
              </p:cxnSp>
              <p:cxnSp>
                <p:nvCxnSpPr>
                  <p:cNvPr id="52" name="Straight Connector 51"/>
                  <p:cNvCxnSpPr/>
                  <p:nvPr/>
                </p:nvCxnSpPr>
                <p:spPr>
                  <a:xfrm>
                    <a:off x="370640" y="586760"/>
                    <a:ext cx="36000" cy="0"/>
                  </a:xfrm>
                  <a:prstGeom prst="line">
                    <a:avLst/>
                  </a:prstGeom>
                  <a:grpFill/>
                  <a:ln w="3175" cap="flat" cmpd="sng" algn="ctr">
                    <a:solidFill>
                      <a:schemeClr val="accent3"/>
                    </a:solidFill>
                    <a:prstDash val="solid"/>
                  </a:ln>
                  <a:effectLst/>
                </p:spPr>
              </p:cxnSp>
            </p:grpSp>
            <p:sp>
              <p:nvSpPr>
                <p:cNvPr id="46" name="Round Same Side Corner Rectangle 45"/>
                <p:cNvSpPr/>
                <p:nvPr/>
              </p:nvSpPr>
              <p:spPr>
                <a:xfrm>
                  <a:off x="315000" y="300217"/>
                  <a:ext cx="216000" cy="216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600" dirty="0">
                    <a:solidFill>
                      <a:prstClr val="black"/>
                    </a:solidFill>
                  </a:endParaRPr>
                </a:p>
              </p:txBody>
            </p:sp>
          </p:grpSp>
        </p:grpSp>
      </p:grpSp>
      <p:grpSp>
        <p:nvGrpSpPr>
          <p:cNvPr id="260" name="Group 259"/>
          <p:cNvGrpSpPr/>
          <p:nvPr/>
        </p:nvGrpSpPr>
        <p:grpSpPr>
          <a:xfrm>
            <a:off x="369427" y="1008000"/>
            <a:ext cx="2520000" cy="3312000"/>
            <a:chOff x="-2616330" y="597027"/>
            <a:chExt cx="2484000" cy="3312000"/>
          </a:xfrm>
          <a:solidFill>
            <a:schemeClr val="bg1"/>
          </a:solidFill>
        </p:grpSpPr>
        <p:sp>
          <p:nvSpPr>
            <p:cNvPr id="261" name="Rounded Rectangle 260"/>
            <p:cNvSpPr/>
            <p:nvPr/>
          </p:nvSpPr>
          <p:spPr>
            <a:xfrm>
              <a:off x="-2616330" y="597027"/>
              <a:ext cx="2484000" cy="3312000"/>
            </a:xfrm>
            <a:prstGeom prst="roundRect">
              <a:avLst>
                <a:gd name="adj" fmla="val 7857"/>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latin typeface="メイリオ" pitchFamily="50" charset="-128"/>
                <a:ea typeface="メイリオ" pitchFamily="50" charset="-128"/>
                <a:cs typeface="メイリオ" pitchFamily="50" charset="-128"/>
              </a:endParaRPr>
            </a:p>
          </p:txBody>
        </p:sp>
        <p:sp>
          <p:nvSpPr>
            <p:cNvPr id="262" name="Rounded Rectangle 261"/>
            <p:cNvSpPr/>
            <p:nvPr/>
          </p:nvSpPr>
          <p:spPr>
            <a:xfrm>
              <a:off x="-2502445" y="702178"/>
              <a:ext cx="2268000" cy="355402"/>
            </a:xfrm>
            <a:prstGeom prst="roundRect">
              <a:avLst>
                <a:gd name="adj" fmla="val 23164"/>
              </a:avLst>
            </a:prstGeom>
            <a:grp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400" dirty="0" smtClean="0">
                  <a:solidFill>
                    <a:prstClr val="black"/>
                  </a:solidFill>
                  <a:latin typeface="メイリオ" pitchFamily="50" charset="-128"/>
                  <a:ea typeface="メイリオ" pitchFamily="50" charset="-128"/>
                  <a:cs typeface="メイリオ" pitchFamily="50" charset="-128"/>
                </a:rPr>
                <a:t>バルクシリンジ</a:t>
              </a:r>
              <a:endParaRPr lang="en-US" sz="1400" dirty="0">
                <a:solidFill>
                  <a:prstClr val="black"/>
                </a:solidFill>
                <a:latin typeface="メイリオ" pitchFamily="50" charset="-128"/>
                <a:ea typeface="メイリオ" pitchFamily="50" charset="-128"/>
                <a:cs typeface="メイリオ" pitchFamily="50" charset="-128"/>
              </a:endParaRPr>
            </a:p>
          </p:txBody>
        </p:sp>
        <p:pic>
          <p:nvPicPr>
            <p:cNvPr id="263" name="Picture 26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445772" y="1667477"/>
              <a:ext cx="2158866" cy="2137987"/>
            </a:xfrm>
            <a:prstGeom prst="rect">
              <a:avLst/>
            </a:prstGeom>
            <a:grpFill/>
          </p:spPr>
        </p:pic>
      </p:grpSp>
      <p:grpSp>
        <p:nvGrpSpPr>
          <p:cNvPr id="293" name="Group 292"/>
          <p:cNvGrpSpPr/>
          <p:nvPr/>
        </p:nvGrpSpPr>
        <p:grpSpPr>
          <a:xfrm>
            <a:off x="6073205" y="1008000"/>
            <a:ext cx="2561937" cy="3312001"/>
            <a:chOff x="9382299" y="1229830"/>
            <a:chExt cx="2620844" cy="3312249"/>
          </a:xfrm>
        </p:grpSpPr>
        <p:grpSp>
          <p:nvGrpSpPr>
            <p:cNvPr id="294" name="Group 293"/>
            <p:cNvGrpSpPr/>
            <p:nvPr/>
          </p:nvGrpSpPr>
          <p:grpSpPr>
            <a:xfrm>
              <a:off x="9382299" y="1229830"/>
              <a:ext cx="2577944" cy="3312000"/>
              <a:chOff x="-2611946" y="597027"/>
              <a:chExt cx="2577944" cy="3312000"/>
            </a:xfrm>
            <a:solidFill>
              <a:schemeClr val="bg1"/>
            </a:solidFill>
          </p:grpSpPr>
          <p:sp>
            <p:nvSpPr>
              <p:cNvPr id="311" name="Rounded Rectangle 310"/>
              <p:cNvSpPr/>
              <p:nvPr/>
            </p:nvSpPr>
            <p:spPr>
              <a:xfrm>
                <a:off x="-2611946" y="597027"/>
                <a:ext cx="2577944" cy="3312000"/>
              </a:xfrm>
              <a:prstGeom prst="roundRect">
                <a:avLst>
                  <a:gd name="adj" fmla="val 785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313" name="Rounded Rectangle 312"/>
              <p:cNvSpPr/>
              <p:nvPr/>
            </p:nvSpPr>
            <p:spPr>
              <a:xfrm>
                <a:off x="-2502445" y="702164"/>
                <a:ext cx="2268000" cy="355429"/>
              </a:xfrm>
              <a:prstGeom prst="roundRect">
                <a:avLst>
                  <a:gd name="adj" fmla="val 23164"/>
                </a:avLst>
              </a:prstGeom>
              <a:grp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400" dirty="0">
                    <a:solidFill>
                      <a:prstClr val="black"/>
                    </a:solidFill>
                    <a:latin typeface="メイリオ" pitchFamily="50" charset="-128"/>
                    <a:ea typeface="メイリオ" pitchFamily="50" charset="-128"/>
                    <a:cs typeface="メイリオ" pitchFamily="50" charset="-128"/>
                  </a:rPr>
                  <a:t>滅菌済みシリンジ</a:t>
                </a:r>
                <a:endParaRPr lang="en-US" sz="1400" dirty="0" smtClean="0">
                  <a:solidFill>
                    <a:prstClr val="black"/>
                  </a:solidFill>
                  <a:latin typeface="メイリオ" pitchFamily="50" charset="-128"/>
                  <a:ea typeface="メイリオ" pitchFamily="50" charset="-128"/>
                  <a:cs typeface="メイリオ" pitchFamily="50" charset="-128"/>
                </a:endParaRPr>
              </a:p>
            </p:txBody>
          </p:sp>
        </p:grpSp>
        <p:pic>
          <p:nvPicPr>
            <p:cNvPr id="296" name="Picture 29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697526" y="1950686"/>
              <a:ext cx="2066401" cy="2246088"/>
            </a:xfrm>
            <a:prstGeom prst="rect">
              <a:avLst/>
            </a:prstGeom>
          </p:spPr>
        </p:pic>
        <p:pic>
          <p:nvPicPr>
            <p:cNvPr id="300" name="Picture 29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519731" y="1864426"/>
              <a:ext cx="587456" cy="483788"/>
            </a:xfrm>
            <a:prstGeom prst="rect">
              <a:avLst/>
            </a:prstGeom>
          </p:spPr>
        </p:pic>
        <p:pic>
          <p:nvPicPr>
            <p:cNvPr id="303" name="Picture 302"/>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0949005" y="3932972"/>
              <a:ext cx="1054138" cy="606698"/>
            </a:xfrm>
            <a:prstGeom prst="rect">
              <a:avLst/>
            </a:prstGeom>
          </p:spPr>
        </p:pic>
        <p:pic>
          <p:nvPicPr>
            <p:cNvPr id="304" name="Picture 303"/>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402011" y="3849147"/>
              <a:ext cx="854065" cy="692932"/>
            </a:xfrm>
            <a:prstGeom prst="rect">
              <a:avLst/>
            </a:prstGeom>
          </p:spPr>
        </p:pic>
      </p:grpSp>
      <p:sp>
        <p:nvSpPr>
          <p:cNvPr id="35" name="正方形/長方形 34"/>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36"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rgbClr val="002060"/>
                </a:solidFill>
                <a:latin typeface="メイリオ" pitchFamily="50" charset="-128"/>
                <a:ea typeface="メイリオ" pitchFamily="50" charset="-128"/>
                <a:cs typeface="メイリオ" pitchFamily="50" charset="-128"/>
              </a:rPr>
              <a:t>ニプロファーマパッケージング製品一覧</a:t>
            </a:r>
            <a:endParaRPr lang="en-US" sz="2000" dirty="0">
              <a:solidFill>
                <a:srgbClr val="002060"/>
              </a:solidFill>
              <a:latin typeface="メイリオ" pitchFamily="50" charset="-128"/>
              <a:ea typeface="メイリオ" pitchFamily="50" charset="-128"/>
              <a:cs typeface="メイリオ" pitchFamily="50" charset="-128"/>
            </a:endParaRPr>
          </a:p>
        </p:txBody>
      </p:sp>
      <p:pic>
        <p:nvPicPr>
          <p:cNvPr id="34" name="Picture 2" descr="C:\Users\LOCALUSER\Desktop\シンボルマーク＆NIPRO.png"/>
          <p:cNvPicPr>
            <a:picLocks noChangeAspect="1" noChangeArrowheads="1"/>
          </p:cNvPicPr>
          <p:nvPr/>
        </p:nvPicPr>
        <p:blipFill>
          <a:blip r:embed="rId8" cstate="print">
            <a:extLst>
              <a:ext uri="{BEBA8EAE-BF5A-486C-A8C5-ECC9F3942E4B}">
                <a14:imgProps xmlns:a14="http://schemas.microsoft.com/office/drawing/2010/main">
                  <a14:imgLayer r:embed="rId9">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6622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13"/>
                                        </p:tgtEl>
                                        <p:attrNameLst>
                                          <p:attrName>style.visibility</p:attrName>
                                        </p:attrNameLst>
                                      </p:cBhvr>
                                      <p:to>
                                        <p:strVal val="visible"/>
                                      </p:to>
                                    </p:set>
                                    <p:animEffect transition="in" filter="wipe(up)">
                                      <p:cBhvr>
                                        <p:cTn id="7" dur="500"/>
                                        <p:tgtEl>
                                          <p:spTgt spid="213"/>
                                        </p:tgtEl>
                                      </p:cBhvr>
                                    </p:animEffect>
                                  </p:childTnLst>
                                </p:cTn>
                              </p:par>
                              <p:par>
                                <p:cTn id="8" presetID="10" presetClass="entr" presetSubtype="0" fill="hold" nodeType="withEffect">
                                  <p:stCondLst>
                                    <p:cond delay="0"/>
                                  </p:stCondLst>
                                  <p:childTnLst>
                                    <p:set>
                                      <p:cBhvr>
                                        <p:cTn id="9" dur="1" fill="hold">
                                          <p:stCondLst>
                                            <p:cond delay="0"/>
                                          </p:stCondLst>
                                        </p:cTn>
                                        <p:tgtEl>
                                          <p:spTgt spid="260"/>
                                        </p:tgtEl>
                                        <p:attrNameLst>
                                          <p:attrName>style.visibility</p:attrName>
                                        </p:attrNameLst>
                                      </p:cBhvr>
                                      <p:to>
                                        <p:strVal val="visible"/>
                                      </p:to>
                                    </p:set>
                                    <p:animEffect transition="in" filter="fade">
                                      <p:cBhvr>
                                        <p:cTn id="10" dur="500"/>
                                        <p:tgtEl>
                                          <p:spTgt spid="260"/>
                                        </p:tgtEl>
                                      </p:cBhvr>
                                    </p:animEffect>
                                  </p:childTnLst>
                                </p:cTn>
                              </p:par>
                              <p:par>
                                <p:cTn id="11" presetID="10" presetClass="entr" presetSubtype="0" fill="hold" nodeType="withEffect">
                                  <p:stCondLst>
                                    <p:cond delay="0"/>
                                  </p:stCondLst>
                                  <p:childTnLst>
                                    <p:set>
                                      <p:cBhvr>
                                        <p:cTn id="12" dur="1" fill="hold">
                                          <p:stCondLst>
                                            <p:cond delay="0"/>
                                          </p:stCondLst>
                                        </p:cTn>
                                        <p:tgtEl>
                                          <p:spTgt spid="293"/>
                                        </p:tgtEl>
                                        <p:attrNameLst>
                                          <p:attrName>style.visibility</p:attrName>
                                        </p:attrNameLst>
                                      </p:cBhvr>
                                      <p:to>
                                        <p:strVal val="visible"/>
                                      </p:to>
                                    </p:set>
                                    <p:animEffect transition="in" filter="fade">
                                      <p:cBhvr>
                                        <p:cTn id="13" dur="500"/>
                                        <p:tgtEl>
                                          <p:spTgt spid="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Rounded Rectangle 168"/>
          <p:cNvSpPr/>
          <p:nvPr/>
        </p:nvSpPr>
        <p:spPr>
          <a:xfrm>
            <a:off x="2983195" y="1003643"/>
            <a:ext cx="2954690" cy="3348000"/>
          </a:xfrm>
          <a:prstGeom prst="roundRect">
            <a:avLst>
              <a:gd name="adj" fmla="val 5353"/>
            </a:avLst>
          </a:prstGeom>
          <a:solidFill>
            <a:srgbClr val="0057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t" anchorCtr="0" forceAA="0" compatLnSpc="1">
            <a:prstTxWarp prst="textNoShape">
              <a:avLst/>
            </a:prstTxWarp>
            <a:noAutofit/>
          </a:bodyPr>
          <a:lstStyle/>
          <a:p>
            <a:pPr algn="ctr" defTabSz="685783">
              <a:lnSpc>
                <a:spcPct val="107000"/>
              </a:lnSpc>
            </a:pPr>
            <a:r>
              <a:rPr lang="ja-JP" altLang="en-US" sz="2100" dirty="0" smtClean="0">
                <a:solidFill>
                  <a:prstClr val="white"/>
                </a:solidFill>
                <a:latin typeface="メイリオ" pitchFamily="50" charset="-128"/>
                <a:ea typeface="メイリオ" pitchFamily="50" charset="-128"/>
                <a:cs typeface="メイリオ" pitchFamily="50" charset="-128"/>
              </a:rPr>
              <a:t>一次包装容器</a:t>
            </a:r>
            <a:endParaRPr lang="en-US" sz="2100" dirty="0">
              <a:solidFill>
                <a:prstClr val="white"/>
              </a:solidFill>
              <a:latin typeface="メイリオ" pitchFamily="50" charset="-128"/>
              <a:ea typeface="メイリオ" pitchFamily="50" charset="-128"/>
              <a:cs typeface="メイリオ" pitchFamily="50" charset="-128"/>
            </a:endParaRPr>
          </a:p>
        </p:txBody>
      </p:sp>
      <p:grpSp>
        <p:nvGrpSpPr>
          <p:cNvPr id="196" name="Group 195"/>
          <p:cNvGrpSpPr/>
          <p:nvPr/>
        </p:nvGrpSpPr>
        <p:grpSpPr>
          <a:xfrm>
            <a:off x="5435141" y="1462144"/>
            <a:ext cx="378000" cy="378000"/>
            <a:chOff x="7550807" y="1859503"/>
            <a:chExt cx="504000" cy="504000"/>
          </a:xfrm>
        </p:grpSpPr>
        <p:sp>
          <p:nvSpPr>
            <p:cNvPr id="39" name="Oval 38"/>
            <p:cNvSpPr/>
            <p:nvPr/>
          </p:nvSpPr>
          <p:spPr>
            <a:xfrm>
              <a:off x="7550807" y="1859503"/>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40" name="Group 39"/>
            <p:cNvGrpSpPr/>
            <p:nvPr/>
          </p:nvGrpSpPr>
          <p:grpSpPr>
            <a:xfrm>
              <a:off x="7738467" y="1937396"/>
              <a:ext cx="128681" cy="344008"/>
              <a:chOff x="315000" y="130749"/>
              <a:chExt cx="216000" cy="577442"/>
            </a:xfrm>
            <a:solidFill>
              <a:schemeClr val="bg1"/>
            </a:solidFill>
          </p:grpSpPr>
          <p:sp>
            <p:nvSpPr>
              <p:cNvPr id="45" name="Rectangle 44"/>
              <p:cNvSpPr/>
              <p:nvPr/>
            </p:nvSpPr>
            <p:spPr>
              <a:xfrm>
                <a:off x="409144" y="672191"/>
                <a:ext cx="252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1" name="Rectangle 40"/>
              <p:cNvSpPr/>
              <p:nvPr/>
            </p:nvSpPr>
            <p:spPr>
              <a:xfrm>
                <a:off x="373400" y="152270"/>
                <a:ext cx="90000" cy="154683"/>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2" name="Rectangle 41"/>
              <p:cNvSpPr/>
              <p:nvPr/>
            </p:nvSpPr>
            <p:spPr>
              <a:xfrm>
                <a:off x="385095" y="637476"/>
                <a:ext cx="720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43" name="Round Same Side Corner Rectangle 42"/>
              <p:cNvSpPr/>
              <p:nvPr/>
            </p:nvSpPr>
            <p:spPr>
              <a:xfrm>
                <a:off x="327920" y="130749"/>
                <a:ext cx="180000" cy="360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nvGrpSpPr>
              <p:cNvPr id="44" name="Group 43"/>
              <p:cNvGrpSpPr/>
              <p:nvPr/>
            </p:nvGrpSpPr>
            <p:grpSpPr>
              <a:xfrm>
                <a:off x="367050" y="315055"/>
                <a:ext cx="108000" cy="320886"/>
                <a:chOff x="367050" y="315055"/>
                <a:chExt cx="145459" cy="320886"/>
              </a:xfrm>
              <a:grpFill/>
            </p:grpSpPr>
            <p:sp>
              <p:nvSpPr>
                <p:cNvPr id="47" name="Rectangle 46"/>
                <p:cNvSpPr/>
                <p:nvPr/>
              </p:nvSpPr>
              <p:spPr>
                <a:xfrm>
                  <a:off x="367050" y="315055"/>
                  <a:ext cx="145459" cy="320886"/>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cxnSp>
              <p:nvCxnSpPr>
                <p:cNvPr id="48" name="Straight Connector 47"/>
                <p:cNvCxnSpPr/>
                <p:nvPr/>
              </p:nvCxnSpPr>
              <p:spPr>
                <a:xfrm>
                  <a:off x="372130" y="362938"/>
                  <a:ext cx="36000" cy="0"/>
                </a:xfrm>
                <a:prstGeom prst="line">
                  <a:avLst/>
                </a:prstGeom>
                <a:grpFill/>
                <a:ln w="3175" cap="flat" cmpd="sng" algn="ctr">
                  <a:solidFill>
                    <a:schemeClr val="accent3"/>
                  </a:solidFill>
                  <a:prstDash val="solid"/>
                </a:ln>
                <a:effectLst/>
              </p:spPr>
            </p:cxnSp>
            <p:cxnSp>
              <p:nvCxnSpPr>
                <p:cNvPr id="49" name="Straight Connector 48"/>
                <p:cNvCxnSpPr/>
                <p:nvPr/>
              </p:nvCxnSpPr>
              <p:spPr>
                <a:xfrm>
                  <a:off x="371319" y="418656"/>
                  <a:ext cx="72000" cy="0"/>
                </a:xfrm>
                <a:prstGeom prst="line">
                  <a:avLst/>
                </a:prstGeom>
                <a:grpFill/>
                <a:ln w="3175" cap="flat" cmpd="sng" algn="ctr">
                  <a:solidFill>
                    <a:schemeClr val="accent3"/>
                  </a:solidFill>
                  <a:prstDash val="solid"/>
                </a:ln>
                <a:effectLst/>
              </p:spPr>
            </p:cxnSp>
            <p:cxnSp>
              <p:nvCxnSpPr>
                <p:cNvPr id="50" name="Straight Connector 49"/>
                <p:cNvCxnSpPr/>
                <p:nvPr/>
              </p:nvCxnSpPr>
              <p:spPr>
                <a:xfrm>
                  <a:off x="372130" y="475498"/>
                  <a:ext cx="36000" cy="0"/>
                </a:xfrm>
                <a:prstGeom prst="line">
                  <a:avLst/>
                </a:prstGeom>
                <a:grpFill/>
                <a:ln w="3175" cap="flat" cmpd="sng" algn="ctr">
                  <a:solidFill>
                    <a:schemeClr val="accent3"/>
                  </a:solidFill>
                  <a:prstDash val="solid"/>
                </a:ln>
                <a:effectLst/>
              </p:spPr>
            </p:cxnSp>
            <p:cxnSp>
              <p:nvCxnSpPr>
                <p:cNvPr id="51" name="Straight Connector 50"/>
                <p:cNvCxnSpPr/>
                <p:nvPr/>
              </p:nvCxnSpPr>
              <p:spPr>
                <a:xfrm>
                  <a:off x="371319" y="533118"/>
                  <a:ext cx="72000" cy="0"/>
                </a:xfrm>
                <a:prstGeom prst="line">
                  <a:avLst/>
                </a:prstGeom>
                <a:grpFill/>
                <a:ln w="3175" cap="flat" cmpd="sng" algn="ctr">
                  <a:solidFill>
                    <a:schemeClr val="accent3"/>
                  </a:solidFill>
                  <a:prstDash val="solid"/>
                </a:ln>
                <a:effectLst/>
              </p:spPr>
            </p:cxnSp>
            <p:cxnSp>
              <p:nvCxnSpPr>
                <p:cNvPr id="52" name="Straight Connector 51"/>
                <p:cNvCxnSpPr/>
                <p:nvPr/>
              </p:nvCxnSpPr>
              <p:spPr>
                <a:xfrm>
                  <a:off x="370640" y="586760"/>
                  <a:ext cx="36000" cy="0"/>
                </a:xfrm>
                <a:prstGeom prst="line">
                  <a:avLst/>
                </a:prstGeom>
                <a:grpFill/>
                <a:ln w="3175" cap="flat" cmpd="sng" algn="ctr">
                  <a:solidFill>
                    <a:schemeClr val="accent3"/>
                  </a:solidFill>
                  <a:prstDash val="solid"/>
                </a:ln>
                <a:effectLst/>
              </p:spPr>
            </p:cxnSp>
          </p:grpSp>
          <p:sp>
            <p:nvSpPr>
              <p:cNvPr id="46" name="Round Same Side Corner Rectangle 45"/>
              <p:cNvSpPr/>
              <p:nvPr/>
            </p:nvSpPr>
            <p:spPr>
              <a:xfrm>
                <a:off x="315000" y="300217"/>
                <a:ext cx="216000" cy="216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grpSp>
        <p:nvGrpSpPr>
          <p:cNvPr id="214" name="Group 213"/>
          <p:cNvGrpSpPr/>
          <p:nvPr/>
        </p:nvGrpSpPr>
        <p:grpSpPr>
          <a:xfrm>
            <a:off x="3096229" y="1894931"/>
            <a:ext cx="2719550" cy="378000"/>
            <a:chOff x="4128303" y="2526575"/>
            <a:chExt cx="3626067" cy="504000"/>
          </a:xfrm>
        </p:grpSpPr>
        <p:grpSp>
          <p:nvGrpSpPr>
            <p:cNvPr id="191" name="Group 190"/>
            <p:cNvGrpSpPr/>
            <p:nvPr/>
          </p:nvGrpSpPr>
          <p:grpSpPr>
            <a:xfrm>
              <a:off x="7250370" y="2526575"/>
              <a:ext cx="504000" cy="504000"/>
              <a:chOff x="7550807" y="2444510"/>
              <a:chExt cx="504000" cy="504000"/>
            </a:xfrm>
          </p:grpSpPr>
          <p:sp>
            <p:nvSpPr>
              <p:cNvPr id="79" name="Oval 78"/>
              <p:cNvSpPr/>
              <p:nvPr/>
            </p:nvSpPr>
            <p:spPr>
              <a:xfrm>
                <a:off x="7550807" y="2444510"/>
                <a:ext cx="504000" cy="504000"/>
              </a:xfrm>
              <a:prstGeom prst="ellipse">
                <a:avLst/>
              </a:prstGeom>
              <a:solidFill>
                <a:sysClr val="window" lastClr="FFFFFF"/>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80" name="Group 79"/>
              <p:cNvGrpSpPr/>
              <p:nvPr/>
            </p:nvGrpSpPr>
            <p:grpSpPr>
              <a:xfrm>
                <a:off x="7730133" y="2556839"/>
                <a:ext cx="152671" cy="282674"/>
                <a:chOff x="301012" y="188553"/>
                <a:chExt cx="256269" cy="474488"/>
              </a:xfrm>
              <a:solidFill>
                <a:srgbClr val="57286E"/>
              </a:solidFill>
            </p:grpSpPr>
            <p:sp>
              <p:nvSpPr>
                <p:cNvPr id="81" name="Snip Same Side Corner Rectangle 80"/>
                <p:cNvSpPr/>
                <p:nvPr/>
              </p:nvSpPr>
              <p:spPr>
                <a:xfrm>
                  <a:off x="301012" y="279824"/>
                  <a:ext cx="256269" cy="383217"/>
                </a:xfrm>
                <a:prstGeom prst="snip2SameRect">
                  <a:avLst>
                    <a:gd name="adj1" fmla="val 24480"/>
                    <a:gd name="adj2" fmla="val 0"/>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82" name="Rectangle 81"/>
                <p:cNvSpPr/>
                <p:nvPr/>
              </p:nvSpPr>
              <p:spPr>
                <a:xfrm>
                  <a:off x="359072" y="235085"/>
                  <a:ext cx="140147" cy="45719"/>
                </a:xfrm>
                <a:prstGeom prst="rect">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83" name="Trapezoid 82"/>
                <p:cNvSpPr/>
                <p:nvPr/>
              </p:nvSpPr>
              <p:spPr>
                <a:xfrm>
                  <a:off x="316672" y="188553"/>
                  <a:ext cx="221342" cy="45793"/>
                </a:xfrm>
                <a:prstGeom prst="trapezoid">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97" name="Rounded Rectangle 196"/>
            <p:cNvSpPr/>
            <p:nvPr/>
          </p:nvSpPr>
          <p:spPr>
            <a:xfrm>
              <a:off x="4128303" y="261574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ガラスバイアル</a:t>
              </a:r>
              <a:endParaRPr lang="en-US" sz="1100" dirty="0">
                <a:solidFill>
                  <a:prstClr val="black"/>
                </a:solidFill>
                <a:latin typeface="メイリオ" pitchFamily="50" charset="-128"/>
                <a:ea typeface="メイリオ" pitchFamily="50" charset="-128"/>
                <a:cs typeface="メイリオ" pitchFamily="50" charset="-128"/>
              </a:endParaRPr>
            </a:p>
          </p:txBody>
        </p:sp>
      </p:grpSp>
      <p:grpSp>
        <p:nvGrpSpPr>
          <p:cNvPr id="310" name="Group 309"/>
          <p:cNvGrpSpPr/>
          <p:nvPr/>
        </p:nvGrpSpPr>
        <p:grpSpPr>
          <a:xfrm>
            <a:off x="6040801" y="1008000"/>
            <a:ext cx="2522760" cy="3312000"/>
            <a:chOff x="9635992" y="1041943"/>
            <a:chExt cx="2525567" cy="3312000"/>
          </a:xfrm>
        </p:grpSpPr>
        <p:grpSp>
          <p:nvGrpSpPr>
            <p:cNvPr id="305" name="Group 304"/>
            <p:cNvGrpSpPr/>
            <p:nvPr/>
          </p:nvGrpSpPr>
          <p:grpSpPr>
            <a:xfrm>
              <a:off x="9638755" y="1041943"/>
              <a:ext cx="2522804" cy="3312000"/>
              <a:chOff x="-2616332" y="597027"/>
              <a:chExt cx="2522804" cy="3312000"/>
            </a:xfrm>
            <a:solidFill>
              <a:schemeClr val="bg1"/>
            </a:solidFill>
          </p:grpSpPr>
          <p:sp>
            <p:nvSpPr>
              <p:cNvPr id="307" name="Rounded Rectangle 306"/>
              <p:cNvSpPr/>
              <p:nvPr/>
            </p:nvSpPr>
            <p:spPr>
              <a:xfrm>
                <a:off x="-2616332" y="597027"/>
                <a:ext cx="2522804" cy="3312000"/>
              </a:xfrm>
              <a:prstGeom prst="roundRect">
                <a:avLst>
                  <a:gd name="adj" fmla="val 785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308" name="Rounded Rectangle 307"/>
              <p:cNvSpPr/>
              <p:nvPr/>
            </p:nvSpPr>
            <p:spPr>
              <a:xfrm>
                <a:off x="-2502445" y="702178"/>
                <a:ext cx="2268000" cy="355402"/>
              </a:xfrm>
              <a:prstGeom prst="roundRect">
                <a:avLst>
                  <a:gd name="adj" fmla="val 23164"/>
                </a:avLst>
              </a:prstGeom>
              <a:grp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400" dirty="0" smtClean="0">
                    <a:solidFill>
                      <a:prstClr val="black"/>
                    </a:solidFill>
                    <a:latin typeface="メイリオ" pitchFamily="50" charset="-128"/>
                    <a:ea typeface="メイリオ" pitchFamily="50" charset="-128"/>
                    <a:cs typeface="メイリオ" pitchFamily="50" charset="-128"/>
                  </a:rPr>
                  <a:t>滅菌済みバイアル</a:t>
                </a:r>
                <a:endParaRPr lang="en-US" sz="1400" dirty="0">
                  <a:solidFill>
                    <a:prstClr val="black"/>
                  </a:solidFill>
                  <a:latin typeface="メイリオ" pitchFamily="50" charset="-128"/>
                  <a:ea typeface="メイリオ" pitchFamily="50" charset="-128"/>
                  <a:cs typeface="メイリオ" pitchFamily="50" charset="-128"/>
                </a:endParaRPr>
              </a:p>
            </p:txBody>
          </p:sp>
        </p:grpSp>
        <p:pic>
          <p:nvPicPr>
            <p:cNvPr id="35" name="Picture 3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635992" y="3029025"/>
              <a:ext cx="1462200" cy="1251490"/>
            </a:xfrm>
            <a:prstGeom prst="rect">
              <a:avLst/>
            </a:prstGeom>
          </p:spPr>
        </p:pic>
        <p:pic>
          <p:nvPicPr>
            <p:cNvPr id="36" name="Picture 3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0652441" y="1534667"/>
              <a:ext cx="1448238" cy="1710035"/>
            </a:xfrm>
            <a:prstGeom prst="rect">
              <a:avLst/>
            </a:prstGeom>
          </p:spPr>
        </p:pic>
        <p:pic>
          <p:nvPicPr>
            <p:cNvPr id="37" name="Picture 3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47537" y="1942528"/>
              <a:ext cx="501158" cy="412719"/>
            </a:xfrm>
            <a:prstGeom prst="rect">
              <a:avLst/>
            </a:prstGeom>
          </p:spPr>
        </p:pic>
        <p:sp>
          <p:nvSpPr>
            <p:cNvPr id="242" name="TextBox 241"/>
            <p:cNvSpPr txBox="1"/>
            <p:nvPr/>
          </p:nvSpPr>
          <p:spPr>
            <a:xfrm>
              <a:off x="10270915" y="4010796"/>
              <a:ext cx="1154587" cy="276999"/>
            </a:xfrm>
            <a:prstGeom prst="rect">
              <a:avLst/>
            </a:prstGeom>
            <a:noFill/>
          </p:spPr>
          <p:txBody>
            <a:bodyPr wrap="square" rtlCol="0">
              <a:spAutoFit/>
            </a:bodyPr>
            <a:lstStyle/>
            <a:p>
              <a:pPr defTabSz="685783"/>
              <a:r>
                <a:rPr lang="en-US" sz="1200" dirty="0">
                  <a:solidFill>
                    <a:prstClr val="black"/>
                  </a:solidFill>
                </a:rPr>
                <a:t>Large Quantity</a:t>
              </a:r>
            </a:p>
          </p:txBody>
        </p:sp>
        <p:sp>
          <p:nvSpPr>
            <p:cNvPr id="309" name="TextBox 308"/>
            <p:cNvSpPr txBox="1"/>
            <p:nvPr/>
          </p:nvSpPr>
          <p:spPr>
            <a:xfrm>
              <a:off x="11338781" y="3123542"/>
              <a:ext cx="778413" cy="276999"/>
            </a:xfrm>
            <a:prstGeom prst="rect">
              <a:avLst/>
            </a:prstGeom>
            <a:noFill/>
          </p:spPr>
          <p:txBody>
            <a:bodyPr wrap="square" rtlCol="0">
              <a:spAutoFit/>
            </a:bodyPr>
            <a:lstStyle/>
            <a:p>
              <a:pPr defTabSz="685783"/>
              <a:r>
                <a:rPr lang="en-US" sz="1200" dirty="0">
                  <a:solidFill>
                    <a:prstClr val="black"/>
                  </a:solidFill>
                </a:rPr>
                <a:t>Standard</a:t>
              </a:r>
            </a:p>
          </p:txBody>
        </p:sp>
      </p:grpSp>
      <p:grpSp>
        <p:nvGrpSpPr>
          <p:cNvPr id="342" name="Group 341"/>
          <p:cNvGrpSpPr/>
          <p:nvPr/>
        </p:nvGrpSpPr>
        <p:grpSpPr>
          <a:xfrm>
            <a:off x="369428" y="1007999"/>
            <a:ext cx="2520001" cy="3312000"/>
            <a:chOff x="-2469824" y="5015016"/>
            <a:chExt cx="2526516" cy="3335143"/>
          </a:xfrm>
        </p:grpSpPr>
        <p:grpSp>
          <p:nvGrpSpPr>
            <p:cNvPr id="337" name="Group 336"/>
            <p:cNvGrpSpPr/>
            <p:nvPr/>
          </p:nvGrpSpPr>
          <p:grpSpPr>
            <a:xfrm>
              <a:off x="-2469824" y="5015016"/>
              <a:ext cx="2526515" cy="3335143"/>
              <a:chOff x="-2616331" y="597027"/>
              <a:chExt cx="2526515" cy="3335143"/>
            </a:xfrm>
            <a:solidFill>
              <a:schemeClr val="bg1"/>
            </a:solidFill>
          </p:grpSpPr>
          <p:sp>
            <p:nvSpPr>
              <p:cNvPr id="339" name="Rounded Rectangle 338"/>
              <p:cNvSpPr/>
              <p:nvPr/>
            </p:nvSpPr>
            <p:spPr>
              <a:xfrm>
                <a:off x="-2616331" y="597027"/>
                <a:ext cx="2526515" cy="3335143"/>
              </a:xfrm>
              <a:prstGeom prst="roundRect">
                <a:avLst>
                  <a:gd name="adj" fmla="val 785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340" name="Rounded Rectangle 339"/>
              <p:cNvSpPr/>
              <p:nvPr/>
            </p:nvSpPr>
            <p:spPr>
              <a:xfrm>
                <a:off x="-2502445" y="700935"/>
                <a:ext cx="2268000" cy="357885"/>
              </a:xfrm>
              <a:prstGeom prst="roundRect">
                <a:avLst>
                  <a:gd name="adj" fmla="val 23164"/>
                </a:avLst>
              </a:prstGeom>
              <a:grp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400" dirty="0">
                    <a:solidFill>
                      <a:prstClr val="black"/>
                    </a:solidFill>
                    <a:latin typeface="メイリオ" pitchFamily="50" charset="-128"/>
                    <a:ea typeface="メイリオ" pitchFamily="50" charset="-128"/>
                    <a:cs typeface="メイリオ" pitchFamily="50" charset="-128"/>
                  </a:rPr>
                  <a:t>カスタマイズ</a:t>
                </a:r>
                <a:endParaRPr lang="en-US" sz="1400" dirty="0">
                  <a:solidFill>
                    <a:prstClr val="black"/>
                  </a:solidFill>
                  <a:latin typeface="メイリオ" pitchFamily="50" charset="-128"/>
                  <a:ea typeface="メイリオ" pitchFamily="50" charset="-128"/>
                  <a:cs typeface="メイリオ" pitchFamily="50" charset="-128"/>
                </a:endParaRPr>
              </a:p>
            </p:txBody>
          </p:sp>
        </p:grpSp>
        <p:sp>
          <p:nvSpPr>
            <p:cNvPr id="208" name="TextBox 207"/>
            <p:cNvSpPr txBox="1"/>
            <p:nvPr/>
          </p:nvSpPr>
          <p:spPr>
            <a:xfrm>
              <a:off x="-2011137" y="7488522"/>
              <a:ext cx="1710825" cy="542373"/>
            </a:xfrm>
            <a:prstGeom prst="rect">
              <a:avLst/>
            </a:prstGeom>
            <a:noFill/>
          </p:spPr>
          <p:txBody>
            <a:bodyPr wrap="square" rtlCol="0">
              <a:spAutoFit/>
            </a:bodyPr>
            <a:lstStyle>
              <a:defPPr>
                <a:defRPr lang="en-US"/>
              </a:defPPr>
              <a:lvl1pPr>
                <a:defRPr sz="1100" b="1"/>
              </a:lvl1pPr>
            </a:lstStyle>
            <a:p>
              <a:pPr defTabSz="685783"/>
              <a:r>
                <a:rPr lang="ja-JP" altLang="en-US" dirty="0" smtClean="0">
                  <a:solidFill>
                    <a:prstClr val="black"/>
                  </a:solidFill>
                  <a:latin typeface="メイリオ" pitchFamily="50" charset="-128"/>
                  <a:ea typeface="メイリオ" pitchFamily="50" charset="-128"/>
                  <a:cs typeface="メイリオ" pitchFamily="50" charset="-128"/>
                </a:rPr>
                <a:t>耐高圧製品</a:t>
              </a:r>
              <a:endParaRPr lang="en-US" dirty="0" smtClean="0">
                <a:solidFill>
                  <a:prstClr val="black"/>
                </a:solidFill>
                <a:latin typeface="メイリオ" pitchFamily="50" charset="-128"/>
                <a:ea typeface="メイリオ" pitchFamily="50" charset="-128"/>
                <a:cs typeface="メイリオ" pitchFamily="50" charset="-128"/>
              </a:endParaRPr>
            </a:p>
            <a:p>
              <a:pPr defTabSz="685783"/>
              <a:r>
                <a:rPr lang="en-US" sz="900" dirty="0" smtClean="0">
                  <a:solidFill>
                    <a:prstClr val="black"/>
                  </a:solidFill>
                  <a:latin typeface="メイリオ" pitchFamily="50" charset="-128"/>
                  <a:ea typeface="メイリオ" pitchFamily="50" charset="-128"/>
                  <a:cs typeface="メイリオ" pitchFamily="50" charset="-128"/>
                </a:rPr>
                <a:t>(</a:t>
              </a:r>
              <a:r>
                <a:rPr lang="ja-JP" altLang="en-US" sz="900" dirty="0" smtClean="0">
                  <a:solidFill>
                    <a:prstClr val="black"/>
                  </a:solidFill>
                  <a:latin typeface="メイリオ" pitchFamily="50" charset="-128"/>
                  <a:ea typeface="メイリオ" pitchFamily="50" charset="-128"/>
                  <a:cs typeface="メイリオ" pitchFamily="50" charset="-128"/>
                </a:rPr>
                <a:t>ニードルフリードラッグデリバリーシステム用</a:t>
              </a:r>
              <a:r>
                <a:rPr lang="en-US" sz="900" dirty="0" smtClean="0">
                  <a:solidFill>
                    <a:prstClr val="black"/>
                  </a:solidFill>
                  <a:latin typeface="メイリオ" pitchFamily="50" charset="-128"/>
                  <a:ea typeface="メイリオ" pitchFamily="50" charset="-128"/>
                  <a:cs typeface="メイリオ" pitchFamily="50" charset="-128"/>
                </a:rPr>
                <a:t>)</a:t>
              </a:r>
              <a:endParaRPr lang="en-US" sz="900" dirty="0">
                <a:solidFill>
                  <a:prstClr val="black"/>
                </a:solidFill>
                <a:latin typeface="メイリオ" pitchFamily="50" charset="-128"/>
                <a:ea typeface="メイリオ" pitchFamily="50" charset="-128"/>
                <a:cs typeface="メイリオ" pitchFamily="50" charset="-128"/>
              </a:endParaRPr>
            </a:p>
          </p:txBody>
        </p:sp>
        <p:pic>
          <p:nvPicPr>
            <p:cNvPr id="177" name="Picture 176"/>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83308" y="7285499"/>
              <a:ext cx="540000" cy="1064660"/>
            </a:xfrm>
            <a:prstGeom prst="rect">
              <a:avLst/>
            </a:prstGeom>
          </p:spPr>
        </p:pic>
        <p:pic>
          <p:nvPicPr>
            <p:cNvPr id="179" name="Picture 178"/>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51707" y="5460112"/>
              <a:ext cx="751707" cy="805070"/>
            </a:xfrm>
            <a:prstGeom prst="rect">
              <a:avLst/>
            </a:prstGeom>
          </p:spPr>
        </p:pic>
        <p:pic>
          <p:nvPicPr>
            <p:cNvPr id="104" name="Picture 103"/>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321838" y="6786622"/>
              <a:ext cx="297931" cy="576000"/>
            </a:xfrm>
            <a:prstGeom prst="rect">
              <a:avLst/>
            </a:prstGeom>
          </p:spPr>
        </p:pic>
        <p:sp>
          <p:nvSpPr>
            <p:cNvPr id="200" name="TextBox 199"/>
            <p:cNvSpPr txBox="1"/>
            <p:nvPr/>
          </p:nvSpPr>
          <p:spPr>
            <a:xfrm>
              <a:off x="-2010526" y="6799036"/>
              <a:ext cx="1712832" cy="402906"/>
            </a:xfrm>
            <a:prstGeom prst="rect">
              <a:avLst/>
            </a:prstGeom>
            <a:noFill/>
          </p:spPr>
          <p:txBody>
            <a:bodyPr wrap="square" rtlCol="0">
              <a:spAutoFit/>
            </a:bodyPr>
            <a:lstStyle/>
            <a:p>
              <a:pPr defTabSz="685783"/>
              <a:r>
                <a:rPr lang="ja-JP" altLang="en-US" sz="1100" b="1" dirty="0" smtClean="0">
                  <a:solidFill>
                    <a:prstClr val="black"/>
                  </a:solidFill>
                  <a:latin typeface="メイリオ" pitchFamily="50" charset="-128"/>
                  <a:ea typeface="メイリオ" pitchFamily="50" charset="-128"/>
                  <a:cs typeface="メイリオ" pitchFamily="50" charset="-128"/>
                </a:rPr>
                <a:t>マイクロバイアル</a:t>
              </a:r>
              <a:endParaRPr lang="en-US" altLang="ja-JP" sz="1100" b="1" dirty="0" smtClean="0">
                <a:solidFill>
                  <a:prstClr val="black"/>
                </a:solidFill>
                <a:latin typeface="メイリオ" pitchFamily="50" charset="-128"/>
                <a:ea typeface="メイリオ" pitchFamily="50" charset="-128"/>
                <a:cs typeface="メイリオ" pitchFamily="50" charset="-128"/>
              </a:endParaRPr>
            </a:p>
            <a:p>
              <a:pPr defTabSz="685783"/>
              <a:r>
                <a:rPr lang="en-US" altLang="ja-JP" sz="900" b="1" dirty="0" smtClean="0">
                  <a:solidFill>
                    <a:prstClr val="black"/>
                  </a:solidFill>
                  <a:latin typeface="メイリオ" pitchFamily="50" charset="-128"/>
                  <a:ea typeface="メイリオ" pitchFamily="50" charset="-128"/>
                  <a:cs typeface="メイリオ" pitchFamily="50" charset="-128"/>
                </a:rPr>
                <a:t>(</a:t>
              </a:r>
              <a:r>
                <a:rPr lang="ja-JP" altLang="en-US" sz="900" b="1" dirty="0" smtClean="0">
                  <a:solidFill>
                    <a:prstClr val="black"/>
                  </a:solidFill>
                  <a:latin typeface="メイリオ" pitchFamily="50" charset="-128"/>
                  <a:ea typeface="メイリオ" pitchFamily="50" charset="-128"/>
                  <a:cs typeface="メイリオ" pitchFamily="50" charset="-128"/>
                </a:rPr>
                <a:t>ハイリカバリーバイアル</a:t>
              </a:r>
              <a:r>
                <a:rPr lang="en-US" altLang="ja-JP" sz="900" b="1" dirty="0" smtClean="0">
                  <a:solidFill>
                    <a:prstClr val="black"/>
                  </a:solidFill>
                  <a:latin typeface="メイリオ" pitchFamily="50" charset="-128"/>
                  <a:ea typeface="メイリオ" pitchFamily="50" charset="-128"/>
                  <a:cs typeface="メイリオ" pitchFamily="50" charset="-128"/>
                </a:rPr>
                <a:t>)</a:t>
              </a:r>
              <a:endParaRPr lang="en-US" sz="900" b="1" dirty="0">
                <a:solidFill>
                  <a:prstClr val="black"/>
                </a:solidFill>
                <a:latin typeface="メイリオ" pitchFamily="50" charset="-128"/>
                <a:ea typeface="メイリオ" pitchFamily="50" charset="-128"/>
                <a:cs typeface="メイリオ" pitchFamily="50" charset="-128"/>
              </a:endParaRPr>
            </a:p>
          </p:txBody>
        </p:sp>
        <p:pic>
          <p:nvPicPr>
            <p:cNvPr id="149" name="Picture 148"/>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2320572" y="6162395"/>
              <a:ext cx="313920" cy="540000"/>
            </a:xfrm>
            <a:prstGeom prst="rect">
              <a:avLst/>
            </a:prstGeom>
          </p:spPr>
        </p:pic>
        <p:sp>
          <p:nvSpPr>
            <p:cNvPr id="203" name="TextBox 202"/>
            <p:cNvSpPr txBox="1"/>
            <p:nvPr/>
          </p:nvSpPr>
          <p:spPr>
            <a:xfrm>
              <a:off x="-2004461" y="6304389"/>
              <a:ext cx="1712832" cy="263438"/>
            </a:xfrm>
            <a:prstGeom prst="rect">
              <a:avLst/>
            </a:prstGeom>
            <a:noFill/>
          </p:spPr>
          <p:txBody>
            <a:bodyPr wrap="square" rtlCol="0">
              <a:spAutoFit/>
            </a:bodyPr>
            <a:lstStyle>
              <a:defPPr>
                <a:defRPr lang="en-US"/>
              </a:defPPr>
              <a:lvl1pPr>
                <a:defRPr sz="1100" b="1"/>
              </a:lvl1pPr>
            </a:lstStyle>
            <a:p>
              <a:pPr defTabSz="685783"/>
              <a:r>
                <a:rPr lang="en-US" dirty="0">
                  <a:solidFill>
                    <a:prstClr val="black"/>
                  </a:solidFill>
                  <a:latin typeface="メイリオ" pitchFamily="50" charset="-128"/>
                  <a:ea typeface="メイリオ" pitchFamily="50" charset="-128"/>
                  <a:cs typeface="メイリオ" pitchFamily="50" charset="-128"/>
                </a:rPr>
                <a:t>V-Bottom </a:t>
              </a:r>
              <a:r>
                <a:rPr lang="ja-JP" altLang="en-US" dirty="0" smtClean="0">
                  <a:solidFill>
                    <a:prstClr val="black"/>
                  </a:solidFill>
                  <a:latin typeface="メイリオ" pitchFamily="50" charset="-128"/>
                  <a:ea typeface="メイリオ" pitchFamily="50" charset="-128"/>
                  <a:cs typeface="メイリオ" pitchFamily="50" charset="-128"/>
                </a:rPr>
                <a:t>バイアル</a:t>
              </a:r>
              <a:endParaRPr lang="en-US" b="0" dirty="0">
                <a:solidFill>
                  <a:prstClr val="black"/>
                </a:solidFill>
                <a:latin typeface="メイリオ" pitchFamily="50" charset="-128"/>
                <a:ea typeface="メイリオ" pitchFamily="50" charset="-128"/>
                <a:cs typeface="メイリオ" pitchFamily="50" charset="-128"/>
              </a:endParaRPr>
            </a:p>
          </p:txBody>
        </p:sp>
        <p:pic>
          <p:nvPicPr>
            <p:cNvPr id="176" name="Picture 175"/>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2355939" y="7528110"/>
              <a:ext cx="364088" cy="564770"/>
            </a:xfrm>
            <a:prstGeom prst="rect">
              <a:avLst/>
            </a:prstGeom>
          </p:spPr>
        </p:pic>
        <p:sp>
          <p:nvSpPr>
            <p:cNvPr id="219" name="TextBox 218"/>
            <p:cNvSpPr txBox="1"/>
            <p:nvPr/>
          </p:nvSpPr>
          <p:spPr>
            <a:xfrm>
              <a:off x="-2020559" y="5690080"/>
              <a:ext cx="1712832" cy="263438"/>
            </a:xfrm>
            <a:prstGeom prst="rect">
              <a:avLst/>
            </a:prstGeom>
            <a:noFill/>
          </p:spPr>
          <p:txBody>
            <a:bodyPr wrap="square" rtlCol="0">
              <a:spAutoFit/>
            </a:bodyPr>
            <a:lstStyle>
              <a:defPPr>
                <a:defRPr lang="en-US"/>
              </a:defPPr>
              <a:lvl1pPr>
                <a:defRPr sz="1100" b="1"/>
              </a:lvl1pPr>
            </a:lstStyle>
            <a:p>
              <a:pPr defTabSz="685783"/>
              <a:r>
                <a:rPr lang="en-US" dirty="0">
                  <a:solidFill>
                    <a:prstClr val="black"/>
                  </a:solidFill>
                  <a:latin typeface="メイリオ" pitchFamily="50" charset="-128"/>
                  <a:ea typeface="メイリオ" pitchFamily="50" charset="-128"/>
                  <a:cs typeface="メイリオ" pitchFamily="50" charset="-128"/>
                </a:rPr>
                <a:t>Unit dose </a:t>
              </a:r>
              <a:r>
                <a:rPr lang="ja-JP" altLang="en-US" dirty="0">
                  <a:solidFill>
                    <a:prstClr val="black"/>
                  </a:solidFill>
                  <a:latin typeface="メイリオ" pitchFamily="50" charset="-128"/>
                  <a:ea typeface="メイリオ" pitchFamily="50" charset="-128"/>
                  <a:cs typeface="メイリオ" pitchFamily="50" charset="-128"/>
                </a:rPr>
                <a:t>容器</a:t>
              </a:r>
              <a:endParaRPr lang="en-US" dirty="0">
                <a:solidFill>
                  <a:prstClr val="black"/>
                </a:solidFill>
                <a:latin typeface="メイリオ" pitchFamily="50" charset="-128"/>
                <a:ea typeface="メイリオ" pitchFamily="50" charset="-128"/>
                <a:cs typeface="メイリオ" pitchFamily="50" charset="-128"/>
              </a:endParaRPr>
            </a:p>
          </p:txBody>
        </p:sp>
        <p:pic>
          <p:nvPicPr>
            <p:cNvPr id="178" name="Picture 177"/>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2300341" y="5565211"/>
              <a:ext cx="270361" cy="537164"/>
            </a:xfrm>
            <a:prstGeom prst="rect">
              <a:avLst/>
            </a:prstGeom>
          </p:spPr>
        </p:pic>
      </p:grpSp>
      <p:sp>
        <p:nvSpPr>
          <p:cNvPr id="53" name="正方形/長方形 52"/>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54"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rgbClr val="002060"/>
                </a:solidFill>
                <a:latin typeface="メイリオ" pitchFamily="50" charset="-128"/>
                <a:ea typeface="メイリオ" pitchFamily="50" charset="-128"/>
                <a:cs typeface="メイリオ" pitchFamily="50" charset="-128"/>
              </a:rPr>
              <a:t>ニプロファーマパッケージング製品一覧</a:t>
            </a:r>
            <a:endParaRPr lang="en-US" sz="2000" dirty="0">
              <a:solidFill>
                <a:srgbClr val="002060"/>
              </a:solidFill>
              <a:latin typeface="メイリオ" pitchFamily="50" charset="-128"/>
              <a:ea typeface="メイリオ" pitchFamily="50" charset="-128"/>
              <a:cs typeface="メイリオ" pitchFamily="50" charset="-128"/>
            </a:endParaRPr>
          </a:p>
        </p:txBody>
      </p:sp>
      <p:sp>
        <p:nvSpPr>
          <p:cNvPr id="56" name="Rounded Rectangle 169"/>
          <p:cNvSpPr/>
          <p:nvPr/>
        </p:nvSpPr>
        <p:spPr>
          <a:xfrm>
            <a:off x="3096227" y="1523499"/>
            <a:ext cx="2256415" cy="246825"/>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プレフィラブルガラスシリンジ</a:t>
            </a:r>
            <a:endParaRPr lang="en-US" sz="1100" dirty="0">
              <a:solidFill>
                <a:prstClr val="black"/>
              </a:solidFill>
              <a:latin typeface="メイリオ" pitchFamily="50" charset="-128"/>
              <a:ea typeface="メイリオ" pitchFamily="50" charset="-128"/>
              <a:cs typeface="メイリオ" pitchFamily="50" charset="-128"/>
            </a:endParaRPr>
          </a:p>
        </p:txBody>
      </p:sp>
      <p:pic>
        <p:nvPicPr>
          <p:cNvPr id="55" name="Picture 2" descr="C:\Users\LOCALUSER\Desktop\シンボルマーク＆NIPRO.png"/>
          <p:cNvPicPr>
            <a:picLocks noChangeAspect="1" noChangeArrowheads="1"/>
          </p:cNvPicPr>
          <p:nvPr/>
        </p:nvPicPr>
        <p:blipFill>
          <a:blip r:embed="rId12" cstate="print">
            <a:extLst>
              <a:ext uri="{BEBA8EAE-BF5A-486C-A8C5-ECC9F3942E4B}">
                <a14:imgProps xmlns:a14="http://schemas.microsoft.com/office/drawing/2010/main">
                  <a14:imgLayer r:embed="rId1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3919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14"/>
                                        </p:tgtEl>
                                        <p:attrNameLst>
                                          <p:attrName>style.visibility</p:attrName>
                                        </p:attrNameLst>
                                      </p:cBhvr>
                                      <p:to>
                                        <p:strVal val="visible"/>
                                      </p:to>
                                    </p:set>
                                    <p:animEffect transition="in" filter="wipe(up)">
                                      <p:cBhvr>
                                        <p:cTn id="7" dur="500"/>
                                        <p:tgtEl>
                                          <p:spTgt spid="214"/>
                                        </p:tgtEl>
                                      </p:cBhvr>
                                    </p:animEffect>
                                  </p:childTnLst>
                                </p:cTn>
                              </p:par>
                              <p:par>
                                <p:cTn id="8" presetID="10" presetClass="entr" presetSubtype="0" fill="hold" nodeType="withEffect">
                                  <p:stCondLst>
                                    <p:cond delay="0"/>
                                  </p:stCondLst>
                                  <p:childTnLst>
                                    <p:set>
                                      <p:cBhvr>
                                        <p:cTn id="9" dur="1" fill="hold">
                                          <p:stCondLst>
                                            <p:cond delay="0"/>
                                          </p:stCondLst>
                                        </p:cTn>
                                        <p:tgtEl>
                                          <p:spTgt spid="342"/>
                                        </p:tgtEl>
                                        <p:attrNameLst>
                                          <p:attrName>style.visibility</p:attrName>
                                        </p:attrNameLst>
                                      </p:cBhvr>
                                      <p:to>
                                        <p:strVal val="visible"/>
                                      </p:to>
                                    </p:set>
                                    <p:animEffect transition="in" filter="fade">
                                      <p:cBhvr>
                                        <p:cTn id="10" dur="500"/>
                                        <p:tgtEl>
                                          <p:spTgt spid="342"/>
                                        </p:tgtEl>
                                      </p:cBhvr>
                                    </p:animEffect>
                                  </p:childTnLst>
                                </p:cTn>
                              </p:par>
                              <p:par>
                                <p:cTn id="11" presetID="10" presetClass="entr" presetSubtype="0" fill="hold" nodeType="withEffect">
                                  <p:stCondLst>
                                    <p:cond delay="0"/>
                                  </p:stCondLst>
                                  <p:childTnLst>
                                    <p:set>
                                      <p:cBhvr>
                                        <p:cTn id="12" dur="1" fill="hold">
                                          <p:stCondLst>
                                            <p:cond delay="0"/>
                                          </p:stCondLst>
                                        </p:cTn>
                                        <p:tgtEl>
                                          <p:spTgt spid="310"/>
                                        </p:tgtEl>
                                        <p:attrNameLst>
                                          <p:attrName>style.visibility</p:attrName>
                                        </p:attrNameLst>
                                      </p:cBhvr>
                                      <p:to>
                                        <p:strVal val="visible"/>
                                      </p:to>
                                    </p:set>
                                    <p:animEffect transition="in" filter="fade">
                                      <p:cBhvr>
                                        <p:cTn id="13" dur="500"/>
                                        <p:tgtEl>
                                          <p:spTgt spid="3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Rounded Rectangle 168"/>
          <p:cNvSpPr/>
          <p:nvPr/>
        </p:nvSpPr>
        <p:spPr>
          <a:xfrm>
            <a:off x="2983195" y="1003643"/>
            <a:ext cx="2954690" cy="3348000"/>
          </a:xfrm>
          <a:prstGeom prst="roundRect">
            <a:avLst>
              <a:gd name="adj" fmla="val 5353"/>
            </a:avLst>
          </a:prstGeom>
          <a:solidFill>
            <a:srgbClr val="0057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t" anchorCtr="0" forceAA="0" compatLnSpc="1">
            <a:prstTxWarp prst="textNoShape">
              <a:avLst/>
            </a:prstTxWarp>
            <a:noAutofit/>
          </a:bodyPr>
          <a:lstStyle/>
          <a:p>
            <a:pPr algn="ctr" defTabSz="685783">
              <a:lnSpc>
                <a:spcPct val="107000"/>
              </a:lnSpc>
            </a:pPr>
            <a:r>
              <a:rPr lang="ja-JP" altLang="en-US" sz="2100" dirty="0">
                <a:solidFill>
                  <a:prstClr val="white"/>
                </a:solidFill>
                <a:latin typeface="メイリオ" pitchFamily="50" charset="-128"/>
                <a:ea typeface="メイリオ" pitchFamily="50" charset="-128"/>
                <a:cs typeface="メイリオ" pitchFamily="50" charset="-128"/>
              </a:rPr>
              <a:t>一次包装容器</a:t>
            </a:r>
            <a:endParaRPr lang="en-US" altLang="ja-JP" sz="2100" dirty="0">
              <a:solidFill>
                <a:prstClr val="white"/>
              </a:solidFill>
              <a:latin typeface="メイリオ" pitchFamily="50" charset="-128"/>
              <a:ea typeface="メイリオ" pitchFamily="50" charset="-128"/>
              <a:cs typeface="メイリオ" pitchFamily="50" charset="-128"/>
            </a:endParaRPr>
          </a:p>
        </p:txBody>
      </p:sp>
      <p:grpSp>
        <p:nvGrpSpPr>
          <p:cNvPr id="53" name="Group 52"/>
          <p:cNvGrpSpPr/>
          <p:nvPr/>
        </p:nvGrpSpPr>
        <p:grpSpPr>
          <a:xfrm>
            <a:off x="6040800" y="1008001"/>
            <a:ext cx="2520000" cy="3312000"/>
            <a:chOff x="4507956" y="4992155"/>
            <a:chExt cx="2520000" cy="3312000"/>
          </a:xfrm>
        </p:grpSpPr>
        <p:sp>
          <p:nvSpPr>
            <p:cNvPr id="54" name="Rounded Rectangle 53"/>
            <p:cNvSpPr/>
            <p:nvPr/>
          </p:nvSpPr>
          <p:spPr>
            <a:xfrm>
              <a:off x="4507956" y="4992155"/>
              <a:ext cx="2520000" cy="3312000"/>
            </a:xfrm>
            <a:prstGeom prst="roundRect">
              <a:avLst>
                <a:gd name="adj" fmla="val 785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55" name="Rectangle 54"/>
            <p:cNvSpPr/>
            <p:nvPr/>
          </p:nvSpPr>
          <p:spPr>
            <a:xfrm>
              <a:off x="4593658" y="5370672"/>
              <a:ext cx="2354517" cy="2492990"/>
            </a:xfrm>
            <a:prstGeom prst="rect">
              <a:avLst/>
            </a:prstGeom>
            <a:noFill/>
          </p:spPr>
          <p:txBody>
            <a:bodyPr wrap="square" rtlCol="0">
              <a:spAutoFit/>
            </a:bodyPr>
            <a:lstStyle/>
            <a:p>
              <a:pPr defTabSz="685783"/>
              <a:r>
                <a:rPr lang="en-US" sz="1200" b="1" dirty="0">
                  <a:solidFill>
                    <a:prstClr val="black"/>
                  </a:solidFill>
                  <a:latin typeface="メイリオ" pitchFamily="50" charset="-128"/>
                  <a:ea typeface="メイリオ" pitchFamily="50" charset="-128"/>
                  <a:cs typeface="メイリオ" pitchFamily="50" charset="-128"/>
                </a:rPr>
                <a:t>VIALEX </a:t>
              </a:r>
              <a:r>
                <a:rPr lang="ja-JP" altLang="en-US" sz="1200" b="1" dirty="0" smtClean="0">
                  <a:solidFill>
                    <a:prstClr val="black"/>
                  </a:solidFill>
                  <a:latin typeface="メイリオ" pitchFamily="50" charset="-128"/>
                  <a:ea typeface="メイリオ" pitchFamily="50" charset="-128"/>
                  <a:cs typeface="メイリオ" pitchFamily="50" charset="-128"/>
                </a:rPr>
                <a:t>の利点</a:t>
              </a:r>
              <a:endParaRPr lang="en-US" sz="1200" b="1" dirty="0">
                <a:solidFill>
                  <a:prstClr val="black"/>
                </a:solidFill>
                <a:latin typeface="メイリオ" pitchFamily="50" charset="-128"/>
                <a:ea typeface="メイリオ" pitchFamily="50" charset="-128"/>
                <a:cs typeface="メイリオ" pitchFamily="50" charset="-128"/>
              </a:endParaRPr>
            </a:p>
            <a:p>
              <a:pPr marL="171442" indent="-171442" defTabSz="685783">
                <a:buFont typeface="Arial" panose="020B0604020202020204" pitchFamily="34" charset="0"/>
                <a:buChar char="•"/>
              </a:pPr>
              <a:r>
                <a:rPr lang="en-US" sz="1100" b="1" dirty="0" smtClean="0">
                  <a:solidFill>
                    <a:prstClr val="black"/>
                  </a:solidFill>
                  <a:latin typeface="メイリオ" pitchFamily="50" charset="-128"/>
                  <a:ea typeface="メイリオ" pitchFamily="50" charset="-128"/>
                  <a:cs typeface="メイリオ" pitchFamily="50" charset="-128"/>
                </a:rPr>
                <a:t>pH</a:t>
              </a:r>
              <a:r>
                <a:rPr lang="ja-JP" altLang="en-US" sz="1100" b="1" dirty="0" smtClean="0">
                  <a:solidFill>
                    <a:prstClr val="black"/>
                  </a:solidFill>
                  <a:latin typeface="メイリオ" pitchFamily="50" charset="-128"/>
                  <a:ea typeface="メイリオ" pitchFamily="50" charset="-128"/>
                  <a:cs typeface="メイリオ" pitchFamily="50" charset="-128"/>
                </a:rPr>
                <a:t>シフトの減少</a:t>
              </a:r>
              <a:endParaRPr lang="en-US" sz="1100" b="1" dirty="0">
                <a:solidFill>
                  <a:prstClr val="black"/>
                </a:solidFill>
                <a:latin typeface="メイリオ" pitchFamily="50" charset="-128"/>
                <a:ea typeface="メイリオ" pitchFamily="50" charset="-128"/>
                <a:cs typeface="メイリオ" pitchFamily="50" charset="-128"/>
              </a:endParaRPr>
            </a:p>
            <a:p>
              <a:pPr marL="171442" indent="-171442" defTabSz="685783">
                <a:buFont typeface="Arial" panose="020B0604020202020204" pitchFamily="34" charset="0"/>
                <a:buChar char="•"/>
              </a:pPr>
              <a:r>
                <a:rPr lang="ja-JP" altLang="en-US" sz="1100" b="1" dirty="0" smtClean="0">
                  <a:solidFill>
                    <a:prstClr val="black"/>
                  </a:solidFill>
                  <a:latin typeface="メイリオ" pitchFamily="50" charset="-128"/>
                  <a:ea typeface="メイリオ" pitchFamily="50" charset="-128"/>
                  <a:cs typeface="メイリオ" pitchFamily="50" charset="-128"/>
                </a:rPr>
                <a:t>アルカリ溶出の最小化</a:t>
              </a:r>
              <a:endParaRPr lang="en-US" sz="1100" b="1" dirty="0">
                <a:solidFill>
                  <a:prstClr val="black"/>
                </a:solidFill>
                <a:latin typeface="メイリオ" pitchFamily="50" charset="-128"/>
                <a:ea typeface="メイリオ" pitchFamily="50" charset="-128"/>
                <a:cs typeface="メイリオ" pitchFamily="50" charset="-128"/>
              </a:endParaRPr>
            </a:p>
            <a:p>
              <a:pPr marL="171442" indent="-171442" defTabSz="685783">
                <a:buFont typeface="Arial" panose="020B0604020202020204" pitchFamily="34" charset="0"/>
                <a:buChar char="•"/>
              </a:pPr>
              <a:r>
                <a:rPr lang="en-US" sz="1100" b="1" dirty="0" smtClean="0">
                  <a:solidFill>
                    <a:prstClr val="black"/>
                  </a:solidFill>
                  <a:latin typeface="メイリオ" pitchFamily="50" charset="-128"/>
                  <a:ea typeface="メイリオ" pitchFamily="50" charset="-128"/>
                  <a:cs typeface="メイリオ" pitchFamily="50" charset="-128"/>
                </a:rPr>
                <a:t>EP</a:t>
              </a:r>
              <a:r>
                <a:rPr lang="ja-JP" altLang="en-US" sz="1100" b="1" dirty="0" smtClean="0">
                  <a:solidFill>
                    <a:prstClr val="black"/>
                  </a:solidFill>
                  <a:latin typeface="メイリオ" pitchFamily="50" charset="-128"/>
                  <a:ea typeface="メイリオ" pitchFamily="50" charset="-128"/>
                  <a:cs typeface="メイリオ" pitchFamily="50" charset="-128"/>
                </a:rPr>
                <a:t>評価の最小化</a:t>
              </a:r>
              <a:endParaRPr lang="en-US" sz="1100" b="1" dirty="0">
                <a:solidFill>
                  <a:prstClr val="black"/>
                </a:solidFill>
                <a:latin typeface="メイリオ" pitchFamily="50" charset="-128"/>
                <a:ea typeface="メイリオ" pitchFamily="50" charset="-128"/>
                <a:cs typeface="メイリオ" pitchFamily="50" charset="-128"/>
              </a:endParaRPr>
            </a:p>
            <a:p>
              <a:pPr marL="171442" indent="-171442" defTabSz="685783">
                <a:buFont typeface="Arial" panose="020B0604020202020204" pitchFamily="34" charset="0"/>
                <a:buChar char="•"/>
              </a:pPr>
              <a:r>
                <a:rPr lang="en-US" altLang="ja-JP" sz="1100" b="1" dirty="0" smtClean="0">
                  <a:solidFill>
                    <a:prstClr val="black"/>
                  </a:solidFill>
                  <a:latin typeface="メイリオ" pitchFamily="50" charset="-128"/>
                  <a:ea typeface="メイリオ" pitchFamily="50" charset="-128"/>
                  <a:cs typeface="メイリオ" pitchFamily="50" charset="-128"/>
                </a:rPr>
                <a:t>E</a:t>
              </a:r>
              <a:r>
                <a:rPr lang="en-US" sz="1100" b="1" dirty="0" smtClean="0">
                  <a:solidFill>
                    <a:prstClr val="black"/>
                  </a:solidFill>
                  <a:latin typeface="メイリオ" pitchFamily="50" charset="-128"/>
                  <a:ea typeface="メイリオ" pitchFamily="50" charset="-128"/>
                  <a:cs typeface="メイリオ" pitchFamily="50" charset="-128"/>
                </a:rPr>
                <a:t>xtractable</a:t>
              </a:r>
              <a:r>
                <a:rPr lang="ja-JP" altLang="en-US" sz="1100" b="1" dirty="0" smtClean="0">
                  <a:solidFill>
                    <a:prstClr val="black"/>
                  </a:solidFill>
                  <a:latin typeface="メイリオ" pitchFamily="50" charset="-128"/>
                  <a:ea typeface="メイリオ" pitchFamily="50" charset="-128"/>
                  <a:cs typeface="メイリオ" pitchFamily="50" charset="-128"/>
                </a:rPr>
                <a:t>の減少</a:t>
              </a:r>
              <a:endParaRPr lang="en-US" sz="1100" b="1" dirty="0">
                <a:solidFill>
                  <a:prstClr val="black"/>
                </a:solidFill>
                <a:latin typeface="メイリオ" pitchFamily="50" charset="-128"/>
                <a:ea typeface="メイリオ" pitchFamily="50" charset="-128"/>
                <a:cs typeface="メイリオ" pitchFamily="50" charset="-128"/>
              </a:endParaRPr>
            </a:p>
            <a:p>
              <a:pPr marL="171442" indent="-171442" defTabSz="685783">
                <a:buFont typeface="Arial" panose="020B0604020202020204" pitchFamily="34" charset="0"/>
                <a:buChar char="•"/>
              </a:pPr>
              <a:r>
                <a:rPr lang="ja-JP" altLang="en-US" sz="1100" b="1" dirty="0" smtClean="0">
                  <a:solidFill>
                    <a:prstClr val="black"/>
                  </a:solidFill>
                  <a:latin typeface="メイリオ" pitchFamily="50" charset="-128"/>
                  <a:ea typeface="メイリオ" pitchFamily="50" charset="-128"/>
                  <a:cs typeface="メイリオ" pitchFamily="50" charset="-128"/>
                </a:rPr>
                <a:t>表面耐久性の向上</a:t>
              </a:r>
              <a:endParaRPr lang="en-US" sz="1100" b="1" dirty="0">
                <a:solidFill>
                  <a:prstClr val="black"/>
                </a:solidFill>
                <a:latin typeface="メイリオ" pitchFamily="50" charset="-128"/>
                <a:ea typeface="メイリオ" pitchFamily="50" charset="-128"/>
                <a:cs typeface="メイリオ" pitchFamily="50" charset="-128"/>
              </a:endParaRPr>
            </a:p>
            <a:p>
              <a:pPr defTabSz="685783"/>
              <a:endParaRPr lang="en-US" sz="1100" b="1" dirty="0" smtClean="0">
                <a:solidFill>
                  <a:prstClr val="black"/>
                </a:solidFill>
                <a:latin typeface="メイリオ" pitchFamily="50" charset="-128"/>
                <a:ea typeface="メイリオ" pitchFamily="50" charset="-128"/>
                <a:cs typeface="メイリオ" pitchFamily="50" charset="-128"/>
              </a:endParaRPr>
            </a:p>
            <a:p>
              <a:pPr defTabSz="685783"/>
              <a:endParaRPr lang="en-US" sz="1100" b="1" dirty="0">
                <a:solidFill>
                  <a:prstClr val="black"/>
                </a:solidFill>
                <a:latin typeface="メイリオ" pitchFamily="50" charset="-128"/>
                <a:ea typeface="メイリオ" pitchFamily="50" charset="-128"/>
                <a:cs typeface="メイリオ" pitchFamily="50" charset="-128"/>
              </a:endParaRPr>
            </a:p>
            <a:p>
              <a:pPr defTabSz="685783"/>
              <a:r>
                <a:rPr lang="en-US" sz="1200" b="1" dirty="0">
                  <a:solidFill>
                    <a:prstClr val="black"/>
                  </a:solidFill>
                  <a:latin typeface="メイリオ" pitchFamily="50" charset="-128"/>
                  <a:ea typeface="メイリオ" pitchFamily="50" charset="-128"/>
                  <a:cs typeface="メイリオ" pitchFamily="50" charset="-128"/>
                </a:rPr>
                <a:t>VIALEX </a:t>
              </a:r>
              <a:r>
                <a:rPr lang="ja-JP" altLang="en-US" sz="1200" b="1" dirty="0" smtClean="0">
                  <a:solidFill>
                    <a:prstClr val="black"/>
                  </a:solidFill>
                  <a:latin typeface="メイリオ" pitchFamily="50" charset="-128"/>
                  <a:ea typeface="メイリオ" pitchFamily="50" charset="-128"/>
                  <a:cs typeface="メイリオ" pitchFamily="50" charset="-128"/>
                </a:rPr>
                <a:t>のテクノロジー</a:t>
              </a:r>
              <a:endParaRPr lang="en-US" sz="1200" b="1" dirty="0">
                <a:solidFill>
                  <a:prstClr val="black"/>
                </a:solidFill>
                <a:latin typeface="メイリオ" pitchFamily="50" charset="-128"/>
                <a:ea typeface="メイリオ" pitchFamily="50" charset="-128"/>
                <a:cs typeface="メイリオ" pitchFamily="50" charset="-128"/>
              </a:endParaRPr>
            </a:p>
            <a:p>
              <a:pPr marL="171442" indent="-171442" defTabSz="685783">
                <a:buFont typeface="Arial" panose="020B0604020202020204" pitchFamily="34" charset="0"/>
                <a:buChar char="•"/>
              </a:pPr>
              <a:r>
                <a:rPr lang="ja-JP" altLang="en-US" sz="1100" b="1" dirty="0" smtClean="0">
                  <a:solidFill>
                    <a:prstClr val="black"/>
                  </a:solidFill>
                  <a:latin typeface="メイリオ" pitchFamily="50" charset="-128"/>
                  <a:ea typeface="メイリオ" pitchFamily="50" charset="-128"/>
                  <a:cs typeface="メイリオ" pitchFamily="50" charset="-128"/>
                </a:rPr>
                <a:t>成膜無し</a:t>
              </a:r>
              <a:endParaRPr lang="en-US" sz="1100" b="1" dirty="0">
                <a:solidFill>
                  <a:prstClr val="black"/>
                </a:solidFill>
                <a:latin typeface="メイリオ" pitchFamily="50" charset="-128"/>
                <a:ea typeface="メイリオ" pitchFamily="50" charset="-128"/>
                <a:cs typeface="メイリオ" pitchFamily="50" charset="-128"/>
              </a:endParaRPr>
            </a:p>
            <a:p>
              <a:pPr marL="171442" indent="-171442" defTabSz="685783">
                <a:buFont typeface="Arial" panose="020B0604020202020204" pitchFamily="34" charset="0"/>
                <a:buChar char="•"/>
              </a:pPr>
              <a:r>
                <a:rPr lang="ja-JP" altLang="en-US" sz="1100" b="1" dirty="0">
                  <a:solidFill>
                    <a:prstClr val="black"/>
                  </a:solidFill>
                  <a:latin typeface="メイリオ" pitchFamily="50" charset="-128"/>
                  <a:ea typeface="メイリオ" pitchFamily="50" charset="-128"/>
                  <a:cs typeface="メイリオ" pitchFamily="50" charset="-128"/>
                </a:rPr>
                <a:t>原材料</a:t>
              </a:r>
              <a:r>
                <a:rPr lang="ja-JP" altLang="en-US" sz="1100" b="1" dirty="0" smtClean="0">
                  <a:solidFill>
                    <a:prstClr val="black"/>
                  </a:solidFill>
                  <a:latin typeface="メイリオ" pitchFamily="50" charset="-128"/>
                  <a:ea typeface="メイリオ" pitchFamily="50" charset="-128"/>
                  <a:cs typeface="メイリオ" pitchFamily="50" charset="-128"/>
                </a:rPr>
                <a:t>の変更無し</a:t>
              </a:r>
              <a:endParaRPr lang="en-US" sz="1100" b="1" dirty="0">
                <a:solidFill>
                  <a:prstClr val="black"/>
                </a:solidFill>
                <a:latin typeface="メイリオ" pitchFamily="50" charset="-128"/>
                <a:ea typeface="メイリオ" pitchFamily="50" charset="-128"/>
                <a:cs typeface="メイリオ" pitchFamily="50" charset="-128"/>
              </a:endParaRPr>
            </a:p>
            <a:p>
              <a:pPr marL="171442" indent="-171442" defTabSz="685783">
                <a:buFont typeface="Arial" panose="020B0604020202020204" pitchFamily="34" charset="0"/>
                <a:buChar char="•"/>
              </a:pPr>
              <a:r>
                <a:rPr lang="ja-JP" altLang="en-US" sz="1100" b="1" dirty="0" smtClean="0">
                  <a:solidFill>
                    <a:prstClr val="black"/>
                  </a:solidFill>
                  <a:latin typeface="メイリオ" pitchFamily="50" charset="-128"/>
                  <a:ea typeface="メイリオ" pitchFamily="50" charset="-128"/>
                  <a:cs typeface="メイリオ" pitchFamily="50" charset="-128"/>
                </a:rPr>
                <a:t>再バリデーション</a:t>
              </a:r>
              <a:r>
                <a:rPr lang="ja-JP" altLang="en-US" sz="1100" b="1" dirty="0">
                  <a:solidFill>
                    <a:prstClr val="black"/>
                  </a:solidFill>
                  <a:latin typeface="メイリオ" pitchFamily="50" charset="-128"/>
                  <a:ea typeface="メイリオ" pitchFamily="50" charset="-128"/>
                  <a:cs typeface="メイリオ" pitchFamily="50" charset="-128"/>
                </a:rPr>
                <a:t>不要</a:t>
              </a:r>
              <a:endParaRPr lang="en-US" sz="1100" b="1" dirty="0">
                <a:solidFill>
                  <a:prstClr val="black"/>
                </a:solidFill>
                <a:latin typeface="メイリオ" pitchFamily="50" charset="-128"/>
                <a:ea typeface="メイリオ" pitchFamily="50" charset="-128"/>
                <a:cs typeface="メイリオ" pitchFamily="50" charset="-128"/>
              </a:endParaRPr>
            </a:p>
            <a:p>
              <a:pPr marL="171442" indent="-171442" defTabSz="685783">
                <a:buFont typeface="Arial" panose="020B0604020202020204" pitchFamily="34" charset="0"/>
                <a:buChar char="•"/>
              </a:pPr>
              <a:r>
                <a:rPr lang="ja-JP" altLang="en-US" sz="1100" b="1" dirty="0">
                  <a:solidFill>
                    <a:prstClr val="black"/>
                  </a:solidFill>
                  <a:latin typeface="メイリオ" pitchFamily="50" charset="-128"/>
                  <a:ea typeface="メイリオ" pitchFamily="50" charset="-128"/>
                  <a:cs typeface="メイリオ" pitchFamily="50" charset="-128"/>
                </a:rPr>
                <a:t>インライン</a:t>
              </a:r>
              <a:r>
                <a:rPr lang="ja-JP" altLang="en-US" sz="1100" b="1" dirty="0" smtClean="0">
                  <a:solidFill>
                    <a:prstClr val="black"/>
                  </a:solidFill>
                  <a:latin typeface="メイリオ" pitchFamily="50" charset="-128"/>
                  <a:ea typeface="メイリオ" pitchFamily="50" charset="-128"/>
                  <a:cs typeface="メイリオ" pitchFamily="50" charset="-128"/>
                </a:rPr>
                <a:t>検査による</a:t>
              </a:r>
              <a:r>
                <a:rPr lang="en-US" altLang="ja-JP" sz="1100" b="1" dirty="0" smtClean="0">
                  <a:solidFill>
                    <a:prstClr val="black"/>
                  </a:solidFill>
                  <a:latin typeface="メイリオ" pitchFamily="50" charset="-128"/>
                  <a:ea typeface="メイリオ" pitchFamily="50" charset="-128"/>
                  <a:cs typeface="メイリオ" pitchFamily="50" charset="-128"/>
                </a:rPr>
                <a:t>100%</a:t>
              </a:r>
              <a:r>
                <a:rPr lang="ja-JP" altLang="en-US" sz="1100" b="1" dirty="0" smtClean="0">
                  <a:solidFill>
                    <a:prstClr val="black"/>
                  </a:solidFill>
                  <a:latin typeface="メイリオ" pitchFamily="50" charset="-128"/>
                  <a:ea typeface="メイリオ" pitchFamily="50" charset="-128"/>
                  <a:cs typeface="メイリオ" pitchFamily="50" charset="-128"/>
                </a:rPr>
                <a:t>保証</a:t>
              </a:r>
              <a:r>
                <a:rPr lang="en-US" sz="1100" b="1" dirty="0" smtClean="0">
                  <a:solidFill>
                    <a:prstClr val="black"/>
                  </a:solidFill>
                  <a:latin typeface="メイリオ" pitchFamily="50" charset="-128"/>
                  <a:ea typeface="メイリオ" pitchFamily="50" charset="-128"/>
                  <a:cs typeface="メイリオ" pitchFamily="50" charset="-128"/>
                </a:rPr>
                <a:t> </a:t>
              </a:r>
              <a:r>
                <a:rPr lang="ja-JP" altLang="en-US" sz="1100" b="1" dirty="0" smtClean="0">
                  <a:solidFill>
                    <a:prstClr val="black"/>
                  </a:solidFill>
                  <a:latin typeface="メイリオ" pitchFamily="50" charset="-128"/>
                  <a:ea typeface="メイリオ" pitchFamily="50" charset="-128"/>
                  <a:cs typeface="メイリオ" pitchFamily="50" charset="-128"/>
                </a:rPr>
                <a:t>“</a:t>
              </a:r>
              <a:r>
                <a:rPr lang="en-US" sz="1100" b="1" dirty="0" smtClean="0">
                  <a:solidFill>
                    <a:prstClr val="black"/>
                  </a:solidFill>
                  <a:latin typeface="メイリオ" pitchFamily="50" charset="-128"/>
                  <a:ea typeface="メイリオ" pitchFamily="50" charset="-128"/>
                  <a:cs typeface="メイリオ" pitchFamily="50" charset="-128"/>
                </a:rPr>
                <a:t>API</a:t>
              </a:r>
              <a:r>
                <a:rPr lang="en-US" sz="1100" b="1" dirty="0">
                  <a:solidFill>
                    <a:prstClr val="black"/>
                  </a:solidFill>
                  <a:latin typeface="メイリオ" pitchFamily="50" charset="-128"/>
                  <a:ea typeface="メイリオ" pitchFamily="50" charset="-128"/>
                  <a:cs typeface="メイリオ" pitchFamily="50" charset="-128"/>
                </a:rPr>
                <a:t>”)</a:t>
              </a:r>
            </a:p>
          </p:txBody>
        </p:sp>
      </p:grpSp>
      <p:grpSp>
        <p:nvGrpSpPr>
          <p:cNvPr id="56" name="Group 55"/>
          <p:cNvGrpSpPr/>
          <p:nvPr/>
        </p:nvGrpSpPr>
        <p:grpSpPr>
          <a:xfrm>
            <a:off x="369427" y="1008000"/>
            <a:ext cx="2520000" cy="3312000"/>
            <a:chOff x="564362" y="4792398"/>
            <a:chExt cx="2612831" cy="3312000"/>
          </a:xfrm>
        </p:grpSpPr>
        <p:grpSp>
          <p:nvGrpSpPr>
            <p:cNvPr id="57" name="Group 56"/>
            <p:cNvGrpSpPr/>
            <p:nvPr/>
          </p:nvGrpSpPr>
          <p:grpSpPr>
            <a:xfrm>
              <a:off x="607489" y="4792398"/>
              <a:ext cx="2540253" cy="3312000"/>
              <a:chOff x="-2616332" y="597027"/>
              <a:chExt cx="2540253" cy="3312000"/>
            </a:xfrm>
            <a:solidFill>
              <a:schemeClr val="bg1"/>
            </a:solidFill>
          </p:grpSpPr>
          <p:sp>
            <p:nvSpPr>
              <p:cNvPr id="60" name="Rounded Rectangle 59"/>
              <p:cNvSpPr/>
              <p:nvPr/>
            </p:nvSpPr>
            <p:spPr>
              <a:xfrm>
                <a:off x="-2616332" y="597027"/>
                <a:ext cx="2540253" cy="3312000"/>
              </a:xfrm>
              <a:prstGeom prst="roundRect">
                <a:avLst>
                  <a:gd name="adj" fmla="val 785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61" name="Rounded Rectangle 60"/>
              <p:cNvSpPr/>
              <p:nvPr/>
            </p:nvSpPr>
            <p:spPr>
              <a:xfrm>
                <a:off x="-2502445" y="702178"/>
                <a:ext cx="2268000" cy="355402"/>
              </a:xfrm>
              <a:prstGeom prst="roundRect">
                <a:avLst>
                  <a:gd name="adj" fmla="val 23164"/>
                </a:avLst>
              </a:prstGeom>
              <a:grp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en-US" altLang="ja-JP" sz="1400" b="1" dirty="0">
                    <a:solidFill>
                      <a:prstClr val="black"/>
                    </a:solidFill>
                  </a:rPr>
                  <a:t>VIALEX</a:t>
                </a:r>
                <a:r>
                  <a:rPr lang="en-US" altLang="ja-JP" sz="1400" b="1" baseline="-25000" dirty="0">
                    <a:solidFill>
                      <a:prstClr val="black"/>
                    </a:solidFill>
                  </a:rPr>
                  <a:t>®</a:t>
                </a:r>
                <a:r>
                  <a:rPr lang="en-US" sz="1400" b="1" dirty="0" smtClean="0">
                    <a:solidFill>
                      <a:prstClr val="black"/>
                    </a:solidFill>
                  </a:rPr>
                  <a:t> </a:t>
                </a:r>
                <a:endParaRPr lang="en-US" sz="1400" b="1" dirty="0">
                  <a:solidFill>
                    <a:prstClr val="black"/>
                  </a:solidFill>
                </a:endParaRPr>
              </a:p>
            </p:txBody>
          </p:sp>
        </p:grpSp>
        <p:pic>
          <p:nvPicPr>
            <p:cNvPr id="58" name="Picture 57"/>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76855" y="5537271"/>
              <a:ext cx="2086896" cy="2462980"/>
            </a:xfrm>
            <a:prstGeom prst="rect">
              <a:avLst/>
            </a:prstGeom>
          </p:spPr>
        </p:pic>
        <p:sp>
          <p:nvSpPr>
            <p:cNvPr id="59" name="TextBox 58"/>
            <p:cNvSpPr txBox="1"/>
            <p:nvPr/>
          </p:nvSpPr>
          <p:spPr>
            <a:xfrm>
              <a:off x="564362" y="5302183"/>
              <a:ext cx="2612831" cy="246221"/>
            </a:xfrm>
            <a:prstGeom prst="rect">
              <a:avLst/>
            </a:prstGeom>
            <a:noFill/>
          </p:spPr>
          <p:txBody>
            <a:bodyPr wrap="square" rtlCol="0">
              <a:spAutoFit/>
            </a:bodyPr>
            <a:lstStyle>
              <a:defPPr>
                <a:defRPr lang="en-US"/>
              </a:defPPr>
              <a:lvl1pPr>
                <a:defRPr sz="1100" b="1"/>
              </a:lvl1pPr>
            </a:lstStyle>
            <a:p>
              <a:pPr algn="ctr" defTabSz="685783"/>
              <a:r>
                <a:rPr lang="ja-JP" altLang="en-US" sz="1000" dirty="0" smtClean="0">
                  <a:solidFill>
                    <a:prstClr val="black"/>
                  </a:solidFill>
                  <a:latin typeface="メイリオ" pitchFamily="50" charset="-128"/>
                  <a:ea typeface="メイリオ" pitchFamily="50" charset="-128"/>
                  <a:cs typeface="メイリオ" pitchFamily="50" charset="-128"/>
                </a:rPr>
                <a:t>高度な表面コントロールを施した製品</a:t>
              </a:r>
              <a:endParaRPr lang="en-US" sz="1000" dirty="0">
                <a:solidFill>
                  <a:prstClr val="black"/>
                </a:solidFill>
                <a:latin typeface="メイリオ" pitchFamily="50" charset="-128"/>
                <a:ea typeface="メイリオ" pitchFamily="50" charset="-128"/>
                <a:cs typeface="メイリオ" pitchFamily="50" charset="-128"/>
              </a:endParaRPr>
            </a:p>
          </p:txBody>
        </p:sp>
      </p:grpSp>
      <p:sp>
        <p:nvSpPr>
          <p:cNvPr id="38" name="正方形/長方形 37"/>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62"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rgbClr val="002060"/>
                </a:solidFill>
                <a:latin typeface="メイリオ" pitchFamily="50" charset="-128"/>
                <a:ea typeface="メイリオ" pitchFamily="50" charset="-128"/>
                <a:cs typeface="メイリオ" pitchFamily="50" charset="-128"/>
              </a:rPr>
              <a:t>ニプロファーマパッケージング製品一覧</a:t>
            </a:r>
            <a:endParaRPr lang="en-US" sz="2000" dirty="0">
              <a:solidFill>
                <a:srgbClr val="002060"/>
              </a:solidFill>
              <a:latin typeface="メイリオ" pitchFamily="50" charset="-128"/>
              <a:ea typeface="メイリオ" pitchFamily="50" charset="-128"/>
              <a:cs typeface="メイリオ" pitchFamily="50" charset="-128"/>
            </a:endParaRPr>
          </a:p>
        </p:txBody>
      </p:sp>
      <p:grpSp>
        <p:nvGrpSpPr>
          <p:cNvPr id="63" name="Group 195"/>
          <p:cNvGrpSpPr/>
          <p:nvPr/>
        </p:nvGrpSpPr>
        <p:grpSpPr>
          <a:xfrm>
            <a:off x="5435141" y="1462144"/>
            <a:ext cx="378000" cy="378000"/>
            <a:chOff x="7550807" y="1859503"/>
            <a:chExt cx="504000" cy="504000"/>
          </a:xfrm>
        </p:grpSpPr>
        <p:sp>
          <p:nvSpPr>
            <p:cNvPr id="64" name="Oval 38"/>
            <p:cNvSpPr/>
            <p:nvPr/>
          </p:nvSpPr>
          <p:spPr>
            <a:xfrm>
              <a:off x="7550807" y="1859503"/>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65" name="Group 39"/>
            <p:cNvGrpSpPr/>
            <p:nvPr/>
          </p:nvGrpSpPr>
          <p:grpSpPr>
            <a:xfrm>
              <a:off x="7738467" y="1937396"/>
              <a:ext cx="128681" cy="344008"/>
              <a:chOff x="315000" y="130749"/>
              <a:chExt cx="216000" cy="577442"/>
            </a:xfrm>
            <a:solidFill>
              <a:schemeClr val="bg1"/>
            </a:solidFill>
          </p:grpSpPr>
          <p:sp>
            <p:nvSpPr>
              <p:cNvPr id="66" name="Rectangle 44"/>
              <p:cNvSpPr/>
              <p:nvPr/>
            </p:nvSpPr>
            <p:spPr>
              <a:xfrm>
                <a:off x="409144" y="672191"/>
                <a:ext cx="252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67" name="Rectangle 40"/>
              <p:cNvSpPr/>
              <p:nvPr/>
            </p:nvSpPr>
            <p:spPr>
              <a:xfrm>
                <a:off x="373400" y="152270"/>
                <a:ext cx="90000" cy="154683"/>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68" name="Rectangle 41"/>
              <p:cNvSpPr/>
              <p:nvPr/>
            </p:nvSpPr>
            <p:spPr>
              <a:xfrm>
                <a:off x="385095" y="637476"/>
                <a:ext cx="720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69" name="Round Same Side Corner Rectangle 42"/>
              <p:cNvSpPr/>
              <p:nvPr/>
            </p:nvSpPr>
            <p:spPr>
              <a:xfrm>
                <a:off x="327920" y="130749"/>
                <a:ext cx="180000" cy="360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nvGrpSpPr>
              <p:cNvPr id="70" name="Group 43"/>
              <p:cNvGrpSpPr/>
              <p:nvPr/>
            </p:nvGrpSpPr>
            <p:grpSpPr>
              <a:xfrm>
                <a:off x="367050" y="315055"/>
                <a:ext cx="108000" cy="320886"/>
                <a:chOff x="367050" y="315055"/>
                <a:chExt cx="145459" cy="320886"/>
              </a:xfrm>
              <a:grpFill/>
            </p:grpSpPr>
            <p:sp>
              <p:nvSpPr>
                <p:cNvPr id="72" name="Rectangle 46"/>
                <p:cNvSpPr/>
                <p:nvPr/>
              </p:nvSpPr>
              <p:spPr>
                <a:xfrm>
                  <a:off x="367050" y="315055"/>
                  <a:ext cx="145459" cy="320886"/>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cxnSp>
              <p:nvCxnSpPr>
                <p:cNvPr id="73" name="Straight Connector 47"/>
                <p:cNvCxnSpPr/>
                <p:nvPr/>
              </p:nvCxnSpPr>
              <p:spPr>
                <a:xfrm>
                  <a:off x="372130" y="362938"/>
                  <a:ext cx="36000" cy="0"/>
                </a:xfrm>
                <a:prstGeom prst="line">
                  <a:avLst/>
                </a:prstGeom>
                <a:grpFill/>
                <a:ln w="3175" cap="flat" cmpd="sng" algn="ctr">
                  <a:solidFill>
                    <a:schemeClr val="accent3"/>
                  </a:solidFill>
                  <a:prstDash val="solid"/>
                </a:ln>
                <a:effectLst/>
              </p:spPr>
            </p:cxnSp>
            <p:cxnSp>
              <p:nvCxnSpPr>
                <p:cNvPr id="74" name="Straight Connector 48"/>
                <p:cNvCxnSpPr/>
                <p:nvPr/>
              </p:nvCxnSpPr>
              <p:spPr>
                <a:xfrm>
                  <a:off x="371319" y="418656"/>
                  <a:ext cx="72000" cy="0"/>
                </a:xfrm>
                <a:prstGeom prst="line">
                  <a:avLst/>
                </a:prstGeom>
                <a:grpFill/>
                <a:ln w="3175" cap="flat" cmpd="sng" algn="ctr">
                  <a:solidFill>
                    <a:schemeClr val="accent3"/>
                  </a:solidFill>
                  <a:prstDash val="solid"/>
                </a:ln>
                <a:effectLst/>
              </p:spPr>
            </p:cxnSp>
            <p:cxnSp>
              <p:nvCxnSpPr>
                <p:cNvPr id="75" name="Straight Connector 49"/>
                <p:cNvCxnSpPr/>
                <p:nvPr/>
              </p:nvCxnSpPr>
              <p:spPr>
                <a:xfrm>
                  <a:off x="372130" y="475498"/>
                  <a:ext cx="36000" cy="0"/>
                </a:xfrm>
                <a:prstGeom prst="line">
                  <a:avLst/>
                </a:prstGeom>
                <a:grpFill/>
                <a:ln w="3175" cap="flat" cmpd="sng" algn="ctr">
                  <a:solidFill>
                    <a:schemeClr val="accent3"/>
                  </a:solidFill>
                  <a:prstDash val="solid"/>
                </a:ln>
                <a:effectLst/>
              </p:spPr>
            </p:cxnSp>
            <p:cxnSp>
              <p:nvCxnSpPr>
                <p:cNvPr id="76" name="Straight Connector 50"/>
                <p:cNvCxnSpPr/>
                <p:nvPr/>
              </p:nvCxnSpPr>
              <p:spPr>
                <a:xfrm>
                  <a:off x="371319" y="533118"/>
                  <a:ext cx="72000" cy="0"/>
                </a:xfrm>
                <a:prstGeom prst="line">
                  <a:avLst/>
                </a:prstGeom>
                <a:grpFill/>
                <a:ln w="3175" cap="flat" cmpd="sng" algn="ctr">
                  <a:solidFill>
                    <a:schemeClr val="accent3"/>
                  </a:solidFill>
                  <a:prstDash val="solid"/>
                </a:ln>
                <a:effectLst/>
              </p:spPr>
            </p:cxnSp>
            <p:cxnSp>
              <p:nvCxnSpPr>
                <p:cNvPr id="77" name="Straight Connector 51"/>
                <p:cNvCxnSpPr/>
                <p:nvPr/>
              </p:nvCxnSpPr>
              <p:spPr>
                <a:xfrm>
                  <a:off x="370640" y="586760"/>
                  <a:ext cx="36000" cy="0"/>
                </a:xfrm>
                <a:prstGeom prst="line">
                  <a:avLst/>
                </a:prstGeom>
                <a:grpFill/>
                <a:ln w="3175" cap="flat" cmpd="sng" algn="ctr">
                  <a:solidFill>
                    <a:schemeClr val="accent3"/>
                  </a:solidFill>
                  <a:prstDash val="solid"/>
                </a:ln>
                <a:effectLst/>
              </p:spPr>
            </p:cxnSp>
          </p:grpSp>
          <p:sp>
            <p:nvSpPr>
              <p:cNvPr id="71" name="Round Same Side Corner Rectangle 45"/>
              <p:cNvSpPr/>
              <p:nvPr/>
            </p:nvSpPr>
            <p:spPr>
              <a:xfrm>
                <a:off x="315000" y="300217"/>
                <a:ext cx="216000" cy="216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grpSp>
        <p:nvGrpSpPr>
          <p:cNvPr id="78" name="Group 213"/>
          <p:cNvGrpSpPr/>
          <p:nvPr/>
        </p:nvGrpSpPr>
        <p:grpSpPr>
          <a:xfrm>
            <a:off x="3096229" y="1894931"/>
            <a:ext cx="2719550" cy="378000"/>
            <a:chOff x="4128303" y="2526575"/>
            <a:chExt cx="3626067" cy="504000"/>
          </a:xfrm>
        </p:grpSpPr>
        <p:grpSp>
          <p:nvGrpSpPr>
            <p:cNvPr id="84" name="Group 190"/>
            <p:cNvGrpSpPr/>
            <p:nvPr/>
          </p:nvGrpSpPr>
          <p:grpSpPr>
            <a:xfrm>
              <a:off x="7250370" y="2526575"/>
              <a:ext cx="504000" cy="504000"/>
              <a:chOff x="7550807" y="2444510"/>
              <a:chExt cx="504000" cy="504000"/>
            </a:xfrm>
          </p:grpSpPr>
          <p:sp>
            <p:nvSpPr>
              <p:cNvPr id="86" name="Oval 78"/>
              <p:cNvSpPr/>
              <p:nvPr/>
            </p:nvSpPr>
            <p:spPr>
              <a:xfrm>
                <a:off x="7550807" y="2444510"/>
                <a:ext cx="504000" cy="504000"/>
              </a:xfrm>
              <a:prstGeom prst="ellipse">
                <a:avLst/>
              </a:prstGeom>
              <a:solidFill>
                <a:sysClr val="window" lastClr="FFFFFF"/>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87" name="Group 79"/>
              <p:cNvGrpSpPr/>
              <p:nvPr/>
            </p:nvGrpSpPr>
            <p:grpSpPr>
              <a:xfrm>
                <a:off x="7730133" y="2556839"/>
                <a:ext cx="152671" cy="282674"/>
                <a:chOff x="301012" y="188553"/>
                <a:chExt cx="256269" cy="474488"/>
              </a:xfrm>
              <a:solidFill>
                <a:srgbClr val="57286E"/>
              </a:solidFill>
            </p:grpSpPr>
            <p:sp>
              <p:nvSpPr>
                <p:cNvPr id="88" name="Snip Same Side Corner Rectangle 80"/>
                <p:cNvSpPr/>
                <p:nvPr/>
              </p:nvSpPr>
              <p:spPr>
                <a:xfrm>
                  <a:off x="301012" y="279824"/>
                  <a:ext cx="256269" cy="383217"/>
                </a:xfrm>
                <a:prstGeom prst="snip2SameRect">
                  <a:avLst>
                    <a:gd name="adj1" fmla="val 24480"/>
                    <a:gd name="adj2" fmla="val 0"/>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89" name="Rectangle 81"/>
                <p:cNvSpPr/>
                <p:nvPr/>
              </p:nvSpPr>
              <p:spPr>
                <a:xfrm>
                  <a:off x="359072" y="235085"/>
                  <a:ext cx="140147" cy="45719"/>
                </a:xfrm>
                <a:prstGeom prst="rect">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90" name="Trapezoid 82"/>
                <p:cNvSpPr/>
                <p:nvPr/>
              </p:nvSpPr>
              <p:spPr>
                <a:xfrm>
                  <a:off x="316672" y="188553"/>
                  <a:ext cx="221342" cy="45793"/>
                </a:xfrm>
                <a:prstGeom prst="trapezoid">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85" name="Rounded Rectangle 196"/>
            <p:cNvSpPr/>
            <p:nvPr/>
          </p:nvSpPr>
          <p:spPr>
            <a:xfrm>
              <a:off x="4128303" y="261574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ガラスバイアル</a:t>
              </a:r>
              <a:endParaRPr lang="en-US" sz="1100" dirty="0">
                <a:solidFill>
                  <a:prstClr val="black"/>
                </a:solidFill>
                <a:latin typeface="メイリオ" pitchFamily="50" charset="-128"/>
                <a:ea typeface="メイリオ" pitchFamily="50" charset="-128"/>
                <a:cs typeface="メイリオ" pitchFamily="50" charset="-128"/>
              </a:endParaRPr>
            </a:p>
          </p:txBody>
        </p:sp>
      </p:grpSp>
      <p:sp>
        <p:nvSpPr>
          <p:cNvPr id="91" name="Rounded Rectangle 169"/>
          <p:cNvSpPr/>
          <p:nvPr/>
        </p:nvSpPr>
        <p:spPr>
          <a:xfrm>
            <a:off x="3096227" y="1523499"/>
            <a:ext cx="2256415" cy="246825"/>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プレフィラブルガラスシリンジ</a:t>
            </a:r>
            <a:endParaRPr lang="en-US" sz="1100" dirty="0">
              <a:solidFill>
                <a:prstClr val="black"/>
              </a:solidFill>
              <a:latin typeface="メイリオ" pitchFamily="50" charset="-128"/>
              <a:ea typeface="メイリオ" pitchFamily="50" charset="-128"/>
              <a:cs typeface="メイリオ" pitchFamily="50" charset="-128"/>
            </a:endParaRPr>
          </a:p>
        </p:txBody>
      </p:sp>
      <p:pic>
        <p:nvPicPr>
          <p:cNvPr id="39" name="Picture 2" descr="C:\Users\LOCALUSER\Desktop\シンボルマーク＆NIPRO.png"/>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707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Rounded Rectangle 168"/>
          <p:cNvSpPr/>
          <p:nvPr/>
        </p:nvSpPr>
        <p:spPr>
          <a:xfrm>
            <a:off x="2983195" y="1003643"/>
            <a:ext cx="2954690" cy="3348000"/>
          </a:xfrm>
          <a:prstGeom prst="roundRect">
            <a:avLst>
              <a:gd name="adj" fmla="val 5353"/>
            </a:avLst>
          </a:prstGeom>
          <a:solidFill>
            <a:srgbClr val="0057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t" anchorCtr="0" forceAA="0" compatLnSpc="1">
            <a:prstTxWarp prst="textNoShape">
              <a:avLst/>
            </a:prstTxWarp>
            <a:noAutofit/>
          </a:bodyPr>
          <a:lstStyle/>
          <a:p>
            <a:pPr algn="ctr" defTabSz="685783">
              <a:lnSpc>
                <a:spcPct val="107000"/>
              </a:lnSpc>
            </a:pPr>
            <a:r>
              <a:rPr lang="ja-JP" altLang="en-US" sz="2100" dirty="0">
                <a:solidFill>
                  <a:prstClr val="white"/>
                </a:solidFill>
                <a:latin typeface="メイリオ" pitchFamily="50" charset="-128"/>
                <a:ea typeface="メイリオ" pitchFamily="50" charset="-128"/>
                <a:cs typeface="メイリオ" pitchFamily="50" charset="-128"/>
              </a:rPr>
              <a:t>一次包装容器</a:t>
            </a:r>
            <a:endParaRPr lang="en-US" altLang="ja-JP" sz="2100" dirty="0">
              <a:solidFill>
                <a:prstClr val="white"/>
              </a:solidFill>
              <a:latin typeface="メイリオ" pitchFamily="50" charset="-128"/>
              <a:ea typeface="メイリオ" pitchFamily="50" charset="-128"/>
              <a:cs typeface="メイリオ" pitchFamily="50" charset="-128"/>
            </a:endParaRPr>
          </a:p>
        </p:txBody>
      </p:sp>
      <p:grpSp>
        <p:nvGrpSpPr>
          <p:cNvPr id="215" name="Group 214"/>
          <p:cNvGrpSpPr/>
          <p:nvPr/>
        </p:nvGrpSpPr>
        <p:grpSpPr>
          <a:xfrm>
            <a:off x="3096227" y="2360729"/>
            <a:ext cx="2716914" cy="378000"/>
            <a:chOff x="4128303" y="3147638"/>
            <a:chExt cx="3622552" cy="504000"/>
          </a:xfrm>
        </p:grpSpPr>
        <p:grpSp>
          <p:nvGrpSpPr>
            <p:cNvPr id="192" name="Group 191"/>
            <p:cNvGrpSpPr/>
            <p:nvPr/>
          </p:nvGrpSpPr>
          <p:grpSpPr>
            <a:xfrm>
              <a:off x="7246855" y="3147638"/>
              <a:ext cx="504000" cy="504000"/>
              <a:chOff x="7550807" y="3028015"/>
              <a:chExt cx="504000" cy="504000"/>
            </a:xfrm>
          </p:grpSpPr>
          <p:sp>
            <p:nvSpPr>
              <p:cNvPr id="74" name="Oval 73"/>
              <p:cNvSpPr/>
              <p:nvPr/>
            </p:nvSpPr>
            <p:spPr>
              <a:xfrm>
                <a:off x="7550807" y="302801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75" name="Group 74"/>
              <p:cNvGrpSpPr/>
              <p:nvPr/>
            </p:nvGrpSpPr>
            <p:grpSpPr>
              <a:xfrm>
                <a:off x="7761421" y="3079371"/>
                <a:ext cx="75277" cy="398998"/>
                <a:chOff x="353530" y="86204"/>
                <a:chExt cx="243840" cy="1086886"/>
              </a:xfrm>
              <a:solidFill>
                <a:srgbClr val="57286E"/>
              </a:solidFill>
            </p:grpSpPr>
            <p:sp>
              <p:nvSpPr>
                <p:cNvPr id="76" name="Snip Same Side Corner Rectangle 75"/>
                <p:cNvSpPr/>
                <p:nvPr/>
              </p:nvSpPr>
              <p:spPr>
                <a:xfrm>
                  <a:off x="353530" y="172846"/>
                  <a:ext cx="243840" cy="1000244"/>
                </a:xfrm>
                <a:prstGeom prst="snip2SameRect">
                  <a:avLst>
                    <a:gd name="adj1" fmla="val 24480"/>
                    <a:gd name="adj2" fmla="val 0"/>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77" name="Rectangle 76"/>
                <p:cNvSpPr/>
                <p:nvPr/>
              </p:nvSpPr>
              <p:spPr>
                <a:xfrm>
                  <a:off x="408774" y="130191"/>
                  <a:ext cx="133350" cy="48092"/>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78" name="Round Same Side Corner Rectangle 77"/>
                <p:cNvSpPr/>
                <p:nvPr/>
              </p:nvSpPr>
              <p:spPr>
                <a:xfrm rot="10800000">
                  <a:off x="373708" y="86204"/>
                  <a:ext cx="203481" cy="45719"/>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98" name="Rounded Rectangle 197"/>
            <p:cNvSpPr/>
            <p:nvPr/>
          </p:nvSpPr>
          <p:spPr>
            <a:xfrm>
              <a:off x="4128303" y="3235088"/>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a:solidFill>
                    <a:prstClr val="black"/>
                  </a:solidFill>
                  <a:latin typeface="メイリオ" pitchFamily="50" charset="-128"/>
                  <a:ea typeface="メイリオ" pitchFamily="50" charset="-128"/>
                  <a:cs typeface="メイリオ" pitchFamily="50" charset="-128"/>
                </a:rPr>
                <a:t>ガラスカートリッジ</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283" name="Group 282"/>
          <p:cNvGrpSpPr/>
          <p:nvPr/>
        </p:nvGrpSpPr>
        <p:grpSpPr>
          <a:xfrm>
            <a:off x="369427" y="1006897"/>
            <a:ext cx="2520000" cy="3312000"/>
            <a:chOff x="9491882" y="972427"/>
            <a:chExt cx="2520000" cy="3312000"/>
          </a:xfrm>
        </p:grpSpPr>
        <p:grpSp>
          <p:nvGrpSpPr>
            <p:cNvPr id="229" name="Group 228"/>
            <p:cNvGrpSpPr/>
            <p:nvPr/>
          </p:nvGrpSpPr>
          <p:grpSpPr>
            <a:xfrm>
              <a:off x="9491882" y="972427"/>
              <a:ext cx="2520000" cy="3312000"/>
              <a:chOff x="-2616330" y="597027"/>
              <a:chExt cx="2520000" cy="3312000"/>
            </a:xfrm>
            <a:solidFill>
              <a:schemeClr val="bg1"/>
            </a:solidFill>
          </p:grpSpPr>
          <p:sp>
            <p:nvSpPr>
              <p:cNvPr id="9" name="Rounded Rectangle 8"/>
              <p:cNvSpPr/>
              <p:nvPr/>
            </p:nvSpPr>
            <p:spPr>
              <a:xfrm>
                <a:off x="-2616330" y="597027"/>
                <a:ext cx="2520000" cy="3312000"/>
              </a:xfrm>
              <a:prstGeom prst="roundRect">
                <a:avLst>
                  <a:gd name="adj" fmla="val 785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10" name="Rounded Rectangle 9"/>
              <p:cNvSpPr/>
              <p:nvPr/>
            </p:nvSpPr>
            <p:spPr>
              <a:xfrm>
                <a:off x="-2502445" y="728833"/>
                <a:ext cx="2268000" cy="302091"/>
              </a:xfrm>
              <a:prstGeom prst="roundRect">
                <a:avLst>
                  <a:gd name="adj" fmla="val 23164"/>
                </a:avLst>
              </a:prstGeom>
              <a:grp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100" dirty="0">
                    <a:solidFill>
                      <a:prstClr val="black"/>
                    </a:solidFill>
                    <a:latin typeface="メイリオ" pitchFamily="50" charset="-128"/>
                    <a:ea typeface="メイリオ" pitchFamily="50" charset="-128"/>
                    <a:cs typeface="メイリオ" pitchFamily="50" charset="-128"/>
                  </a:rPr>
                  <a:t>デンタル</a:t>
                </a:r>
                <a:r>
                  <a:rPr lang="en-US" sz="1100" dirty="0" smtClean="0">
                    <a:solidFill>
                      <a:prstClr val="black"/>
                    </a:solidFill>
                    <a:latin typeface="メイリオ" pitchFamily="50" charset="-128"/>
                    <a:ea typeface="メイリオ" pitchFamily="50" charset="-128"/>
                    <a:cs typeface="メイリオ" pitchFamily="50" charset="-128"/>
                  </a:rPr>
                  <a:t> </a:t>
                </a:r>
                <a:r>
                  <a:rPr lang="en-US" sz="1100" dirty="0">
                    <a:solidFill>
                      <a:prstClr val="black"/>
                    </a:solidFill>
                    <a:latin typeface="メイリオ" pitchFamily="50" charset="-128"/>
                    <a:ea typeface="メイリオ" pitchFamily="50" charset="-128"/>
                    <a:cs typeface="メイリオ" pitchFamily="50" charset="-128"/>
                  </a:rPr>
                  <a:t>| </a:t>
                </a:r>
                <a:r>
                  <a:rPr lang="ja-JP" altLang="en-US" sz="1100" dirty="0" smtClean="0">
                    <a:solidFill>
                      <a:prstClr val="black"/>
                    </a:solidFill>
                    <a:latin typeface="メイリオ" pitchFamily="50" charset="-128"/>
                    <a:ea typeface="メイリオ" pitchFamily="50" charset="-128"/>
                    <a:cs typeface="メイリオ" pitchFamily="50" charset="-128"/>
                  </a:rPr>
                  <a:t>バイパス</a:t>
                </a:r>
                <a:endParaRPr lang="en-US" sz="1100" dirty="0">
                  <a:solidFill>
                    <a:prstClr val="black"/>
                  </a:solidFill>
                  <a:latin typeface="メイリオ" pitchFamily="50" charset="-128"/>
                  <a:ea typeface="メイリオ" pitchFamily="50" charset="-128"/>
                  <a:cs typeface="メイリオ" pitchFamily="50" charset="-128"/>
                </a:endParaRPr>
              </a:p>
            </p:txBody>
          </p:sp>
        </p:grpSp>
        <p:pic>
          <p:nvPicPr>
            <p:cNvPr id="183" name="Picture 18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238202" y="1791946"/>
              <a:ext cx="480978" cy="2362137"/>
            </a:xfrm>
            <a:prstGeom prst="rect">
              <a:avLst/>
            </a:prstGeom>
          </p:spPr>
        </p:pic>
        <p:pic>
          <p:nvPicPr>
            <p:cNvPr id="257" name="Picture 256"/>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9838415" y="2533332"/>
              <a:ext cx="277151" cy="1609757"/>
            </a:xfrm>
            <a:prstGeom prst="rect">
              <a:avLst/>
            </a:prstGeom>
          </p:spPr>
        </p:pic>
        <p:pic>
          <p:nvPicPr>
            <p:cNvPr id="258" name="Picture 25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0531982" y="1822458"/>
              <a:ext cx="403799" cy="2345357"/>
            </a:xfrm>
            <a:prstGeom prst="rect">
              <a:avLst/>
            </a:prstGeom>
          </p:spPr>
        </p:pic>
      </p:grpSp>
      <p:grpSp>
        <p:nvGrpSpPr>
          <p:cNvPr id="53" name="Group 195"/>
          <p:cNvGrpSpPr/>
          <p:nvPr/>
        </p:nvGrpSpPr>
        <p:grpSpPr>
          <a:xfrm>
            <a:off x="5435141" y="1462144"/>
            <a:ext cx="378000" cy="378000"/>
            <a:chOff x="7550807" y="1859503"/>
            <a:chExt cx="504000" cy="504000"/>
          </a:xfrm>
        </p:grpSpPr>
        <p:sp>
          <p:nvSpPr>
            <p:cNvPr id="54" name="Oval 38"/>
            <p:cNvSpPr/>
            <p:nvPr/>
          </p:nvSpPr>
          <p:spPr>
            <a:xfrm>
              <a:off x="7550807" y="1859503"/>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55" name="Group 39"/>
            <p:cNvGrpSpPr/>
            <p:nvPr/>
          </p:nvGrpSpPr>
          <p:grpSpPr>
            <a:xfrm>
              <a:off x="7738467" y="1937396"/>
              <a:ext cx="128681" cy="344008"/>
              <a:chOff x="315000" y="130749"/>
              <a:chExt cx="216000" cy="577442"/>
            </a:xfrm>
            <a:solidFill>
              <a:schemeClr val="bg1"/>
            </a:solidFill>
          </p:grpSpPr>
          <p:sp>
            <p:nvSpPr>
              <p:cNvPr id="56" name="Rectangle 44"/>
              <p:cNvSpPr/>
              <p:nvPr/>
            </p:nvSpPr>
            <p:spPr>
              <a:xfrm>
                <a:off x="409144" y="672191"/>
                <a:ext cx="252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57" name="Rectangle 40"/>
              <p:cNvSpPr/>
              <p:nvPr/>
            </p:nvSpPr>
            <p:spPr>
              <a:xfrm>
                <a:off x="373400" y="152270"/>
                <a:ext cx="90000" cy="154683"/>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58" name="Rectangle 41"/>
              <p:cNvSpPr/>
              <p:nvPr/>
            </p:nvSpPr>
            <p:spPr>
              <a:xfrm>
                <a:off x="385095" y="637476"/>
                <a:ext cx="720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59" name="Round Same Side Corner Rectangle 42"/>
              <p:cNvSpPr/>
              <p:nvPr/>
            </p:nvSpPr>
            <p:spPr>
              <a:xfrm>
                <a:off x="327920" y="130749"/>
                <a:ext cx="180000" cy="360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nvGrpSpPr>
              <p:cNvPr id="60" name="Group 43"/>
              <p:cNvGrpSpPr/>
              <p:nvPr/>
            </p:nvGrpSpPr>
            <p:grpSpPr>
              <a:xfrm>
                <a:off x="367050" y="315055"/>
                <a:ext cx="108000" cy="320886"/>
                <a:chOff x="367050" y="315055"/>
                <a:chExt cx="145459" cy="320886"/>
              </a:xfrm>
              <a:grpFill/>
            </p:grpSpPr>
            <p:sp>
              <p:nvSpPr>
                <p:cNvPr id="62" name="Rectangle 46"/>
                <p:cNvSpPr/>
                <p:nvPr/>
              </p:nvSpPr>
              <p:spPr>
                <a:xfrm>
                  <a:off x="367050" y="315055"/>
                  <a:ext cx="145459" cy="320886"/>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cxnSp>
              <p:nvCxnSpPr>
                <p:cNvPr id="63" name="Straight Connector 47"/>
                <p:cNvCxnSpPr/>
                <p:nvPr/>
              </p:nvCxnSpPr>
              <p:spPr>
                <a:xfrm>
                  <a:off x="372130" y="362938"/>
                  <a:ext cx="36000" cy="0"/>
                </a:xfrm>
                <a:prstGeom prst="line">
                  <a:avLst/>
                </a:prstGeom>
                <a:grpFill/>
                <a:ln w="3175" cap="flat" cmpd="sng" algn="ctr">
                  <a:solidFill>
                    <a:schemeClr val="accent3"/>
                  </a:solidFill>
                  <a:prstDash val="solid"/>
                </a:ln>
                <a:effectLst/>
              </p:spPr>
            </p:cxnSp>
            <p:cxnSp>
              <p:nvCxnSpPr>
                <p:cNvPr id="64" name="Straight Connector 48"/>
                <p:cNvCxnSpPr/>
                <p:nvPr/>
              </p:nvCxnSpPr>
              <p:spPr>
                <a:xfrm>
                  <a:off x="371319" y="418656"/>
                  <a:ext cx="72000" cy="0"/>
                </a:xfrm>
                <a:prstGeom prst="line">
                  <a:avLst/>
                </a:prstGeom>
                <a:grpFill/>
                <a:ln w="3175" cap="flat" cmpd="sng" algn="ctr">
                  <a:solidFill>
                    <a:schemeClr val="accent3"/>
                  </a:solidFill>
                  <a:prstDash val="solid"/>
                </a:ln>
                <a:effectLst/>
              </p:spPr>
            </p:cxnSp>
            <p:cxnSp>
              <p:nvCxnSpPr>
                <p:cNvPr id="65" name="Straight Connector 49"/>
                <p:cNvCxnSpPr/>
                <p:nvPr/>
              </p:nvCxnSpPr>
              <p:spPr>
                <a:xfrm>
                  <a:off x="372130" y="475498"/>
                  <a:ext cx="36000" cy="0"/>
                </a:xfrm>
                <a:prstGeom prst="line">
                  <a:avLst/>
                </a:prstGeom>
                <a:grpFill/>
                <a:ln w="3175" cap="flat" cmpd="sng" algn="ctr">
                  <a:solidFill>
                    <a:schemeClr val="accent3"/>
                  </a:solidFill>
                  <a:prstDash val="solid"/>
                </a:ln>
                <a:effectLst/>
              </p:spPr>
            </p:cxnSp>
            <p:cxnSp>
              <p:nvCxnSpPr>
                <p:cNvPr id="66" name="Straight Connector 50"/>
                <p:cNvCxnSpPr/>
                <p:nvPr/>
              </p:nvCxnSpPr>
              <p:spPr>
                <a:xfrm>
                  <a:off x="371319" y="533118"/>
                  <a:ext cx="72000" cy="0"/>
                </a:xfrm>
                <a:prstGeom prst="line">
                  <a:avLst/>
                </a:prstGeom>
                <a:grpFill/>
                <a:ln w="3175" cap="flat" cmpd="sng" algn="ctr">
                  <a:solidFill>
                    <a:schemeClr val="accent3"/>
                  </a:solidFill>
                  <a:prstDash val="solid"/>
                </a:ln>
                <a:effectLst/>
              </p:spPr>
            </p:cxnSp>
            <p:cxnSp>
              <p:nvCxnSpPr>
                <p:cNvPr id="67" name="Straight Connector 51"/>
                <p:cNvCxnSpPr/>
                <p:nvPr/>
              </p:nvCxnSpPr>
              <p:spPr>
                <a:xfrm>
                  <a:off x="370640" y="586760"/>
                  <a:ext cx="36000" cy="0"/>
                </a:xfrm>
                <a:prstGeom prst="line">
                  <a:avLst/>
                </a:prstGeom>
                <a:grpFill/>
                <a:ln w="3175" cap="flat" cmpd="sng" algn="ctr">
                  <a:solidFill>
                    <a:schemeClr val="accent3"/>
                  </a:solidFill>
                  <a:prstDash val="solid"/>
                </a:ln>
                <a:effectLst/>
              </p:spPr>
            </p:cxnSp>
          </p:grpSp>
          <p:sp>
            <p:nvSpPr>
              <p:cNvPr id="61" name="Round Same Side Corner Rectangle 45"/>
              <p:cNvSpPr/>
              <p:nvPr/>
            </p:nvSpPr>
            <p:spPr>
              <a:xfrm>
                <a:off x="315000" y="300217"/>
                <a:ext cx="216000" cy="216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grpSp>
        <p:nvGrpSpPr>
          <p:cNvPr id="68" name="Group 213"/>
          <p:cNvGrpSpPr/>
          <p:nvPr/>
        </p:nvGrpSpPr>
        <p:grpSpPr>
          <a:xfrm>
            <a:off x="3096229" y="1894931"/>
            <a:ext cx="2719550" cy="378000"/>
            <a:chOff x="4128303" y="2526575"/>
            <a:chExt cx="3626067" cy="504000"/>
          </a:xfrm>
        </p:grpSpPr>
        <p:grpSp>
          <p:nvGrpSpPr>
            <p:cNvPr id="69" name="Group 190"/>
            <p:cNvGrpSpPr/>
            <p:nvPr/>
          </p:nvGrpSpPr>
          <p:grpSpPr>
            <a:xfrm>
              <a:off x="7250370" y="2526575"/>
              <a:ext cx="504000" cy="504000"/>
              <a:chOff x="7550807" y="2444510"/>
              <a:chExt cx="504000" cy="504000"/>
            </a:xfrm>
          </p:grpSpPr>
          <p:sp>
            <p:nvSpPr>
              <p:cNvPr id="71" name="Oval 78"/>
              <p:cNvSpPr/>
              <p:nvPr/>
            </p:nvSpPr>
            <p:spPr>
              <a:xfrm>
                <a:off x="7550807" y="2444510"/>
                <a:ext cx="504000" cy="504000"/>
              </a:xfrm>
              <a:prstGeom prst="ellipse">
                <a:avLst/>
              </a:prstGeom>
              <a:solidFill>
                <a:sysClr val="window" lastClr="FFFFFF"/>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72" name="Group 79"/>
              <p:cNvGrpSpPr/>
              <p:nvPr/>
            </p:nvGrpSpPr>
            <p:grpSpPr>
              <a:xfrm>
                <a:off x="7730133" y="2556839"/>
                <a:ext cx="152671" cy="282674"/>
                <a:chOff x="301012" y="188553"/>
                <a:chExt cx="256269" cy="474488"/>
              </a:xfrm>
              <a:solidFill>
                <a:srgbClr val="57286E"/>
              </a:solidFill>
            </p:grpSpPr>
            <p:sp>
              <p:nvSpPr>
                <p:cNvPr id="73" name="Snip Same Side Corner Rectangle 80"/>
                <p:cNvSpPr/>
                <p:nvPr/>
              </p:nvSpPr>
              <p:spPr>
                <a:xfrm>
                  <a:off x="301012" y="279824"/>
                  <a:ext cx="256269" cy="383217"/>
                </a:xfrm>
                <a:prstGeom prst="snip2SameRect">
                  <a:avLst>
                    <a:gd name="adj1" fmla="val 24480"/>
                    <a:gd name="adj2" fmla="val 0"/>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84" name="Rectangle 81"/>
                <p:cNvSpPr/>
                <p:nvPr/>
              </p:nvSpPr>
              <p:spPr>
                <a:xfrm>
                  <a:off x="359072" y="235085"/>
                  <a:ext cx="140147" cy="45719"/>
                </a:xfrm>
                <a:prstGeom prst="rect">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85" name="Trapezoid 82"/>
                <p:cNvSpPr/>
                <p:nvPr/>
              </p:nvSpPr>
              <p:spPr>
                <a:xfrm>
                  <a:off x="316672" y="188553"/>
                  <a:ext cx="221342" cy="45793"/>
                </a:xfrm>
                <a:prstGeom prst="trapezoid">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70" name="Rounded Rectangle 196"/>
            <p:cNvSpPr/>
            <p:nvPr/>
          </p:nvSpPr>
          <p:spPr>
            <a:xfrm>
              <a:off x="4128303" y="261574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ガラスバイアル</a:t>
              </a:r>
              <a:endParaRPr lang="en-US" sz="1100" dirty="0">
                <a:solidFill>
                  <a:prstClr val="black"/>
                </a:solidFill>
                <a:latin typeface="メイリオ" pitchFamily="50" charset="-128"/>
                <a:ea typeface="メイリオ" pitchFamily="50" charset="-128"/>
                <a:cs typeface="メイリオ" pitchFamily="50" charset="-128"/>
              </a:endParaRPr>
            </a:p>
          </p:txBody>
        </p:sp>
      </p:grpSp>
      <p:sp>
        <p:nvSpPr>
          <p:cNvPr id="86" name="Rounded Rectangle 169"/>
          <p:cNvSpPr/>
          <p:nvPr/>
        </p:nvSpPr>
        <p:spPr>
          <a:xfrm>
            <a:off x="3096227" y="1523499"/>
            <a:ext cx="2256415" cy="246825"/>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プレフィラブルガラスシリンジ</a:t>
            </a:r>
            <a:endParaRPr lang="en-US" sz="1100" dirty="0">
              <a:solidFill>
                <a:prstClr val="black"/>
              </a:solidFill>
              <a:latin typeface="メイリオ" pitchFamily="50" charset="-128"/>
              <a:ea typeface="メイリオ" pitchFamily="50" charset="-128"/>
              <a:cs typeface="メイリオ" pitchFamily="50" charset="-128"/>
            </a:endParaRPr>
          </a:p>
        </p:txBody>
      </p:sp>
      <p:sp>
        <p:nvSpPr>
          <p:cNvPr id="87" name="正方形/長方形 86"/>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88"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rgbClr val="002060"/>
                </a:solidFill>
                <a:latin typeface="メイリオ" pitchFamily="50" charset="-128"/>
                <a:ea typeface="メイリオ" pitchFamily="50" charset="-128"/>
                <a:cs typeface="メイリオ" pitchFamily="50" charset="-128"/>
              </a:rPr>
              <a:t>ニプロファーマパッケージング製品一覧</a:t>
            </a:r>
            <a:endParaRPr lang="en-US" sz="2000" dirty="0">
              <a:solidFill>
                <a:srgbClr val="002060"/>
              </a:solidFill>
              <a:latin typeface="メイリオ" pitchFamily="50" charset="-128"/>
              <a:ea typeface="メイリオ" pitchFamily="50" charset="-128"/>
              <a:cs typeface="メイリオ" pitchFamily="50" charset="-128"/>
            </a:endParaRPr>
          </a:p>
        </p:txBody>
      </p:sp>
      <p:pic>
        <p:nvPicPr>
          <p:cNvPr id="44" name="Picture 2" descr="C:\Users\LOCALUSER\Desktop\シンボルマーク＆NIPRO.png"/>
          <p:cNvPicPr>
            <a:picLocks noChangeAspect="1" noChangeArrowheads="1"/>
          </p:cNvPicPr>
          <p:nvPr/>
        </p:nvPicPr>
        <p:blipFill>
          <a:blip r:embed="rId6" cstate="print">
            <a:extLst>
              <a:ext uri="{BEBA8EAE-BF5A-486C-A8C5-ECC9F3942E4B}">
                <a14:imgProps xmlns:a14="http://schemas.microsoft.com/office/drawing/2010/main">
                  <a14:imgLayer r:embed="rId7">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05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15"/>
                                        </p:tgtEl>
                                        <p:attrNameLst>
                                          <p:attrName>style.visibility</p:attrName>
                                        </p:attrNameLst>
                                      </p:cBhvr>
                                      <p:to>
                                        <p:strVal val="visible"/>
                                      </p:to>
                                    </p:set>
                                    <p:animEffect transition="in" filter="wipe(up)">
                                      <p:cBhvr>
                                        <p:cTn id="7" dur="500"/>
                                        <p:tgtEl>
                                          <p:spTgt spid="215"/>
                                        </p:tgtEl>
                                      </p:cBhvr>
                                    </p:animEffect>
                                  </p:childTnLst>
                                </p:cTn>
                              </p:par>
                              <p:par>
                                <p:cTn id="8" presetID="10" presetClass="entr" presetSubtype="0" fill="hold" nodeType="withEffect">
                                  <p:stCondLst>
                                    <p:cond delay="0"/>
                                  </p:stCondLst>
                                  <p:childTnLst>
                                    <p:set>
                                      <p:cBhvr>
                                        <p:cTn id="9" dur="1" fill="hold">
                                          <p:stCondLst>
                                            <p:cond delay="0"/>
                                          </p:stCondLst>
                                        </p:cTn>
                                        <p:tgtEl>
                                          <p:spTgt spid="283"/>
                                        </p:tgtEl>
                                        <p:attrNameLst>
                                          <p:attrName>style.visibility</p:attrName>
                                        </p:attrNameLst>
                                      </p:cBhvr>
                                      <p:to>
                                        <p:strVal val="visible"/>
                                      </p:to>
                                    </p:set>
                                    <p:animEffect transition="in" filter="fade">
                                      <p:cBhvr>
                                        <p:cTn id="10" dur="500"/>
                                        <p:tgtEl>
                                          <p:spTgt spid="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Rounded Rectangle 168"/>
          <p:cNvSpPr/>
          <p:nvPr/>
        </p:nvSpPr>
        <p:spPr>
          <a:xfrm>
            <a:off x="2983195" y="1003643"/>
            <a:ext cx="2954690" cy="3348000"/>
          </a:xfrm>
          <a:prstGeom prst="roundRect">
            <a:avLst>
              <a:gd name="adj" fmla="val 5353"/>
            </a:avLst>
          </a:prstGeom>
          <a:solidFill>
            <a:srgbClr val="0057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t" anchorCtr="0" forceAA="0" compatLnSpc="1">
            <a:prstTxWarp prst="textNoShape">
              <a:avLst/>
            </a:prstTxWarp>
            <a:noAutofit/>
          </a:bodyPr>
          <a:lstStyle/>
          <a:p>
            <a:pPr algn="ctr" defTabSz="685783">
              <a:lnSpc>
                <a:spcPct val="107000"/>
              </a:lnSpc>
            </a:pPr>
            <a:r>
              <a:rPr lang="ja-JP" altLang="en-US" sz="2100" dirty="0">
                <a:solidFill>
                  <a:prstClr val="white"/>
                </a:solidFill>
                <a:latin typeface="メイリオ" pitchFamily="50" charset="-128"/>
                <a:ea typeface="メイリオ" pitchFamily="50" charset="-128"/>
                <a:cs typeface="メイリオ" pitchFamily="50" charset="-128"/>
              </a:rPr>
              <a:t>一次包装容器</a:t>
            </a:r>
            <a:endParaRPr lang="en-US" altLang="ja-JP" sz="2100" dirty="0">
              <a:solidFill>
                <a:prstClr val="white"/>
              </a:solidFill>
              <a:latin typeface="メイリオ" pitchFamily="50" charset="-128"/>
              <a:ea typeface="メイリオ" pitchFamily="50" charset="-128"/>
              <a:cs typeface="メイリオ" pitchFamily="50" charset="-128"/>
            </a:endParaRPr>
          </a:p>
        </p:txBody>
      </p:sp>
      <p:grpSp>
        <p:nvGrpSpPr>
          <p:cNvPr id="216" name="Group 215"/>
          <p:cNvGrpSpPr/>
          <p:nvPr/>
        </p:nvGrpSpPr>
        <p:grpSpPr>
          <a:xfrm>
            <a:off x="3096227" y="2831064"/>
            <a:ext cx="2716914" cy="378000"/>
            <a:chOff x="4128303" y="3774752"/>
            <a:chExt cx="3622552" cy="504000"/>
          </a:xfrm>
        </p:grpSpPr>
        <p:grpSp>
          <p:nvGrpSpPr>
            <p:cNvPr id="193" name="Group 192"/>
            <p:cNvGrpSpPr/>
            <p:nvPr/>
          </p:nvGrpSpPr>
          <p:grpSpPr>
            <a:xfrm>
              <a:off x="7246855" y="3774752"/>
              <a:ext cx="504000" cy="504000"/>
              <a:chOff x="7550807" y="3601595"/>
              <a:chExt cx="504000" cy="504000"/>
            </a:xfrm>
          </p:grpSpPr>
          <p:sp>
            <p:nvSpPr>
              <p:cNvPr id="66" name="Oval 65"/>
              <p:cNvSpPr/>
              <p:nvPr/>
            </p:nvSpPr>
            <p:spPr>
              <a:xfrm>
                <a:off x="7550807" y="360159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67" name="Group 66"/>
              <p:cNvGrpSpPr/>
              <p:nvPr/>
            </p:nvGrpSpPr>
            <p:grpSpPr>
              <a:xfrm>
                <a:off x="7759913" y="3660574"/>
                <a:ext cx="85787" cy="386043"/>
                <a:chOff x="351000" y="99000"/>
                <a:chExt cx="233680" cy="1189579"/>
              </a:xfrm>
              <a:solidFill>
                <a:schemeClr val="bg1"/>
              </a:solidFill>
            </p:grpSpPr>
            <p:sp>
              <p:nvSpPr>
                <p:cNvPr id="68" name="Rounded Rectangle 67"/>
                <p:cNvSpPr/>
                <p:nvPr/>
              </p:nvSpPr>
              <p:spPr>
                <a:xfrm>
                  <a:off x="351000" y="725516"/>
                  <a:ext cx="233680" cy="563063"/>
                </a:xfrm>
                <a:prstGeom prst="roundRect">
                  <a:avLst>
                    <a:gd name="adj" fmla="val 25634"/>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69" name="Chord 68"/>
                <p:cNvSpPr/>
                <p:nvPr/>
              </p:nvSpPr>
              <p:spPr>
                <a:xfrm rot="16200000">
                  <a:off x="405101" y="531474"/>
                  <a:ext cx="128290" cy="142874"/>
                </a:xfrm>
                <a:prstGeom prst="chord">
                  <a:avLst>
                    <a:gd name="adj1" fmla="val 5857669"/>
                    <a:gd name="adj2" fmla="val 15728946"/>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70" name="Trapezoid 69"/>
                <p:cNvSpPr/>
                <p:nvPr/>
              </p:nvSpPr>
              <p:spPr>
                <a:xfrm>
                  <a:off x="383223" y="683524"/>
                  <a:ext cx="169070" cy="48367"/>
                </a:xfrm>
                <a:prstGeom prst="trapezoid">
                  <a:avLst>
                    <a:gd name="adj" fmla="val 114241"/>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71" name="Chord 70"/>
                <p:cNvSpPr/>
                <p:nvPr/>
              </p:nvSpPr>
              <p:spPr>
                <a:xfrm rot="5400000">
                  <a:off x="358637" y="539236"/>
                  <a:ext cx="220373" cy="142874"/>
                </a:xfrm>
                <a:prstGeom prst="chord">
                  <a:avLst>
                    <a:gd name="adj1" fmla="val 5280771"/>
                    <a:gd name="adj2" fmla="val 16233715"/>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72" name="Rectangle 71"/>
                <p:cNvSpPr/>
                <p:nvPr/>
              </p:nvSpPr>
              <p:spPr>
                <a:xfrm>
                  <a:off x="441704" y="667056"/>
                  <a:ext cx="54000" cy="18000"/>
                </a:xfrm>
                <a:prstGeom prst="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73" name="Trapezoid 72"/>
                <p:cNvSpPr/>
                <p:nvPr/>
              </p:nvSpPr>
              <p:spPr>
                <a:xfrm rot="10800000">
                  <a:off x="432821" y="99000"/>
                  <a:ext cx="72682" cy="419558"/>
                </a:xfrm>
                <a:prstGeom prst="trapezoid">
                  <a:avLst>
                    <a:gd name="adj" fmla="val 0"/>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99" name="Rounded Rectangle 198"/>
            <p:cNvSpPr/>
            <p:nvPr/>
          </p:nvSpPr>
          <p:spPr>
            <a:xfrm>
              <a:off x="4128303" y="384777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ガラスアンプル</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273" name="Group 272"/>
          <p:cNvGrpSpPr/>
          <p:nvPr/>
        </p:nvGrpSpPr>
        <p:grpSpPr>
          <a:xfrm>
            <a:off x="369427" y="1008001"/>
            <a:ext cx="2520000" cy="3312000"/>
            <a:chOff x="9331206" y="1425342"/>
            <a:chExt cx="2520000" cy="3312000"/>
          </a:xfrm>
        </p:grpSpPr>
        <p:grpSp>
          <p:nvGrpSpPr>
            <p:cNvPr id="265" name="Group 264"/>
            <p:cNvGrpSpPr/>
            <p:nvPr/>
          </p:nvGrpSpPr>
          <p:grpSpPr>
            <a:xfrm>
              <a:off x="9331206" y="1425342"/>
              <a:ext cx="2520000" cy="3312000"/>
              <a:chOff x="-2616330" y="597027"/>
              <a:chExt cx="2520000" cy="3312000"/>
            </a:xfrm>
            <a:solidFill>
              <a:schemeClr val="bg1"/>
            </a:solidFill>
          </p:grpSpPr>
          <p:sp>
            <p:nvSpPr>
              <p:cNvPr id="271" name="Rounded Rectangle 270"/>
              <p:cNvSpPr/>
              <p:nvPr/>
            </p:nvSpPr>
            <p:spPr>
              <a:xfrm>
                <a:off x="-2616330" y="597027"/>
                <a:ext cx="2520000" cy="3312000"/>
              </a:xfrm>
              <a:prstGeom prst="roundRect">
                <a:avLst>
                  <a:gd name="adj" fmla="val 785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272" name="Rounded Rectangle 271"/>
              <p:cNvSpPr/>
              <p:nvPr/>
            </p:nvSpPr>
            <p:spPr>
              <a:xfrm>
                <a:off x="-2502445" y="728833"/>
                <a:ext cx="2268000" cy="302091"/>
              </a:xfrm>
              <a:prstGeom prst="roundRect">
                <a:avLst>
                  <a:gd name="adj" fmla="val 23164"/>
                </a:avLst>
              </a:prstGeom>
              <a:grp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en-US" sz="1100" dirty="0">
                    <a:solidFill>
                      <a:prstClr val="black"/>
                    </a:solidFill>
                    <a:latin typeface="メイリオ" pitchFamily="50" charset="-128"/>
                    <a:ea typeface="メイリオ" pitchFamily="50" charset="-128"/>
                    <a:cs typeface="メイリオ" pitchFamily="50" charset="-128"/>
                  </a:rPr>
                  <a:t>Form B | C | D | </a:t>
                </a:r>
                <a:r>
                  <a:rPr lang="ja-JP" altLang="en-US" sz="1100" dirty="0">
                    <a:solidFill>
                      <a:prstClr val="black"/>
                    </a:solidFill>
                    <a:latin typeface="メイリオ" pitchFamily="50" charset="-128"/>
                    <a:ea typeface="メイリオ" pitchFamily="50" charset="-128"/>
                    <a:cs typeface="メイリオ" pitchFamily="50" charset="-128"/>
                  </a:rPr>
                  <a:t>カスタマイズ</a:t>
                </a:r>
                <a:endParaRPr lang="en-US" sz="1100" dirty="0">
                  <a:solidFill>
                    <a:prstClr val="black"/>
                  </a:solidFill>
                  <a:latin typeface="メイリオ" pitchFamily="50" charset="-128"/>
                  <a:ea typeface="メイリオ" pitchFamily="50" charset="-128"/>
                  <a:cs typeface="メイリオ" pitchFamily="50" charset="-128"/>
                </a:endParaRPr>
              </a:p>
            </p:txBody>
          </p:sp>
        </p:grpSp>
        <p:pic>
          <p:nvPicPr>
            <p:cNvPr id="185" name="Picture 18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365164" y="2424598"/>
              <a:ext cx="2427853" cy="2304842"/>
            </a:xfrm>
            <a:prstGeom prst="rect">
              <a:avLst/>
            </a:prstGeom>
          </p:spPr>
        </p:pic>
      </p:grpSp>
      <p:sp>
        <p:nvSpPr>
          <p:cNvPr id="54" name="正方形/長方形 53"/>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55"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rgbClr val="002060"/>
                </a:solidFill>
                <a:latin typeface="メイリオ" pitchFamily="50" charset="-128"/>
                <a:ea typeface="メイリオ" pitchFamily="50" charset="-128"/>
                <a:cs typeface="メイリオ" pitchFamily="50" charset="-128"/>
              </a:rPr>
              <a:t>ニプロファーマパッケージング製品一覧</a:t>
            </a:r>
            <a:endParaRPr lang="en-US" sz="2000" dirty="0">
              <a:solidFill>
                <a:srgbClr val="002060"/>
              </a:solidFill>
              <a:latin typeface="メイリオ" pitchFamily="50" charset="-128"/>
              <a:ea typeface="メイリオ" pitchFamily="50" charset="-128"/>
              <a:cs typeface="メイリオ" pitchFamily="50" charset="-128"/>
            </a:endParaRPr>
          </a:p>
        </p:txBody>
      </p:sp>
      <p:grpSp>
        <p:nvGrpSpPr>
          <p:cNvPr id="57" name="Group 214"/>
          <p:cNvGrpSpPr/>
          <p:nvPr/>
        </p:nvGrpSpPr>
        <p:grpSpPr>
          <a:xfrm>
            <a:off x="3096227" y="2360729"/>
            <a:ext cx="2716914" cy="378000"/>
            <a:chOff x="4128303" y="3147638"/>
            <a:chExt cx="3622552" cy="504000"/>
          </a:xfrm>
        </p:grpSpPr>
        <p:grpSp>
          <p:nvGrpSpPr>
            <p:cNvPr id="58" name="Group 191"/>
            <p:cNvGrpSpPr/>
            <p:nvPr/>
          </p:nvGrpSpPr>
          <p:grpSpPr>
            <a:xfrm>
              <a:off x="7246855" y="3147638"/>
              <a:ext cx="504000" cy="504000"/>
              <a:chOff x="7550807" y="3028015"/>
              <a:chExt cx="504000" cy="504000"/>
            </a:xfrm>
          </p:grpSpPr>
          <p:sp>
            <p:nvSpPr>
              <p:cNvPr id="60" name="Oval 73"/>
              <p:cNvSpPr/>
              <p:nvPr/>
            </p:nvSpPr>
            <p:spPr>
              <a:xfrm>
                <a:off x="7550807" y="302801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61" name="Group 74"/>
              <p:cNvGrpSpPr/>
              <p:nvPr/>
            </p:nvGrpSpPr>
            <p:grpSpPr>
              <a:xfrm>
                <a:off x="7761421" y="3079371"/>
                <a:ext cx="75277" cy="398998"/>
                <a:chOff x="353530" y="86204"/>
                <a:chExt cx="243840" cy="1086886"/>
              </a:xfrm>
              <a:solidFill>
                <a:srgbClr val="57286E"/>
              </a:solidFill>
            </p:grpSpPr>
            <p:sp>
              <p:nvSpPr>
                <p:cNvPr id="62" name="Snip Same Side Corner Rectangle 75"/>
                <p:cNvSpPr/>
                <p:nvPr/>
              </p:nvSpPr>
              <p:spPr>
                <a:xfrm>
                  <a:off x="353530" y="172846"/>
                  <a:ext cx="243840" cy="1000244"/>
                </a:xfrm>
                <a:prstGeom prst="snip2SameRect">
                  <a:avLst>
                    <a:gd name="adj1" fmla="val 24480"/>
                    <a:gd name="adj2" fmla="val 0"/>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63" name="Rectangle 76"/>
                <p:cNvSpPr/>
                <p:nvPr/>
              </p:nvSpPr>
              <p:spPr>
                <a:xfrm>
                  <a:off x="408774" y="130191"/>
                  <a:ext cx="133350" cy="48092"/>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64" name="Round Same Side Corner Rectangle 77"/>
                <p:cNvSpPr/>
                <p:nvPr/>
              </p:nvSpPr>
              <p:spPr>
                <a:xfrm rot="10800000">
                  <a:off x="373708" y="86204"/>
                  <a:ext cx="203481" cy="45719"/>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59" name="Rounded Rectangle 197"/>
            <p:cNvSpPr/>
            <p:nvPr/>
          </p:nvSpPr>
          <p:spPr>
            <a:xfrm>
              <a:off x="4128303" y="3235088"/>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a:solidFill>
                    <a:prstClr val="black"/>
                  </a:solidFill>
                  <a:latin typeface="メイリオ" pitchFamily="50" charset="-128"/>
                  <a:ea typeface="メイリオ" pitchFamily="50" charset="-128"/>
                  <a:cs typeface="メイリオ" pitchFamily="50" charset="-128"/>
                </a:rPr>
                <a:t>ガラスカートリッジ</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65" name="Group 195"/>
          <p:cNvGrpSpPr/>
          <p:nvPr/>
        </p:nvGrpSpPr>
        <p:grpSpPr>
          <a:xfrm>
            <a:off x="5435141" y="1462144"/>
            <a:ext cx="378000" cy="378000"/>
            <a:chOff x="7550807" y="1859503"/>
            <a:chExt cx="504000" cy="504000"/>
          </a:xfrm>
        </p:grpSpPr>
        <p:sp>
          <p:nvSpPr>
            <p:cNvPr id="84" name="Oval 38"/>
            <p:cNvSpPr/>
            <p:nvPr/>
          </p:nvSpPr>
          <p:spPr>
            <a:xfrm>
              <a:off x="7550807" y="1859503"/>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85" name="Group 39"/>
            <p:cNvGrpSpPr/>
            <p:nvPr/>
          </p:nvGrpSpPr>
          <p:grpSpPr>
            <a:xfrm>
              <a:off x="7738467" y="1937396"/>
              <a:ext cx="128681" cy="344008"/>
              <a:chOff x="315000" y="130749"/>
              <a:chExt cx="216000" cy="577442"/>
            </a:xfrm>
            <a:solidFill>
              <a:schemeClr val="bg1"/>
            </a:solidFill>
          </p:grpSpPr>
          <p:sp>
            <p:nvSpPr>
              <p:cNvPr id="86" name="Rectangle 44"/>
              <p:cNvSpPr/>
              <p:nvPr/>
            </p:nvSpPr>
            <p:spPr>
              <a:xfrm>
                <a:off x="409144" y="672191"/>
                <a:ext cx="252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87" name="Rectangle 40"/>
              <p:cNvSpPr/>
              <p:nvPr/>
            </p:nvSpPr>
            <p:spPr>
              <a:xfrm>
                <a:off x="373400" y="152270"/>
                <a:ext cx="90000" cy="154683"/>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88" name="Rectangle 41"/>
              <p:cNvSpPr/>
              <p:nvPr/>
            </p:nvSpPr>
            <p:spPr>
              <a:xfrm>
                <a:off x="385095" y="637476"/>
                <a:ext cx="720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89" name="Round Same Side Corner Rectangle 42"/>
              <p:cNvSpPr/>
              <p:nvPr/>
            </p:nvSpPr>
            <p:spPr>
              <a:xfrm>
                <a:off x="327920" y="130749"/>
                <a:ext cx="180000" cy="360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nvGrpSpPr>
              <p:cNvPr id="90" name="Group 43"/>
              <p:cNvGrpSpPr/>
              <p:nvPr/>
            </p:nvGrpSpPr>
            <p:grpSpPr>
              <a:xfrm>
                <a:off x="367050" y="315055"/>
                <a:ext cx="108000" cy="320886"/>
                <a:chOff x="367050" y="315055"/>
                <a:chExt cx="145459" cy="320886"/>
              </a:xfrm>
              <a:grpFill/>
            </p:grpSpPr>
            <p:sp>
              <p:nvSpPr>
                <p:cNvPr id="92" name="Rectangle 46"/>
                <p:cNvSpPr/>
                <p:nvPr/>
              </p:nvSpPr>
              <p:spPr>
                <a:xfrm>
                  <a:off x="367050" y="315055"/>
                  <a:ext cx="145459" cy="320886"/>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cxnSp>
              <p:nvCxnSpPr>
                <p:cNvPr id="93" name="Straight Connector 47"/>
                <p:cNvCxnSpPr/>
                <p:nvPr/>
              </p:nvCxnSpPr>
              <p:spPr>
                <a:xfrm>
                  <a:off x="372130" y="362938"/>
                  <a:ext cx="36000" cy="0"/>
                </a:xfrm>
                <a:prstGeom prst="line">
                  <a:avLst/>
                </a:prstGeom>
                <a:grpFill/>
                <a:ln w="3175" cap="flat" cmpd="sng" algn="ctr">
                  <a:solidFill>
                    <a:schemeClr val="accent3"/>
                  </a:solidFill>
                  <a:prstDash val="solid"/>
                </a:ln>
                <a:effectLst/>
              </p:spPr>
            </p:cxnSp>
            <p:cxnSp>
              <p:nvCxnSpPr>
                <p:cNvPr id="94" name="Straight Connector 48"/>
                <p:cNvCxnSpPr/>
                <p:nvPr/>
              </p:nvCxnSpPr>
              <p:spPr>
                <a:xfrm>
                  <a:off x="371319" y="418656"/>
                  <a:ext cx="72000" cy="0"/>
                </a:xfrm>
                <a:prstGeom prst="line">
                  <a:avLst/>
                </a:prstGeom>
                <a:grpFill/>
                <a:ln w="3175" cap="flat" cmpd="sng" algn="ctr">
                  <a:solidFill>
                    <a:schemeClr val="accent3"/>
                  </a:solidFill>
                  <a:prstDash val="solid"/>
                </a:ln>
                <a:effectLst/>
              </p:spPr>
            </p:cxnSp>
            <p:cxnSp>
              <p:nvCxnSpPr>
                <p:cNvPr id="95" name="Straight Connector 49"/>
                <p:cNvCxnSpPr/>
                <p:nvPr/>
              </p:nvCxnSpPr>
              <p:spPr>
                <a:xfrm>
                  <a:off x="372130" y="475498"/>
                  <a:ext cx="36000" cy="0"/>
                </a:xfrm>
                <a:prstGeom prst="line">
                  <a:avLst/>
                </a:prstGeom>
                <a:grpFill/>
                <a:ln w="3175" cap="flat" cmpd="sng" algn="ctr">
                  <a:solidFill>
                    <a:schemeClr val="accent3"/>
                  </a:solidFill>
                  <a:prstDash val="solid"/>
                </a:ln>
                <a:effectLst/>
              </p:spPr>
            </p:cxnSp>
            <p:cxnSp>
              <p:nvCxnSpPr>
                <p:cNvPr id="96" name="Straight Connector 50"/>
                <p:cNvCxnSpPr/>
                <p:nvPr/>
              </p:nvCxnSpPr>
              <p:spPr>
                <a:xfrm>
                  <a:off x="371319" y="533118"/>
                  <a:ext cx="72000" cy="0"/>
                </a:xfrm>
                <a:prstGeom prst="line">
                  <a:avLst/>
                </a:prstGeom>
                <a:grpFill/>
                <a:ln w="3175" cap="flat" cmpd="sng" algn="ctr">
                  <a:solidFill>
                    <a:schemeClr val="accent3"/>
                  </a:solidFill>
                  <a:prstDash val="solid"/>
                </a:ln>
                <a:effectLst/>
              </p:spPr>
            </p:cxnSp>
            <p:cxnSp>
              <p:nvCxnSpPr>
                <p:cNvPr id="97" name="Straight Connector 51"/>
                <p:cNvCxnSpPr/>
                <p:nvPr/>
              </p:nvCxnSpPr>
              <p:spPr>
                <a:xfrm>
                  <a:off x="370640" y="586760"/>
                  <a:ext cx="36000" cy="0"/>
                </a:xfrm>
                <a:prstGeom prst="line">
                  <a:avLst/>
                </a:prstGeom>
                <a:grpFill/>
                <a:ln w="3175" cap="flat" cmpd="sng" algn="ctr">
                  <a:solidFill>
                    <a:schemeClr val="accent3"/>
                  </a:solidFill>
                  <a:prstDash val="solid"/>
                </a:ln>
                <a:effectLst/>
              </p:spPr>
            </p:cxnSp>
          </p:grpSp>
          <p:sp>
            <p:nvSpPr>
              <p:cNvPr id="91" name="Round Same Side Corner Rectangle 45"/>
              <p:cNvSpPr/>
              <p:nvPr/>
            </p:nvSpPr>
            <p:spPr>
              <a:xfrm>
                <a:off x="315000" y="300217"/>
                <a:ext cx="216000" cy="216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grpSp>
        <p:nvGrpSpPr>
          <p:cNvPr id="98" name="Group 213"/>
          <p:cNvGrpSpPr/>
          <p:nvPr/>
        </p:nvGrpSpPr>
        <p:grpSpPr>
          <a:xfrm>
            <a:off x="3096229" y="1894931"/>
            <a:ext cx="2719550" cy="378000"/>
            <a:chOff x="4128303" y="2526575"/>
            <a:chExt cx="3626067" cy="504000"/>
          </a:xfrm>
        </p:grpSpPr>
        <p:grpSp>
          <p:nvGrpSpPr>
            <p:cNvPr id="99" name="Group 190"/>
            <p:cNvGrpSpPr/>
            <p:nvPr/>
          </p:nvGrpSpPr>
          <p:grpSpPr>
            <a:xfrm>
              <a:off x="7250370" y="2526575"/>
              <a:ext cx="504000" cy="504000"/>
              <a:chOff x="7550807" y="2444510"/>
              <a:chExt cx="504000" cy="504000"/>
            </a:xfrm>
          </p:grpSpPr>
          <p:sp>
            <p:nvSpPr>
              <p:cNvPr id="101" name="Oval 78"/>
              <p:cNvSpPr/>
              <p:nvPr/>
            </p:nvSpPr>
            <p:spPr>
              <a:xfrm>
                <a:off x="7550807" y="2444510"/>
                <a:ext cx="504000" cy="504000"/>
              </a:xfrm>
              <a:prstGeom prst="ellipse">
                <a:avLst/>
              </a:prstGeom>
              <a:solidFill>
                <a:sysClr val="window" lastClr="FFFFFF"/>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02" name="Group 79"/>
              <p:cNvGrpSpPr/>
              <p:nvPr/>
            </p:nvGrpSpPr>
            <p:grpSpPr>
              <a:xfrm>
                <a:off x="7730133" y="2556839"/>
                <a:ext cx="152671" cy="282674"/>
                <a:chOff x="301012" y="188553"/>
                <a:chExt cx="256269" cy="474488"/>
              </a:xfrm>
              <a:solidFill>
                <a:srgbClr val="57286E"/>
              </a:solidFill>
            </p:grpSpPr>
            <p:sp>
              <p:nvSpPr>
                <p:cNvPr id="103" name="Snip Same Side Corner Rectangle 80"/>
                <p:cNvSpPr/>
                <p:nvPr/>
              </p:nvSpPr>
              <p:spPr>
                <a:xfrm>
                  <a:off x="301012" y="279824"/>
                  <a:ext cx="256269" cy="383217"/>
                </a:xfrm>
                <a:prstGeom prst="snip2SameRect">
                  <a:avLst>
                    <a:gd name="adj1" fmla="val 24480"/>
                    <a:gd name="adj2" fmla="val 0"/>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4" name="Rectangle 81"/>
                <p:cNvSpPr/>
                <p:nvPr/>
              </p:nvSpPr>
              <p:spPr>
                <a:xfrm>
                  <a:off x="359072" y="235085"/>
                  <a:ext cx="140147" cy="45719"/>
                </a:xfrm>
                <a:prstGeom prst="rect">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5" name="Trapezoid 82"/>
                <p:cNvSpPr/>
                <p:nvPr/>
              </p:nvSpPr>
              <p:spPr>
                <a:xfrm>
                  <a:off x="316672" y="188553"/>
                  <a:ext cx="221342" cy="45793"/>
                </a:xfrm>
                <a:prstGeom prst="trapezoid">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00" name="Rounded Rectangle 196"/>
            <p:cNvSpPr/>
            <p:nvPr/>
          </p:nvSpPr>
          <p:spPr>
            <a:xfrm>
              <a:off x="4128303" y="261574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ガラスバイアル</a:t>
              </a:r>
              <a:endParaRPr lang="en-US" sz="1100" dirty="0">
                <a:solidFill>
                  <a:prstClr val="black"/>
                </a:solidFill>
                <a:latin typeface="メイリオ" pitchFamily="50" charset="-128"/>
                <a:ea typeface="メイリオ" pitchFamily="50" charset="-128"/>
                <a:cs typeface="メイリオ" pitchFamily="50" charset="-128"/>
              </a:endParaRPr>
            </a:p>
          </p:txBody>
        </p:sp>
      </p:grpSp>
      <p:sp>
        <p:nvSpPr>
          <p:cNvPr id="106" name="Rounded Rectangle 169"/>
          <p:cNvSpPr/>
          <p:nvPr/>
        </p:nvSpPr>
        <p:spPr>
          <a:xfrm>
            <a:off x="3096227" y="1523499"/>
            <a:ext cx="2256415" cy="246825"/>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プレフィラブルガラスシリンジ</a:t>
            </a:r>
            <a:endParaRPr lang="en-US" sz="1100" dirty="0">
              <a:solidFill>
                <a:prstClr val="black"/>
              </a:solidFill>
              <a:latin typeface="メイリオ" pitchFamily="50" charset="-128"/>
              <a:ea typeface="メイリオ" pitchFamily="50" charset="-128"/>
              <a:cs typeface="メイリオ" pitchFamily="50" charset="-128"/>
            </a:endParaRPr>
          </a:p>
        </p:txBody>
      </p:sp>
      <p:pic>
        <p:nvPicPr>
          <p:cNvPr id="53" name="Picture 2" descr="C:\Users\LOCALUSER\Desktop\シンボルマーク＆NIPRO.png"/>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7002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16"/>
                                        </p:tgtEl>
                                        <p:attrNameLst>
                                          <p:attrName>style.visibility</p:attrName>
                                        </p:attrNameLst>
                                      </p:cBhvr>
                                      <p:to>
                                        <p:strVal val="visible"/>
                                      </p:to>
                                    </p:set>
                                    <p:animEffect transition="in" filter="wipe(up)">
                                      <p:cBhvr>
                                        <p:cTn id="7" dur="500"/>
                                        <p:tgtEl>
                                          <p:spTgt spid="216"/>
                                        </p:tgtEl>
                                      </p:cBhvr>
                                    </p:animEffect>
                                  </p:childTnLst>
                                </p:cTn>
                              </p:par>
                              <p:par>
                                <p:cTn id="8" presetID="10" presetClass="entr" presetSubtype="0" fill="hold" nodeType="withEffect">
                                  <p:stCondLst>
                                    <p:cond delay="0"/>
                                  </p:stCondLst>
                                  <p:childTnLst>
                                    <p:set>
                                      <p:cBhvr>
                                        <p:cTn id="9" dur="1" fill="hold">
                                          <p:stCondLst>
                                            <p:cond delay="0"/>
                                          </p:stCondLst>
                                        </p:cTn>
                                        <p:tgtEl>
                                          <p:spTgt spid="273"/>
                                        </p:tgtEl>
                                        <p:attrNameLst>
                                          <p:attrName>style.visibility</p:attrName>
                                        </p:attrNameLst>
                                      </p:cBhvr>
                                      <p:to>
                                        <p:strVal val="visible"/>
                                      </p:to>
                                    </p:set>
                                    <p:animEffect transition="in" filter="fade">
                                      <p:cBhvr>
                                        <p:cTn id="10" dur="500"/>
                                        <p:tgtEl>
                                          <p:spTgt spid="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Rounded Rectangle 168"/>
          <p:cNvSpPr/>
          <p:nvPr/>
        </p:nvSpPr>
        <p:spPr>
          <a:xfrm>
            <a:off x="2983195" y="1003643"/>
            <a:ext cx="2954690" cy="3348000"/>
          </a:xfrm>
          <a:prstGeom prst="roundRect">
            <a:avLst>
              <a:gd name="adj" fmla="val 5353"/>
            </a:avLst>
          </a:prstGeom>
          <a:solidFill>
            <a:srgbClr val="0057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79" tIns="34289" rIns="68579" bIns="34289" numCol="1" spcCol="0" rtlCol="0" fromWordArt="0" anchor="t" anchorCtr="0" forceAA="0" compatLnSpc="1">
            <a:prstTxWarp prst="textNoShape">
              <a:avLst/>
            </a:prstTxWarp>
            <a:noAutofit/>
          </a:bodyPr>
          <a:lstStyle/>
          <a:p>
            <a:pPr algn="ctr" defTabSz="685783">
              <a:lnSpc>
                <a:spcPct val="107000"/>
              </a:lnSpc>
            </a:pPr>
            <a:r>
              <a:rPr lang="ja-JP" altLang="en-US" sz="2100" dirty="0">
                <a:solidFill>
                  <a:prstClr val="white"/>
                </a:solidFill>
                <a:latin typeface="メイリオ" pitchFamily="50" charset="-128"/>
                <a:ea typeface="メイリオ" pitchFamily="50" charset="-128"/>
                <a:cs typeface="メイリオ" pitchFamily="50" charset="-128"/>
              </a:rPr>
              <a:t>一次包装容器</a:t>
            </a:r>
            <a:endParaRPr lang="en-US" altLang="ja-JP" sz="2100" dirty="0">
              <a:solidFill>
                <a:prstClr val="white"/>
              </a:solidFill>
              <a:latin typeface="メイリオ" pitchFamily="50" charset="-128"/>
              <a:ea typeface="メイリオ" pitchFamily="50" charset="-128"/>
              <a:cs typeface="メイリオ" pitchFamily="50" charset="-128"/>
            </a:endParaRPr>
          </a:p>
        </p:txBody>
      </p:sp>
      <p:grpSp>
        <p:nvGrpSpPr>
          <p:cNvPr id="217" name="Group 216"/>
          <p:cNvGrpSpPr/>
          <p:nvPr/>
        </p:nvGrpSpPr>
        <p:grpSpPr>
          <a:xfrm>
            <a:off x="3097039" y="3291205"/>
            <a:ext cx="2716514" cy="378000"/>
            <a:chOff x="4129382" y="4388273"/>
            <a:chExt cx="3622019" cy="504000"/>
          </a:xfrm>
        </p:grpSpPr>
        <p:grpSp>
          <p:nvGrpSpPr>
            <p:cNvPr id="194" name="Group 193"/>
            <p:cNvGrpSpPr/>
            <p:nvPr/>
          </p:nvGrpSpPr>
          <p:grpSpPr>
            <a:xfrm>
              <a:off x="7247401" y="4388273"/>
              <a:ext cx="504000" cy="504000"/>
              <a:chOff x="7549402" y="4197471"/>
              <a:chExt cx="504000" cy="504000"/>
            </a:xfrm>
          </p:grpSpPr>
          <p:sp>
            <p:nvSpPr>
              <p:cNvPr id="61" name="Oval 60"/>
              <p:cNvSpPr/>
              <p:nvPr/>
            </p:nvSpPr>
            <p:spPr>
              <a:xfrm>
                <a:off x="7549402" y="4197471"/>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62" name="Group 61"/>
              <p:cNvGrpSpPr/>
              <p:nvPr/>
            </p:nvGrpSpPr>
            <p:grpSpPr>
              <a:xfrm>
                <a:off x="7737280" y="4241645"/>
                <a:ext cx="128243" cy="415651"/>
                <a:chOff x="315367" y="74150"/>
                <a:chExt cx="215265" cy="697700"/>
              </a:xfrm>
              <a:solidFill>
                <a:schemeClr val="bg1"/>
              </a:solidFill>
            </p:grpSpPr>
            <p:sp>
              <p:nvSpPr>
                <p:cNvPr id="63" name="Rectangle 62"/>
                <p:cNvSpPr/>
                <p:nvPr/>
              </p:nvSpPr>
              <p:spPr>
                <a:xfrm>
                  <a:off x="358201" y="91870"/>
                  <a:ext cx="130175" cy="594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64" name="Rounded Rectangle 63"/>
                <p:cNvSpPr/>
                <p:nvPr/>
              </p:nvSpPr>
              <p:spPr>
                <a:xfrm>
                  <a:off x="315367" y="74150"/>
                  <a:ext cx="215265" cy="46030"/>
                </a:xfrm>
                <a:prstGeom prst="round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65" name="Right Bracket 64"/>
                <p:cNvSpPr/>
                <p:nvPr/>
              </p:nvSpPr>
              <p:spPr>
                <a:xfrm rot="5400000">
                  <a:off x="376195" y="659672"/>
                  <a:ext cx="94181" cy="130175"/>
                </a:xfrm>
                <a:prstGeom prst="rightBracket">
                  <a:avLst>
                    <a:gd name="adj" fmla="val 69109"/>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201" name="Rounded Rectangle 200"/>
            <p:cNvSpPr/>
            <p:nvPr/>
          </p:nvSpPr>
          <p:spPr>
            <a:xfrm>
              <a:off x="4129382" y="446465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ガラス試験管</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316" name="Group 315"/>
          <p:cNvGrpSpPr/>
          <p:nvPr/>
        </p:nvGrpSpPr>
        <p:grpSpPr>
          <a:xfrm>
            <a:off x="369427" y="1008000"/>
            <a:ext cx="2520000" cy="3312000"/>
            <a:chOff x="9481306" y="1078067"/>
            <a:chExt cx="2520000" cy="3312000"/>
          </a:xfrm>
        </p:grpSpPr>
        <p:grpSp>
          <p:nvGrpSpPr>
            <p:cNvPr id="312" name="Group 311"/>
            <p:cNvGrpSpPr/>
            <p:nvPr/>
          </p:nvGrpSpPr>
          <p:grpSpPr>
            <a:xfrm>
              <a:off x="9481306" y="1078067"/>
              <a:ext cx="2520000" cy="3312000"/>
              <a:chOff x="-2616330" y="597027"/>
              <a:chExt cx="2520000" cy="3312000"/>
            </a:xfrm>
            <a:solidFill>
              <a:schemeClr val="bg1"/>
            </a:solidFill>
          </p:grpSpPr>
          <p:sp>
            <p:nvSpPr>
              <p:cNvPr id="314" name="Rounded Rectangle 313"/>
              <p:cNvSpPr/>
              <p:nvPr/>
            </p:nvSpPr>
            <p:spPr>
              <a:xfrm>
                <a:off x="-2616330" y="597027"/>
                <a:ext cx="2520000" cy="3312000"/>
              </a:xfrm>
              <a:prstGeom prst="roundRect">
                <a:avLst>
                  <a:gd name="adj" fmla="val 785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783"/>
                <a:endParaRPr lang="en-US" dirty="0">
                  <a:solidFill>
                    <a:prstClr val="white"/>
                  </a:solidFill>
                </a:endParaRPr>
              </a:p>
            </p:txBody>
          </p:sp>
          <p:sp>
            <p:nvSpPr>
              <p:cNvPr id="315" name="Rounded Rectangle 314"/>
              <p:cNvSpPr/>
              <p:nvPr/>
            </p:nvSpPr>
            <p:spPr>
              <a:xfrm>
                <a:off x="-2502445" y="702178"/>
                <a:ext cx="2268000" cy="355402"/>
              </a:xfrm>
              <a:prstGeom prst="roundRect">
                <a:avLst>
                  <a:gd name="adj" fmla="val 23164"/>
                </a:avLst>
              </a:prstGeom>
              <a:grp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defTabSz="685783"/>
                <a:r>
                  <a:rPr lang="ja-JP" altLang="en-US" sz="1400" dirty="0" smtClean="0">
                    <a:solidFill>
                      <a:prstClr val="black"/>
                    </a:solidFill>
                    <a:latin typeface="メイリオ" pitchFamily="50" charset="-128"/>
                    <a:ea typeface="メイリオ" pitchFamily="50" charset="-128"/>
                    <a:cs typeface="メイリオ" pitchFamily="50" charset="-128"/>
                  </a:rPr>
                  <a:t>試験管</a:t>
                </a:r>
                <a:endParaRPr lang="en-US" sz="1400" dirty="0">
                  <a:solidFill>
                    <a:prstClr val="black"/>
                  </a:solidFill>
                  <a:latin typeface="メイリオ" pitchFamily="50" charset="-128"/>
                  <a:ea typeface="メイリオ" pitchFamily="50" charset="-128"/>
                  <a:cs typeface="メイリオ" pitchFamily="50" charset="-128"/>
                </a:endParaRPr>
              </a:p>
            </p:txBody>
          </p:sp>
        </p:grpSp>
        <p:pic>
          <p:nvPicPr>
            <p:cNvPr id="252" name="Picture 25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133042" y="2023183"/>
              <a:ext cx="1184657" cy="2201787"/>
            </a:xfrm>
            <a:prstGeom prst="rect">
              <a:avLst/>
            </a:prstGeom>
          </p:spPr>
        </p:pic>
      </p:grpSp>
      <p:grpSp>
        <p:nvGrpSpPr>
          <p:cNvPr id="84" name="Group 215"/>
          <p:cNvGrpSpPr/>
          <p:nvPr/>
        </p:nvGrpSpPr>
        <p:grpSpPr>
          <a:xfrm>
            <a:off x="3096227" y="2831064"/>
            <a:ext cx="2716914" cy="378000"/>
            <a:chOff x="4128303" y="3774752"/>
            <a:chExt cx="3622552" cy="504000"/>
          </a:xfrm>
        </p:grpSpPr>
        <p:grpSp>
          <p:nvGrpSpPr>
            <p:cNvPr id="85" name="Group 192"/>
            <p:cNvGrpSpPr/>
            <p:nvPr/>
          </p:nvGrpSpPr>
          <p:grpSpPr>
            <a:xfrm>
              <a:off x="7246855" y="3774752"/>
              <a:ext cx="504000" cy="504000"/>
              <a:chOff x="7550807" y="3601595"/>
              <a:chExt cx="504000" cy="504000"/>
            </a:xfrm>
          </p:grpSpPr>
          <p:sp>
            <p:nvSpPr>
              <p:cNvPr id="87" name="Oval 65"/>
              <p:cNvSpPr/>
              <p:nvPr/>
            </p:nvSpPr>
            <p:spPr>
              <a:xfrm>
                <a:off x="7550807" y="360159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88" name="Group 66"/>
              <p:cNvGrpSpPr/>
              <p:nvPr/>
            </p:nvGrpSpPr>
            <p:grpSpPr>
              <a:xfrm>
                <a:off x="7759913" y="3660574"/>
                <a:ext cx="85787" cy="386043"/>
                <a:chOff x="351000" y="99000"/>
                <a:chExt cx="233680" cy="1189579"/>
              </a:xfrm>
              <a:solidFill>
                <a:schemeClr val="bg1"/>
              </a:solidFill>
            </p:grpSpPr>
            <p:sp>
              <p:nvSpPr>
                <p:cNvPr id="89" name="Rounded Rectangle 67"/>
                <p:cNvSpPr/>
                <p:nvPr/>
              </p:nvSpPr>
              <p:spPr>
                <a:xfrm>
                  <a:off x="351000" y="725516"/>
                  <a:ext cx="233680" cy="563063"/>
                </a:xfrm>
                <a:prstGeom prst="roundRect">
                  <a:avLst>
                    <a:gd name="adj" fmla="val 25634"/>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90" name="Chord 68"/>
                <p:cNvSpPr/>
                <p:nvPr/>
              </p:nvSpPr>
              <p:spPr>
                <a:xfrm rot="16200000">
                  <a:off x="405101" y="531474"/>
                  <a:ext cx="128290" cy="142874"/>
                </a:xfrm>
                <a:prstGeom prst="chord">
                  <a:avLst>
                    <a:gd name="adj1" fmla="val 5857669"/>
                    <a:gd name="adj2" fmla="val 15728946"/>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91" name="Trapezoid 69"/>
                <p:cNvSpPr/>
                <p:nvPr/>
              </p:nvSpPr>
              <p:spPr>
                <a:xfrm>
                  <a:off x="383223" y="683524"/>
                  <a:ext cx="169070" cy="48367"/>
                </a:xfrm>
                <a:prstGeom prst="trapezoid">
                  <a:avLst>
                    <a:gd name="adj" fmla="val 114241"/>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92" name="Chord 70"/>
                <p:cNvSpPr/>
                <p:nvPr/>
              </p:nvSpPr>
              <p:spPr>
                <a:xfrm rot="5400000">
                  <a:off x="358637" y="539236"/>
                  <a:ext cx="220373" cy="142874"/>
                </a:xfrm>
                <a:prstGeom prst="chord">
                  <a:avLst>
                    <a:gd name="adj1" fmla="val 5280771"/>
                    <a:gd name="adj2" fmla="val 16233715"/>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93" name="Rectangle 71"/>
                <p:cNvSpPr/>
                <p:nvPr/>
              </p:nvSpPr>
              <p:spPr>
                <a:xfrm>
                  <a:off x="441704" y="667056"/>
                  <a:ext cx="54000" cy="18000"/>
                </a:xfrm>
                <a:prstGeom prst="rect">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94" name="Trapezoid 72"/>
                <p:cNvSpPr/>
                <p:nvPr/>
              </p:nvSpPr>
              <p:spPr>
                <a:xfrm rot="10800000">
                  <a:off x="432821" y="99000"/>
                  <a:ext cx="72682" cy="419558"/>
                </a:xfrm>
                <a:prstGeom prst="trapezoid">
                  <a:avLst>
                    <a:gd name="adj" fmla="val 0"/>
                  </a:avLst>
                </a:prstGeom>
                <a:grp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86" name="Rounded Rectangle 198"/>
            <p:cNvSpPr/>
            <p:nvPr/>
          </p:nvSpPr>
          <p:spPr>
            <a:xfrm>
              <a:off x="4128303" y="3847773"/>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ガラスアンプル</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95" name="Group 214"/>
          <p:cNvGrpSpPr/>
          <p:nvPr/>
        </p:nvGrpSpPr>
        <p:grpSpPr>
          <a:xfrm>
            <a:off x="3096227" y="2360729"/>
            <a:ext cx="2716914" cy="378000"/>
            <a:chOff x="4128303" y="3147638"/>
            <a:chExt cx="3622552" cy="504000"/>
          </a:xfrm>
        </p:grpSpPr>
        <p:grpSp>
          <p:nvGrpSpPr>
            <p:cNvPr id="96" name="Group 191"/>
            <p:cNvGrpSpPr/>
            <p:nvPr/>
          </p:nvGrpSpPr>
          <p:grpSpPr>
            <a:xfrm>
              <a:off x="7246855" y="3147638"/>
              <a:ext cx="504000" cy="504000"/>
              <a:chOff x="7550807" y="3028015"/>
              <a:chExt cx="504000" cy="504000"/>
            </a:xfrm>
          </p:grpSpPr>
          <p:sp>
            <p:nvSpPr>
              <p:cNvPr id="98" name="Oval 73"/>
              <p:cNvSpPr/>
              <p:nvPr/>
            </p:nvSpPr>
            <p:spPr>
              <a:xfrm>
                <a:off x="7550807" y="3028015"/>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99" name="Group 74"/>
              <p:cNvGrpSpPr/>
              <p:nvPr/>
            </p:nvGrpSpPr>
            <p:grpSpPr>
              <a:xfrm>
                <a:off x="7761421" y="3079371"/>
                <a:ext cx="75277" cy="398998"/>
                <a:chOff x="353530" y="86204"/>
                <a:chExt cx="243840" cy="1086886"/>
              </a:xfrm>
              <a:solidFill>
                <a:srgbClr val="57286E"/>
              </a:solidFill>
            </p:grpSpPr>
            <p:sp>
              <p:nvSpPr>
                <p:cNvPr id="100" name="Snip Same Side Corner Rectangle 75"/>
                <p:cNvSpPr/>
                <p:nvPr/>
              </p:nvSpPr>
              <p:spPr>
                <a:xfrm>
                  <a:off x="353530" y="172846"/>
                  <a:ext cx="243840" cy="1000244"/>
                </a:xfrm>
                <a:prstGeom prst="snip2SameRect">
                  <a:avLst>
                    <a:gd name="adj1" fmla="val 24480"/>
                    <a:gd name="adj2" fmla="val 0"/>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1" name="Rectangle 76"/>
                <p:cNvSpPr/>
                <p:nvPr/>
              </p:nvSpPr>
              <p:spPr>
                <a:xfrm>
                  <a:off x="408774" y="130191"/>
                  <a:ext cx="133350" cy="48092"/>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2" name="Round Same Side Corner Rectangle 77"/>
                <p:cNvSpPr/>
                <p:nvPr/>
              </p:nvSpPr>
              <p:spPr>
                <a:xfrm rot="10800000">
                  <a:off x="373708" y="86204"/>
                  <a:ext cx="203481" cy="45719"/>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97" name="Rounded Rectangle 197"/>
            <p:cNvSpPr/>
            <p:nvPr/>
          </p:nvSpPr>
          <p:spPr>
            <a:xfrm>
              <a:off x="4128303" y="3235088"/>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a:solidFill>
                    <a:prstClr val="black"/>
                  </a:solidFill>
                  <a:latin typeface="メイリオ" pitchFamily="50" charset="-128"/>
                  <a:ea typeface="メイリオ" pitchFamily="50" charset="-128"/>
                  <a:cs typeface="メイリオ" pitchFamily="50" charset="-128"/>
                </a:rPr>
                <a:t>ガラスカートリッジ</a:t>
              </a:r>
              <a:endParaRPr lang="en-US" sz="1100" b="1" dirty="0">
                <a:solidFill>
                  <a:prstClr val="black"/>
                </a:solidFill>
                <a:latin typeface="メイリオ" pitchFamily="50" charset="-128"/>
                <a:ea typeface="メイリオ" pitchFamily="50" charset="-128"/>
                <a:cs typeface="メイリオ" pitchFamily="50" charset="-128"/>
              </a:endParaRPr>
            </a:p>
          </p:txBody>
        </p:sp>
      </p:grpSp>
      <p:grpSp>
        <p:nvGrpSpPr>
          <p:cNvPr id="103" name="Group 195"/>
          <p:cNvGrpSpPr/>
          <p:nvPr/>
        </p:nvGrpSpPr>
        <p:grpSpPr>
          <a:xfrm>
            <a:off x="5435141" y="1462144"/>
            <a:ext cx="378000" cy="378000"/>
            <a:chOff x="7550807" y="1859503"/>
            <a:chExt cx="504000" cy="504000"/>
          </a:xfrm>
        </p:grpSpPr>
        <p:sp>
          <p:nvSpPr>
            <p:cNvPr id="104" name="Oval 38"/>
            <p:cNvSpPr/>
            <p:nvPr/>
          </p:nvSpPr>
          <p:spPr>
            <a:xfrm>
              <a:off x="7550807" y="1859503"/>
              <a:ext cx="504000" cy="504000"/>
            </a:xfrm>
            <a:prstGeom prst="ellipse">
              <a:avLst/>
            </a:prstGeom>
            <a:solidFill>
              <a:schemeClr val="bg1"/>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05" name="Group 39"/>
            <p:cNvGrpSpPr/>
            <p:nvPr/>
          </p:nvGrpSpPr>
          <p:grpSpPr>
            <a:xfrm>
              <a:off x="7738467" y="1937396"/>
              <a:ext cx="128681" cy="344008"/>
              <a:chOff x="315000" y="130749"/>
              <a:chExt cx="216000" cy="577442"/>
            </a:xfrm>
            <a:solidFill>
              <a:schemeClr val="bg1"/>
            </a:solidFill>
          </p:grpSpPr>
          <p:sp>
            <p:nvSpPr>
              <p:cNvPr id="106" name="Rectangle 44"/>
              <p:cNvSpPr/>
              <p:nvPr/>
            </p:nvSpPr>
            <p:spPr>
              <a:xfrm>
                <a:off x="409144" y="672191"/>
                <a:ext cx="252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7" name="Rectangle 40"/>
              <p:cNvSpPr/>
              <p:nvPr/>
            </p:nvSpPr>
            <p:spPr>
              <a:xfrm>
                <a:off x="373400" y="152270"/>
                <a:ext cx="90000" cy="154683"/>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8" name="Rectangle 41"/>
              <p:cNvSpPr/>
              <p:nvPr/>
            </p:nvSpPr>
            <p:spPr>
              <a:xfrm>
                <a:off x="385095" y="637476"/>
                <a:ext cx="72000" cy="36000"/>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09" name="Round Same Side Corner Rectangle 42"/>
              <p:cNvSpPr/>
              <p:nvPr/>
            </p:nvSpPr>
            <p:spPr>
              <a:xfrm>
                <a:off x="327920" y="130749"/>
                <a:ext cx="180000" cy="360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nvGrpSpPr>
              <p:cNvPr id="110" name="Group 43"/>
              <p:cNvGrpSpPr/>
              <p:nvPr/>
            </p:nvGrpSpPr>
            <p:grpSpPr>
              <a:xfrm>
                <a:off x="367050" y="315055"/>
                <a:ext cx="108000" cy="320886"/>
                <a:chOff x="367050" y="315055"/>
                <a:chExt cx="145459" cy="320886"/>
              </a:xfrm>
              <a:grpFill/>
            </p:grpSpPr>
            <p:sp>
              <p:nvSpPr>
                <p:cNvPr id="112" name="Rectangle 46"/>
                <p:cNvSpPr/>
                <p:nvPr/>
              </p:nvSpPr>
              <p:spPr>
                <a:xfrm>
                  <a:off x="367050" y="315055"/>
                  <a:ext cx="145459" cy="320886"/>
                </a:xfrm>
                <a:prstGeom prst="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cxnSp>
              <p:nvCxnSpPr>
                <p:cNvPr id="113" name="Straight Connector 47"/>
                <p:cNvCxnSpPr/>
                <p:nvPr/>
              </p:nvCxnSpPr>
              <p:spPr>
                <a:xfrm>
                  <a:off x="372130" y="362938"/>
                  <a:ext cx="36000" cy="0"/>
                </a:xfrm>
                <a:prstGeom prst="line">
                  <a:avLst/>
                </a:prstGeom>
                <a:grpFill/>
                <a:ln w="3175" cap="flat" cmpd="sng" algn="ctr">
                  <a:solidFill>
                    <a:schemeClr val="accent3"/>
                  </a:solidFill>
                  <a:prstDash val="solid"/>
                </a:ln>
                <a:effectLst/>
              </p:spPr>
            </p:cxnSp>
            <p:cxnSp>
              <p:nvCxnSpPr>
                <p:cNvPr id="114" name="Straight Connector 48"/>
                <p:cNvCxnSpPr/>
                <p:nvPr/>
              </p:nvCxnSpPr>
              <p:spPr>
                <a:xfrm>
                  <a:off x="371319" y="418656"/>
                  <a:ext cx="72000" cy="0"/>
                </a:xfrm>
                <a:prstGeom prst="line">
                  <a:avLst/>
                </a:prstGeom>
                <a:grpFill/>
                <a:ln w="3175" cap="flat" cmpd="sng" algn="ctr">
                  <a:solidFill>
                    <a:schemeClr val="accent3"/>
                  </a:solidFill>
                  <a:prstDash val="solid"/>
                </a:ln>
                <a:effectLst/>
              </p:spPr>
            </p:cxnSp>
            <p:cxnSp>
              <p:nvCxnSpPr>
                <p:cNvPr id="115" name="Straight Connector 49"/>
                <p:cNvCxnSpPr/>
                <p:nvPr/>
              </p:nvCxnSpPr>
              <p:spPr>
                <a:xfrm>
                  <a:off x="372130" y="475498"/>
                  <a:ext cx="36000" cy="0"/>
                </a:xfrm>
                <a:prstGeom prst="line">
                  <a:avLst/>
                </a:prstGeom>
                <a:grpFill/>
                <a:ln w="3175" cap="flat" cmpd="sng" algn="ctr">
                  <a:solidFill>
                    <a:schemeClr val="accent3"/>
                  </a:solidFill>
                  <a:prstDash val="solid"/>
                </a:ln>
                <a:effectLst/>
              </p:spPr>
            </p:cxnSp>
            <p:cxnSp>
              <p:nvCxnSpPr>
                <p:cNvPr id="116" name="Straight Connector 50"/>
                <p:cNvCxnSpPr/>
                <p:nvPr/>
              </p:nvCxnSpPr>
              <p:spPr>
                <a:xfrm>
                  <a:off x="371319" y="533118"/>
                  <a:ext cx="72000" cy="0"/>
                </a:xfrm>
                <a:prstGeom prst="line">
                  <a:avLst/>
                </a:prstGeom>
                <a:grpFill/>
                <a:ln w="3175" cap="flat" cmpd="sng" algn="ctr">
                  <a:solidFill>
                    <a:schemeClr val="accent3"/>
                  </a:solidFill>
                  <a:prstDash val="solid"/>
                </a:ln>
                <a:effectLst/>
              </p:spPr>
            </p:cxnSp>
            <p:cxnSp>
              <p:nvCxnSpPr>
                <p:cNvPr id="117" name="Straight Connector 51"/>
                <p:cNvCxnSpPr/>
                <p:nvPr/>
              </p:nvCxnSpPr>
              <p:spPr>
                <a:xfrm>
                  <a:off x="370640" y="586760"/>
                  <a:ext cx="36000" cy="0"/>
                </a:xfrm>
                <a:prstGeom prst="line">
                  <a:avLst/>
                </a:prstGeom>
                <a:grpFill/>
                <a:ln w="3175" cap="flat" cmpd="sng" algn="ctr">
                  <a:solidFill>
                    <a:schemeClr val="accent3"/>
                  </a:solidFill>
                  <a:prstDash val="solid"/>
                </a:ln>
                <a:effectLst/>
              </p:spPr>
            </p:cxnSp>
          </p:grpSp>
          <p:sp>
            <p:nvSpPr>
              <p:cNvPr id="111" name="Round Same Side Corner Rectangle 45"/>
              <p:cNvSpPr/>
              <p:nvPr/>
            </p:nvSpPr>
            <p:spPr>
              <a:xfrm>
                <a:off x="315000" y="300217"/>
                <a:ext cx="216000" cy="21600"/>
              </a:xfrm>
              <a:prstGeom prst="round2SameRect">
                <a:avLst/>
              </a:prstGeom>
              <a:solidFill>
                <a:schemeClr val="bg1"/>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grpSp>
        <p:nvGrpSpPr>
          <p:cNvPr id="118" name="Group 213"/>
          <p:cNvGrpSpPr/>
          <p:nvPr/>
        </p:nvGrpSpPr>
        <p:grpSpPr>
          <a:xfrm>
            <a:off x="3096229" y="1894931"/>
            <a:ext cx="2719550" cy="378000"/>
            <a:chOff x="4128303" y="2526575"/>
            <a:chExt cx="3626067" cy="504000"/>
          </a:xfrm>
        </p:grpSpPr>
        <p:grpSp>
          <p:nvGrpSpPr>
            <p:cNvPr id="119" name="Group 190"/>
            <p:cNvGrpSpPr/>
            <p:nvPr/>
          </p:nvGrpSpPr>
          <p:grpSpPr>
            <a:xfrm>
              <a:off x="7250370" y="2526575"/>
              <a:ext cx="504000" cy="504000"/>
              <a:chOff x="7550807" y="2444510"/>
              <a:chExt cx="504000" cy="504000"/>
            </a:xfrm>
          </p:grpSpPr>
          <p:sp>
            <p:nvSpPr>
              <p:cNvPr id="121" name="Oval 78"/>
              <p:cNvSpPr/>
              <p:nvPr/>
            </p:nvSpPr>
            <p:spPr>
              <a:xfrm>
                <a:off x="7550807" y="2444510"/>
                <a:ext cx="504000" cy="504000"/>
              </a:xfrm>
              <a:prstGeom prst="ellipse">
                <a:avLst/>
              </a:prstGeom>
              <a:solidFill>
                <a:sysClr val="window" lastClr="FFFFFF"/>
              </a:solidFill>
              <a:ln w="95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defTabSz="685783"/>
                <a:endParaRPr lang="en-US" sz="1400" dirty="0">
                  <a:solidFill>
                    <a:prstClr val="black"/>
                  </a:solidFill>
                </a:endParaRPr>
              </a:p>
            </p:txBody>
          </p:sp>
          <p:grpSp>
            <p:nvGrpSpPr>
              <p:cNvPr id="122" name="Group 79"/>
              <p:cNvGrpSpPr/>
              <p:nvPr/>
            </p:nvGrpSpPr>
            <p:grpSpPr>
              <a:xfrm>
                <a:off x="7730133" y="2556839"/>
                <a:ext cx="152671" cy="282674"/>
                <a:chOff x="301012" y="188553"/>
                <a:chExt cx="256269" cy="474488"/>
              </a:xfrm>
              <a:solidFill>
                <a:srgbClr val="57286E"/>
              </a:solidFill>
            </p:grpSpPr>
            <p:sp>
              <p:nvSpPr>
                <p:cNvPr id="123" name="Snip Same Side Corner Rectangle 80"/>
                <p:cNvSpPr/>
                <p:nvPr/>
              </p:nvSpPr>
              <p:spPr>
                <a:xfrm>
                  <a:off x="301012" y="279824"/>
                  <a:ext cx="256269" cy="383217"/>
                </a:xfrm>
                <a:prstGeom prst="snip2SameRect">
                  <a:avLst>
                    <a:gd name="adj1" fmla="val 24480"/>
                    <a:gd name="adj2" fmla="val 0"/>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24" name="Rectangle 81"/>
                <p:cNvSpPr/>
                <p:nvPr/>
              </p:nvSpPr>
              <p:spPr>
                <a:xfrm>
                  <a:off x="359072" y="235085"/>
                  <a:ext cx="140147" cy="45719"/>
                </a:xfrm>
                <a:prstGeom prst="rect">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sp>
              <p:nvSpPr>
                <p:cNvPr id="125" name="Trapezoid 82"/>
                <p:cNvSpPr/>
                <p:nvPr/>
              </p:nvSpPr>
              <p:spPr>
                <a:xfrm>
                  <a:off x="316672" y="188553"/>
                  <a:ext cx="221342" cy="45793"/>
                </a:xfrm>
                <a:prstGeom prst="trapezoid">
                  <a:avLst/>
                </a:prstGeom>
                <a:solidFill>
                  <a:sysClr val="window" lastClr="FFFFFF"/>
                </a:solidFill>
                <a:ln w="3175" cap="flat" cmpd="sng" algn="ctr">
                  <a:solidFill>
                    <a:schemeClr val="accent3"/>
                  </a:solidFill>
                  <a:prstDash val="solid"/>
                </a:ln>
                <a:effectLst/>
              </p:spPr>
              <p:txBody>
                <a:bodyPr rtlCol="0" anchor="ctr"/>
                <a:lstStyle/>
                <a:p>
                  <a:pPr defTabSz="685783"/>
                  <a:endParaRPr lang="en-US" sz="1400" dirty="0">
                    <a:solidFill>
                      <a:prstClr val="black"/>
                    </a:solidFill>
                  </a:endParaRPr>
                </a:p>
              </p:txBody>
            </p:sp>
          </p:grpSp>
        </p:grpSp>
        <p:sp>
          <p:nvSpPr>
            <p:cNvPr id="120" name="Rounded Rectangle 196"/>
            <p:cNvSpPr/>
            <p:nvPr/>
          </p:nvSpPr>
          <p:spPr>
            <a:xfrm>
              <a:off x="4128303" y="2615741"/>
              <a:ext cx="3008553" cy="329100"/>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ガラスバイアル</a:t>
              </a:r>
              <a:endParaRPr lang="en-US" sz="1100" dirty="0">
                <a:solidFill>
                  <a:prstClr val="black"/>
                </a:solidFill>
                <a:latin typeface="メイリオ" pitchFamily="50" charset="-128"/>
                <a:ea typeface="メイリオ" pitchFamily="50" charset="-128"/>
                <a:cs typeface="メイリオ" pitchFamily="50" charset="-128"/>
              </a:endParaRPr>
            </a:p>
          </p:txBody>
        </p:sp>
      </p:grpSp>
      <p:sp>
        <p:nvSpPr>
          <p:cNvPr id="126" name="Rounded Rectangle 169"/>
          <p:cNvSpPr/>
          <p:nvPr/>
        </p:nvSpPr>
        <p:spPr>
          <a:xfrm>
            <a:off x="3096227" y="1523499"/>
            <a:ext cx="2256415" cy="246825"/>
          </a:xfrm>
          <a:prstGeom prst="roundRect">
            <a:avLst>
              <a:gd name="adj" fmla="val 3944"/>
            </a:avLst>
          </a:prstGeom>
          <a:solidFill>
            <a:schemeClr val="bg1"/>
          </a:solidFill>
          <a:ln w="3175">
            <a:solidFill>
              <a:schemeClr val="bg1"/>
            </a:solidFill>
            <a:prstDash val="solid"/>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685783">
              <a:lnSpc>
                <a:spcPct val="107000"/>
              </a:lnSpc>
              <a:spcAft>
                <a:spcPts val="600"/>
              </a:spcAft>
            </a:pPr>
            <a:r>
              <a:rPr lang="ja-JP" altLang="en-US" sz="1100" b="1" dirty="0" smtClean="0">
                <a:solidFill>
                  <a:prstClr val="black"/>
                </a:solidFill>
                <a:latin typeface="メイリオ" pitchFamily="50" charset="-128"/>
                <a:ea typeface="メイリオ" pitchFamily="50" charset="-128"/>
                <a:cs typeface="メイリオ" pitchFamily="50" charset="-128"/>
              </a:rPr>
              <a:t>プレフィラブルガラスシリンジ</a:t>
            </a:r>
            <a:endParaRPr lang="en-US" sz="1100" dirty="0">
              <a:solidFill>
                <a:prstClr val="black"/>
              </a:solidFill>
              <a:latin typeface="メイリオ" pitchFamily="50" charset="-128"/>
              <a:ea typeface="メイリオ" pitchFamily="50" charset="-128"/>
              <a:cs typeface="メイリオ" pitchFamily="50" charset="-128"/>
            </a:endParaRPr>
          </a:p>
        </p:txBody>
      </p:sp>
      <p:sp>
        <p:nvSpPr>
          <p:cNvPr id="127" name="正方形/長方形 126"/>
          <p:cNvSpPr/>
          <p:nvPr/>
        </p:nvSpPr>
        <p:spPr>
          <a:xfrm rot="10800000">
            <a:off x="2474" y="642818"/>
            <a:ext cx="6669157" cy="72099"/>
          </a:xfrm>
          <a:prstGeom prst="rect">
            <a:avLst/>
          </a:prstGeom>
          <a:gradFill flip="none" rotWithShape="1">
            <a:gsLst>
              <a:gs pos="0">
                <a:schemeClr val="bg1"/>
              </a:gs>
              <a:gs pos="5000">
                <a:schemeClr val="bg1"/>
              </a:gs>
              <a:gs pos="100000">
                <a:srgbClr val="0066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kumimoji="1" lang="ja-JP" altLang="en-US">
              <a:solidFill>
                <a:prstClr val="white"/>
              </a:solidFill>
            </a:endParaRPr>
          </a:p>
        </p:txBody>
      </p:sp>
      <p:sp>
        <p:nvSpPr>
          <p:cNvPr id="128" name="Title 1"/>
          <p:cNvSpPr txBox="1">
            <a:spLocks/>
          </p:cNvSpPr>
          <p:nvPr/>
        </p:nvSpPr>
        <p:spPr>
          <a:xfrm>
            <a:off x="111600" y="-67621"/>
            <a:ext cx="8229600" cy="857250"/>
          </a:xfrm>
          <a:prstGeom prst="rect">
            <a:avLst/>
          </a:prstGeom>
        </p:spPr>
        <p:txBody>
          <a:bodyPr vert="horz" lIns="68580" tIns="34290" rIns="68580" bIns="34290" rtlCol="0" anchor="ctr">
            <a:normAutofit/>
          </a:bodyPr>
          <a:lstStyle>
            <a:lvl1pPr algn="l" defTabSz="457189" rtl="0" eaLnBrk="1" latinLnBrk="0" hangingPunct="1">
              <a:spcBef>
                <a:spcPct val="0"/>
              </a:spcBef>
              <a:buNone/>
              <a:defRPr sz="2100" b="1" kern="1200">
                <a:solidFill>
                  <a:srgbClr val="4C286B"/>
                </a:solidFill>
                <a:latin typeface="Verdana" panose="020B0604030504040204" pitchFamily="34" charset="0"/>
                <a:ea typeface="Verdana" panose="020B0604030504040204" pitchFamily="34" charset="0"/>
                <a:cs typeface="Verdana" panose="020B0604030504040204" pitchFamily="34" charset="0"/>
              </a:defRPr>
            </a:lvl1pPr>
          </a:lstStyle>
          <a:p>
            <a:r>
              <a:rPr lang="ja-JP" altLang="en-US" sz="2000" dirty="0" smtClean="0">
                <a:solidFill>
                  <a:srgbClr val="002060"/>
                </a:solidFill>
                <a:latin typeface="メイリオ" pitchFamily="50" charset="-128"/>
                <a:ea typeface="メイリオ" pitchFamily="50" charset="-128"/>
                <a:cs typeface="メイリオ" pitchFamily="50" charset="-128"/>
              </a:rPr>
              <a:t>ニプロファーマパッケージング製品一覧</a:t>
            </a:r>
            <a:endParaRPr lang="en-US" sz="2000" dirty="0">
              <a:solidFill>
                <a:srgbClr val="002060"/>
              </a:solidFill>
              <a:latin typeface="メイリオ" pitchFamily="50" charset="-128"/>
              <a:ea typeface="メイリオ" pitchFamily="50" charset="-128"/>
              <a:cs typeface="メイリオ" pitchFamily="50" charset="-128"/>
            </a:endParaRPr>
          </a:p>
        </p:txBody>
      </p:sp>
      <p:pic>
        <p:nvPicPr>
          <p:cNvPr id="66" name="Picture 2" descr="C:\Users\LOCALUSER\Desktop\シンボルマーク＆NIPRO.png"/>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7020272" y="4443958"/>
            <a:ext cx="1800200" cy="46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9532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17"/>
                                        </p:tgtEl>
                                        <p:attrNameLst>
                                          <p:attrName>style.visibility</p:attrName>
                                        </p:attrNameLst>
                                      </p:cBhvr>
                                      <p:to>
                                        <p:strVal val="visible"/>
                                      </p:to>
                                    </p:set>
                                    <p:animEffect transition="in" filter="wipe(up)">
                                      <p:cBhvr>
                                        <p:cTn id="7" dur="500"/>
                                        <p:tgtEl>
                                          <p:spTgt spid="217"/>
                                        </p:tgtEl>
                                      </p:cBhvr>
                                    </p:animEffect>
                                  </p:childTnLst>
                                </p:cTn>
                              </p:par>
                              <p:par>
                                <p:cTn id="8" presetID="10" presetClass="entr" presetSubtype="0" fill="hold" nodeType="withEffect">
                                  <p:stCondLst>
                                    <p:cond delay="0"/>
                                  </p:stCondLst>
                                  <p:childTnLst>
                                    <p:set>
                                      <p:cBhvr>
                                        <p:cTn id="9" dur="1" fill="hold">
                                          <p:stCondLst>
                                            <p:cond delay="0"/>
                                          </p:stCondLst>
                                        </p:cTn>
                                        <p:tgtEl>
                                          <p:spTgt spid="316"/>
                                        </p:tgtEl>
                                        <p:attrNameLst>
                                          <p:attrName>style.visibility</p:attrName>
                                        </p:attrNameLst>
                                      </p:cBhvr>
                                      <p:to>
                                        <p:strVal val="visible"/>
                                      </p:to>
                                    </p:set>
                                    <p:animEffect transition="in" filter="fade">
                                      <p:cBhvr>
                                        <p:cTn id="10" dur="500"/>
                                        <p:tgtEl>
                                          <p:spTgt spid="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3942</TotalTime>
  <Words>735</Words>
  <Application>Microsoft Office PowerPoint</Application>
  <PresentationFormat>画面に合わせる (16:9)</PresentationFormat>
  <Paragraphs>198</Paragraphs>
  <Slides>15</Slides>
  <Notes>15</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Office ​​テーマ</vt:lpstr>
      <vt:lpstr>ニプロ株式会社</vt:lpstr>
      <vt:lpstr>PowerPoint プレゼンテーション</vt:lpstr>
      <vt:lpstr>Know-How &amp; Production In-House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ファーマパッケージング事業部</dc:title>
  <dc:creator>LOCALUSER</dc:creator>
  <cp:lastModifiedBy>LOCALUSER</cp:lastModifiedBy>
  <cp:revision>159</cp:revision>
  <cp:lastPrinted>2017-07-19T07:21:27Z</cp:lastPrinted>
  <dcterms:created xsi:type="dcterms:W3CDTF">2017-06-07T07:08:37Z</dcterms:created>
  <dcterms:modified xsi:type="dcterms:W3CDTF">2017-08-24T03:43:26Z</dcterms:modified>
</cp:coreProperties>
</file>