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notesSlides/notesSlide5.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65" r:id="rId2"/>
    <p:sldId id="267" r:id="rId3"/>
    <p:sldId id="268" r:id="rId4"/>
    <p:sldId id="280" r:id="rId5"/>
    <p:sldId id="278" r:id="rId6"/>
    <p:sldId id="290" r:id="rId7"/>
    <p:sldId id="291" r:id="rId8"/>
    <p:sldId id="269" r:id="rId9"/>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309" autoAdjust="0"/>
  </p:normalViewPr>
  <p:slideViewPr>
    <p:cSldViewPr>
      <p:cViewPr>
        <p:scale>
          <a:sx n="80" d="100"/>
          <a:sy n="80" d="100"/>
        </p:scale>
        <p:origin x="-1086" y="1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0733\Desktop\&#12509;&#12522;&#12461;&#12483;&#12489;\ODT&#26908;&#35342;(&#38982;&#31890;&#28155;&#21152;&#21487;&#33021;&#37327;)\ODT&#29289;&#24615;&#12487;&#12540;&#12479;(5M%2020%25&#31890;).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freund-fi-hama\&#37096;&#38272;&#12501;&#12457;&#12523;&#12480;_&#27996;&#26494;\11_&#21270;&#25104;&#21697;&#26412;&#37096;\14_&#38283;&#30330;&#37096;\10_&#27231;&#33021;&#24615;&#28155;&#21152;&#21092;&#38283;&#30330;&#35506;\&#38283;&#30330;&#12486;&#12540;&#12510;\54&#26399;\5&#65294;OD&#37664;&#35069;&#36896;&#25216;&#34899;\&#12509;&#12522;&#12461;&#12483;&#12489;\&#12467;&#12540;&#12486;&#12451;&#12531;&#12464;&#12486;&#12473;&#12488;\&#35413;&#20385;&#32080;&#26524;\ODT&#29289;&#24615;&#12487;&#12540;&#12479;(5M%2020%25&#31890;).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C:\Users\0733\Desktop\&#12509;&#12522;&#12461;&#12483;&#12489;\ODT&#26908;&#35342;(&#38982;&#31890;&#28155;&#21152;&#21487;&#33021;&#37327;)\ODT&#29289;&#24615;&#12487;&#12540;&#12479;(5M%2020%25&#31890;).xlsx"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C:\Users\0733\Desktop\&#12509;&#12522;&#12461;&#12483;&#12489;\ODT&#26908;&#35342;(&#38982;&#31890;&#28155;&#21152;&#21487;&#33021;&#37327;)\ODT&#29289;&#24615;&#12487;&#12540;&#12479;(5M%2020%25&#31890;).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5088890519907603"/>
          <c:y val="6.8819070855133488E-2"/>
          <c:w val="0.67189968827154833"/>
          <c:h val="0.70913323498003256"/>
        </c:manualLayout>
      </c:layout>
      <c:scatterChart>
        <c:scatterStyle val="smoothMarker"/>
        <c:varyColors val="0"/>
        <c:ser>
          <c:idx val="0"/>
          <c:order val="0"/>
          <c:tx>
            <c:strRef>
              <c:f>ODT物性!$C$5</c:f>
              <c:strCache>
                <c:ptCount val="1"/>
                <c:pt idx="0">
                  <c:v>GTF</c:v>
                </c:pt>
              </c:strCache>
            </c:strRef>
          </c:tx>
          <c:spPr>
            <a:ln w="38100">
              <a:solidFill>
                <a:srgbClr val="0070C0"/>
              </a:solidFill>
            </a:ln>
          </c:spPr>
          <c:marker>
            <c:symbol val="diamond"/>
            <c:size val="11"/>
            <c:spPr>
              <a:solidFill>
                <a:srgbClr val="0070C0"/>
              </a:solidFill>
              <a:ln w="25400">
                <a:noFill/>
              </a:ln>
            </c:spPr>
          </c:marker>
          <c:xVal>
            <c:numRef>
              <c:f>ODT物性!$D$17:$G$17</c:f>
              <c:numCache>
                <c:formatCode>0</c:formatCode>
                <c:ptCount val="4"/>
                <c:pt idx="0">
                  <c:v>50.95</c:v>
                </c:pt>
                <c:pt idx="1">
                  <c:v>54.05</c:v>
                </c:pt>
                <c:pt idx="2">
                  <c:v>61.2</c:v>
                </c:pt>
                <c:pt idx="3">
                  <c:v>84.1</c:v>
                </c:pt>
              </c:numCache>
            </c:numRef>
          </c:xVal>
          <c:yVal>
            <c:numRef>
              <c:f>ODT物性!$D$19:$G$19</c:f>
              <c:numCache>
                <c:formatCode>0</c:formatCode>
                <c:ptCount val="4"/>
                <c:pt idx="0">
                  <c:v>16.408000000000001</c:v>
                </c:pt>
                <c:pt idx="1">
                  <c:v>16.934000000000001</c:v>
                </c:pt>
                <c:pt idx="2">
                  <c:v>18.936</c:v>
                </c:pt>
                <c:pt idx="3">
                  <c:v>22.271999999999998</c:v>
                </c:pt>
              </c:numCache>
            </c:numRef>
          </c:yVal>
          <c:smooth val="1"/>
        </c:ser>
        <c:ser>
          <c:idx val="1"/>
          <c:order val="1"/>
          <c:tx>
            <c:strRef>
              <c:f>ODT物性!$C$6</c:f>
              <c:strCache>
                <c:ptCount val="1"/>
                <c:pt idx="0">
                  <c:v>GTS</c:v>
                </c:pt>
              </c:strCache>
            </c:strRef>
          </c:tx>
          <c:spPr>
            <a:ln>
              <a:solidFill>
                <a:srgbClr val="CC0000"/>
              </a:solidFill>
            </a:ln>
          </c:spPr>
          <c:marker>
            <c:symbol val="square"/>
            <c:size val="10"/>
            <c:spPr>
              <a:solidFill>
                <a:srgbClr val="C00000"/>
              </a:solidFill>
              <a:ln w="25400">
                <a:noFill/>
              </a:ln>
            </c:spPr>
          </c:marker>
          <c:xVal>
            <c:numRef>
              <c:f>ODT物性!$J$17:$M$17</c:f>
              <c:numCache>
                <c:formatCode>0</c:formatCode>
                <c:ptCount val="4"/>
                <c:pt idx="0">
                  <c:v>51.45</c:v>
                </c:pt>
                <c:pt idx="1">
                  <c:v>55.05</c:v>
                </c:pt>
                <c:pt idx="2">
                  <c:v>59.9</c:v>
                </c:pt>
                <c:pt idx="3">
                  <c:v>76.2</c:v>
                </c:pt>
              </c:numCache>
            </c:numRef>
          </c:xVal>
          <c:yVal>
            <c:numRef>
              <c:f>ODT物性!$J$19:$M$19</c:f>
              <c:numCache>
                <c:formatCode>0</c:formatCode>
                <c:ptCount val="4"/>
                <c:pt idx="0">
                  <c:v>16.369999999999997</c:v>
                </c:pt>
                <c:pt idx="1">
                  <c:v>16.042000000000002</c:v>
                </c:pt>
                <c:pt idx="2">
                  <c:v>17.818000000000001</c:v>
                </c:pt>
                <c:pt idx="3">
                  <c:v>23.116000000000003</c:v>
                </c:pt>
              </c:numCache>
            </c:numRef>
          </c:yVal>
          <c:smooth val="1"/>
        </c:ser>
        <c:ser>
          <c:idx val="2"/>
          <c:order val="2"/>
          <c:tx>
            <c:strRef>
              <c:f>ODT物性!$C$7</c:f>
              <c:strCache>
                <c:ptCount val="1"/>
                <c:pt idx="0">
                  <c:v>100SD</c:v>
                </c:pt>
              </c:strCache>
            </c:strRef>
          </c:tx>
          <c:spPr>
            <a:ln w="38100">
              <a:solidFill>
                <a:srgbClr val="92D050"/>
              </a:solidFill>
            </a:ln>
          </c:spPr>
          <c:marker>
            <c:symbol val="triangle"/>
            <c:size val="11"/>
            <c:spPr>
              <a:solidFill>
                <a:srgbClr val="92D050"/>
              </a:solidFill>
              <a:ln w="25400">
                <a:noFill/>
              </a:ln>
            </c:spPr>
          </c:marker>
          <c:xVal>
            <c:numRef>
              <c:f>ODT物性!$P$17:$S$17</c:f>
              <c:numCache>
                <c:formatCode>0</c:formatCode>
                <c:ptCount val="4"/>
                <c:pt idx="0">
                  <c:v>49.75</c:v>
                </c:pt>
                <c:pt idx="1">
                  <c:v>51.7</c:v>
                </c:pt>
                <c:pt idx="2">
                  <c:v>67.55</c:v>
                </c:pt>
                <c:pt idx="3">
                  <c:v>97</c:v>
                </c:pt>
              </c:numCache>
            </c:numRef>
          </c:xVal>
          <c:yVal>
            <c:numRef>
              <c:f>ODT物性!$P$19:$S$19</c:f>
              <c:numCache>
                <c:formatCode>0</c:formatCode>
                <c:ptCount val="4"/>
                <c:pt idx="0">
                  <c:v>30.832000000000001</c:v>
                </c:pt>
                <c:pt idx="1">
                  <c:v>30.207999999999998</c:v>
                </c:pt>
                <c:pt idx="2">
                  <c:v>46.362000000000002</c:v>
                </c:pt>
                <c:pt idx="3">
                  <c:v>74.212000000000018</c:v>
                </c:pt>
              </c:numCache>
            </c:numRef>
          </c:yVal>
          <c:smooth val="1"/>
        </c:ser>
        <c:dLbls>
          <c:showLegendKey val="0"/>
          <c:showVal val="0"/>
          <c:showCatName val="0"/>
          <c:showSerName val="0"/>
          <c:showPercent val="0"/>
          <c:showBubbleSize val="0"/>
        </c:dLbls>
        <c:axId val="55866496"/>
        <c:axId val="55868800"/>
      </c:scatterChart>
      <c:valAx>
        <c:axId val="55866496"/>
        <c:scaling>
          <c:orientation val="minMax"/>
          <c:max val="100"/>
          <c:min val="40"/>
        </c:scaling>
        <c:delete val="0"/>
        <c:axPos val="b"/>
        <c:title>
          <c:tx>
            <c:rich>
              <a:bodyPr/>
              <a:lstStyle/>
              <a:p>
                <a:pPr>
                  <a:defRPr sz="1800"/>
                </a:pPr>
                <a:r>
                  <a:rPr lang="ja-JP" altLang="en-US" sz="1800"/>
                  <a:t>錠剤硬度</a:t>
                </a:r>
                <a:r>
                  <a:rPr lang="en-US" altLang="ja-JP" sz="1800"/>
                  <a:t>(N)</a:t>
                </a:r>
                <a:endParaRPr lang="ja-JP" altLang="en-US" sz="1800"/>
              </a:p>
            </c:rich>
          </c:tx>
          <c:layout>
            <c:manualLayout>
              <c:xMode val="edge"/>
              <c:yMode val="edge"/>
              <c:x val="0.4228149632489101"/>
              <c:y val="0.90497793346948097"/>
            </c:manualLayout>
          </c:layout>
          <c:overlay val="0"/>
        </c:title>
        <c:numFmt formatCode="0" sourceLinked="1"/>
        <c:majorTickMark val="out"/>
        <c:minorTickMark val="out"/>
        <c:tickLblPos val="nextTo"/>
        <c:spPr>
          <a:ln>
            <a:solidFill>
              <a:srgbClr val="000000"/>
            </a:solidFill>
          </a:ln>
        </c:spPr>
        <c:txPr>
          <a:bodyPr/>
          <a:lstStyle/>
          <a:p>
            <a:pPr>
              <a:defRPr sz="1800"/>
            </a:pPr>
            <a:endParaRPr lang="ja-JP"/>
          </a:p>
        </c:txPr>
        <c:crossAx val="55868800"/>
        <c:crosses val="autoZero"/>
        <c:crossBetween val="midCat"/>
        <c:majorUnit val="20"/>
        <c:minorUnit val="5"/>
      </c:valAx>
      <c:valAx>
        <c:axId val="55868800"/>
        <c:scaling>
          <c:orientation val="minMax"/>
          <c:max val="100"/>
          <c:min val="0"/>
        </c:scaling>
        <c:delete val="0"/>
        <c:axPos val="l"/>
        <c:majorGridlines/>
        <c:title>
          <c:tx>
            <c:rich>
              <a:bodyPr rot="-5400000" vert="horz"/>
              <a:lstStyle/>
              <a:p>
                <a:pPr>
                  <a:defRPr sz="1800"/>
                </a:pPr>
                <a:r>
                  <a:rPr lang="ja-JP" altLang="en-US" sz="1800" dirty="0"/>
                  <a:t>口腔内崩壊時間</a:t>
                </a:r>
                <a:r>
                  <a:rPr lang="en-US" altLang="ja-JP" sz="1800" dirty="0"/>
                  <a:t>(</a:t>
                </a:r>
                <a:r>
                  <a:rPr lang="ja-JP" altLang="en-US" sz="1800" dirty="0"/>
                  <a:t>秒</a:t>
                </a:r>
                <a:r>
                  <a:rPr lang="en-US" altLang="ja-JP" sz="1800" dirty="0"/>
                  <a:t>)</a:t>
                </a:r>
                <a:endParaRPr lang="ja-JP" altLang="en-US" sz="1800" dirty="0"/>
              </a:p>
            </c:rich>
          </c:tx>
          <c:layout>
            <c:manualLayout>
              <c:xMode val="edge"/>
              <c:yMode val="edge"/>
              <c:x val="4.8591870187220561E-2"/>
              <c:y val="0.16078421448267977"/>
            </c:manualLayout>
          </c:layout>
          <c:overlay val="0"/>
        </c:title>
        <c:numFmt formatCode="0" sourceLinked="1"/>
        <c:majorTickMark val="out"/>
        <c:minorTickMark val="out"/>
        <c:tickLblPos val="nextTo"/>
        <c:spPr>
          <a:ln>
            <a:solidFill>
              <a:srgbClr val="000000"/>
            </a:solidFill>
          </a:ln>
        </c:spPr>
        <c:txPr>
          <a:bodyPr/>
          <a:lstStyle/>
          <a:p>
            <a:pPr>
              <a:defRPr sz="1800"/>
            </a:pPr>
            <a:endParaRPr lang="ja-JP"/>
          </a:p>
        </c:txPr>
        <c:crossAx val="55866496"/>
        <c:crosses val="autoZero"/>
        <c:crossBetween val="midCat"/>
        <c:majorUnit val="20"/>
        <c:minorUnit val="10"/>
      </c:valAx>
      <c:spPr>
        <a:solidFill>
          <a:sysClr val="window" lastClr="FFFFFF"/>
        </a:solidFill>
        <a:ln>
          <a:solidFill>
            <a:srgbClr val="000000"/>
          </a:solidFill>
        </a:ln>
      </c:spPr>
    </c:plotArea>
    <c:plotVisOnly val="1"/>
    <c:dispBlanksAs val="span"/>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3048860416958303"/>
          <c:y val="4.3811944681929255E-2"/>
          <c:w val="0.6894487529615746"/>
          <c:h val="0.70868216913097937"/>
        </c:manualLayout>
      </c:layout>
      <c:scatterChart>
        <c:scatterStyle val="smoothMarker"/>
        <c:varyColors val="0"/>
        <c:ser>
          <c:idx val="0"/>
          <c:order val="0"/>
          <c:tx>
            <c:strRef>
              <c:f>ODT物性!$C$5</c:f>
              <c:strCache>
                <c:ptCount val="1"/>
                <c:pt idx="0">
                  <c:v>GTF</c:v>
                </c:pt>
              </c:strCache>
            </c:strRef>
          </c:tx>
          <c:spPr>
            <a:ln w="38100">
              <a:solidFill>
                <a:srgbClr val="0070C0"/>
              </a:solidFill>
            </a:ln>
          </c:spPr>
          <c:marker>
            <c:symbol val="diamond"/>
            <c:size val="11"/>
            <c:spPr>
              <a:solidFill>
                <a:srgbClr val="0070C0"/>
              </a:solidFill>
              <a:ln>
                <a:noFill/>
              </a:ln>
            </c:spPr>
          </c:marker>
          <c:xVal>
            <c:numRef>
              <c:f>ODT物性!$D$13:$G$13</c:f>
              <c:numCache>
                <c:formatCode>General</c:formatCode>
                <c:ptCount val="4"/>
                <c:pt idx="0">
                  <c:v>4.4000000000000004</c:v>
                </c:pt>
                <c:pt idx="1">
                  <c:v>4.5999999999999996</c:v>
                </c:pt>
                <c:pt idx="2" formatCode="0.0">
                  <c:v>5</c:v>
                </c:pt>
                <c:pt idx="3" formatCode="0.0">
                  <c:v>6.5</c:v>
                </c:pt>
              </c:numCache>
            </c:numRef>
          </c:xVal>
          <c:yVal>
            <c:numRef>
              <c:f>ODT物性!$D$17:$G$17</c:f>
              <c:numCache>
                <c:formatCode>0</c:formatCode>
                <c:ptCount val="4"/>
                <c:pt idx="0">
                  <c:v>50.95</c:v>
                </c:pt>
                <c:pt idx="1">
                  <c:v>54.05</c:v>
                </c:pt>
                <c:pt idx="2">
                  <c:v>61.2</c:v>
                </c:pt>
                <c:pt idx="3">
                  <c:v>84.1</c:v>
                </c:pt>
              </c:numCache>
            </c:numRef>
          </c:yVal>
          <c:smooth val="1"/>
        </c:ser>
        <c:ser>
          <c:idx val="1"/>
          <c:order val="1"/>
          <c:tx>
            <c:strRef>
              <c:f>ODT物性!$C$6</c:f>
              <c:strCache>
                <c:ptCount val="1"/>
                <c:pt idx="0">
                  <c:v>GTS</c:v>
                </c:pt>
              </c:strCache>
            </c:strRef>
          </c:tx>
          <c:spPr>
            <a:ln w="38100">
              <a:solidFill>
                <a:srgbClr val="C00000"/>
              </a:solidFill>
            </a:ln>
          </c:spPr>
          <c:marker>
            <c:symbol val="square"/>
            <c:size val="11"/>
            <c:spPr>
              <a:solidFill>
                <a:srgbClr val="C00000"/>
              </a:solidFill>
              <a:ln>
                <a:noFill/>
              </a:ln>
            </c:spPr>
          </c:marker>
          <c:xVal>
            <c:numRef>
              <c:f>ODT物性!$J$13:$M$13</c:f>
              <c:numCache>
                <c:formatCode>0.0</c:formatCode>
                <c:ptCount val="4"/>
                <c:pt idx="0">
                  <c:v>4.9000000000000004</c:v>
                </c:pt>
                <c:pt idx="1">
                  <c:v>5.2</c:v>
                </c:pt>
                <c:pt idx="2">
                  <c:v>6</c:v>
                </c:pt>
                <c:pt idx="3">
                  <c:v>7.5</c:v>
                </c:pt>
              </c:numCache>
            </c:numRef>
          </c:xVal>
          <c:yVal>
            <c:numRef>
              <c:f>ODT物性!$J$17:$M$17</c:f>
              <c:numCache>
                <c:formatCode>0</c:formatCode>
                <c:ptCount val="4"/>
                <c:pt idx="0">
                  <c:v>51.45</c:v>
                </c:pt>
                <c:pt idx="1">
                  <c:v>55.05</c:v>
                </c:pt>
                <c:pt idx="2">
                  <c:v>59.9</c:v>
                </c:pt>
                <c:pt idx="3">
                  <c:v>76.2</c:v>
                </c:pt>
              </c:numCache>
            </c:numRef>
          </c:yVal>
          <c:smooth val="1"/>
        </c:ser>
        <c:ser>
          <c:idx val="2"/>
          <c:order val="2"/>
          <c:tx>
            <c:strRef>
              <c:f>ODT物性!$C$7</c:f>
              <c:strCache>
                <c:ptCount val="1"/>
                <c:pt idx="0">
                  <c:v>100SD</c:v>
                </c:pt>
              </c:strCache>
            </c:strRef>
          </c:tx>
          <c:spPr>
            <a:ln w="38100">
              <a:solidFill>
                <a:srgbClr val="92D050"/>
              </a:solidFill>
            </a:ln>
          </c:spPr>
          <c:marker>
            <c:symbol val="triangle"/>
            <c:size val="11"/>
            <c:spPr>
              <a:solidFill>
                <a:srgbClr val="92D050"/>
              </a:solidFill>
              <a:ln>
                <a:noFill/>
              </a:ln>
            </c:spPr>
          </c:marker>
          <c:xVal>
            <c:numRef>
              <c:f>ODT物性!$P$13:$S$13</c:f>
              <c:numCache>
                <c:formatCode>0.0</c:formatCode>
                <c:ptCount val="4"/>
                <c:pt idx="0">
                  <c:v>3.6</c:v>
                </c:pt>
                <c:pt idx="1">
                  <c:v>4</c:v>
                </c:pt>
                <c:pt idx="2">
                  <c:v>5</c:v>
                </c:pt>
                <c:pt idx="3">
                  <c:v>6.5</c:v>
                </c:pt>
              </c:numCache>
            </c:numRef>
          </c:xVal>
          <c:yVal>
            <c:numRef>
              <c:f>ODT物性!$P$17:$S$17</c:f>
              <c:numCache>
                <c:formatCode>0</c:formatCode>
                <c:ptCount val="4"/>
                <c:pt idx="0">
                  <c:v>49.75</c:v>
                </c:pt>
                <c:pt idx="1">
                  <c:v>51.7</c:v>
                </c:pt>
                <c:pt idx="2">
                  <c:v>67.55</c:v>
                </c:pt>
                <c:pt idx="3">
                  <c:v>97</c:v>
                </c:pt>
              </c:numCache>
            </c:numRef>
          </c:yVal>
          <c:smooth val="1"/>
        </c:ser>
        <c:dLbls>
          <c:showLegendKey val="0"/>
          <c:showVal val="0"/>
          <c:showCatName val="0"/>
          <c:showSerName val="0"/>
          <c:showPercent val="0"/>
          <c:showBubbleSize val="0"/>
        </c:dLbls>
        <c:axId val="74473856"/>
        <c:axId val="74476160"/>
      </c:scatterChart>
      <c:valAx>
        <c:axId val="74473856"/>
        <c:scaling>
          <c:orientation val="minMax"/>
          <c:max val="8"/>
          <c:min val="3"/>
        </c:scaling>
        <c:delete val="0"/>
        <c:axPos val="b"/>
        <c:title>
          <c:tx>
            <c:rich>
              <a:bodyPr/>
              <a:lstStyle/>
              <a:p>
                <a:pPr>
                  <a:defRPr sz="1800"/>
                </a:pPr>
                <a:r>
                  <a:rPr lang="ja-JP" altLang="en-US" sz="1800" dirty="0" smtClean="0"/>
                  <a:t>打錠圧（</a:t>
                </a:r>
                <a:r>
                  <a:rPr lang="en-US" altLang="ja-JP" sz="1800" dirty="0" err="1" smtClean="0"/>
                  <a:t>kN</a:t>
                </a:r>
                <a:r>
                  <a:rPr lang="ja-JP" altLang="en-US" sz="1800" dirty="0" smtClean="0"/>
                  <a:t>）</a:t>
                </a:r>
                <a:endParaRPr lang="ja-JP" altLang="en-US" sz="1800" dirty="0"/>
              </a:p>
            </c:rich>
          </c:tx>
          <c:layout>
            <c:manualLayout>
              <c:xMode val="edge"/>
              <c:yMode val="edge"/>
              <c:x val="0.43122001842464536"/>
              <c:y val="0.8580674593618397"/>
            </c:manualLayout>
          </c:layout>
          <c:overlay val="0"/>
        </c:title>
        <c:numFmt formatCode="General" sourceLinked="1"/>
        <c:majorTickMark val="out"/>
        <c:minorTickMark val="out"/>
        <c:tickLblPos val="nextTo"/>
        <c:spPr>
          <a:ln>
            <a:solidFill>
              <a:schemeClr val="tx1"/>
            </a:solidFill>
          </a:ln>
        </c:spPr>
        <c:txPr>
          <a:bodyPr/>
          <a:lstStyle/>
          <a:p>
            <a:pPr>
              <a:defRPr sz="1800"/>
            </a:pPr>
            <a:endParaRPr lang="ja-JP"/>
          </a:p>
        </c:txPr>
        <c:crossAx val="74476160"/>
        <c:crosses val="autoZero"/>
        <c:crossBetween val="midCat"/>
      </c:valAx>
      <c:valAx>
        <c:axId val="74476160"/>
        <c:scaling>
          <c:orientation val="minMax"/>
        </c:scaling>
        <c:delete val="0"/>
        <c:axPos val="l"/>
        <c:majorGridlines/>
        <c:title>
          <c:tx>
            <c:rich>
              <a:bodyPr rot="-5400000" vert="horz"/>
              <a:lstStyle/>
              <a:p>
                <a:pPr>
                  <a:defRPr sz="1800"/>
                </a:pPr>
                <a:r>
                  <a:rPr lang="ja-JP" altLang="en-US" sz="1800" dirty="0" smtClean="0"/>
                  <a:t>錠剤硬度（</a:t>
                </a:r>
                <a:r>
                  <a:rPr lang="en-US" altLang="ja-JP" sz="1800" dirty="0" smtClean="0"/>
                  <a:t>N</a:t>
                </a:r>
                <a:r>
                  <a:rPr lang="ja-JP" altLang="en-US" sz="1800" dirty="0" smtClean="0"/>
                  <a:t>）</a:t>
                </a:r>
                <a:endParaRPr lang="ja-JP" altLang="en-US" sz="1800" dirty="0"/>
              </a:p>
            </c:rich>
          </c:tx>
          <c:layout/>
          <c:overlay val="0"/>
        </c:title>
        <c:numFmt formatCode="0" sourceLinked="1"/>
        <c:majorTickMark val="out"/>
        <c:minorTickMark val="out"/>
        <c:tickLblPos val="nextTo"/>
        <c:spPr>
          <a:ln>
            <a:solidFill>
              <a:schemeClr val="tx1"/>
            </a:solidFill>
          </a:ln>
        </c:spPr>
        <c:txPr>
          <a:bodyPr/>
          <a:lstStyle/>
          <a:p>
            <a:pPr>
              <a:defRPr sz="1800"/>
            </a:pPr>
            <a:endParaRPr lang="ja-JP"/>
          </a:p>
        </c:txPr>
        <c:crossAx val="74473856"/>
        <c:crosses val="autoZero"/>
        <c:crossBetween val="midCat"/>
        <c:minorUnit val="10"/>
      </c:valAx>
      <c:spPr>
        <a:solidFill>
          <a:sysClr val="window" lastClr="FFFFFF"/>
        </a:solidFill>
        <a:ln>
          <a:solidFill>
            <a:schemeClr val="tx1"/>
          </a:solidFill>
        </a:ln>
      </c:spPr>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936962359629158"/>
          <c:y val="5.1400554097404488E-2"/>
          <c:w val="0.76375273121024034"/>
          <c:h val="0.74400600469352041"/>
        </c:manualLayout>
      </c:layout>
      <c:scatterChart>
        <c:scatterStyle val="smoothMarker"/>
        <c:varyColors val="0"/>
        <c:ser>
          <c:idx val="1"/>
          <c:order val="0"/>
          <c:tx>
            <c:strRef>
              <c:f>'EA-100溶出(ODT20%粒、水)'!$H$8</c:f>
              <c:strCache>
                <c:ptCount val="1"/>
                <c:pt idx="0">
                  <c:v>GT-F</c:v>
                </c:pt>
              </c:strCache>
            </c:strRef>
          </c:tx>
          <c:spPr>
            <a:ln w="34925">
              <a:solidFill>
                <a:srgbClr val="0070C0"/>
              </a:solidFill>
            </a:ln>
          </c:spPr>
          <c:marker>
            <c:symbol val="none"/>
          </c:marker>
          <c:xVal>
            <c:numRef>
              <c:f>'EA-100溶出(ODT20%粒、水)'!$H$17:$H$84</c:f>
              <c:numCache>
                <c:formatCode>General</c:formatCode>
                <c:ptCount val="68"/>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22</c:v>
                </c:pt>
                <c:pt idx="22">
                  <c:v>24</c:v>
                </c:pt>
                <c:pt idx="23">
                  <c:v>26</c:v>
                </c:pt>
                <c:pt idx="24">
                  <c:v>28</c:v>
                </c:pt>
                <c:pt idx="25">
                  <c:v>30</c:v>
                </c:pt>
                <c:pt idx="26">
                  <c:v>32</c:v>
                </c:pt>
                <c:pt idx="27">
                  <c:v>34</c:v>
                </c:pt>
                <c:pt idx="28">
                  <c:v>36</c:v>
                </c:pt>
                <c:pt idx="29">
                  <c:v>38</c:v>
                </c:pt>
                <c:pt idx="30">
                  <c:v>40</c:v>
                </c:pt>
                <c:pt idx="31">
                  <c:v>42</c:v>
                </c:pt>
                <c:pt idx="32">
                  <c:v>44</c:v>
                </c:pt>
                <c:pt idx="33">
                  <c:v>46</c:v>
                </c:pt>
                <c:pt idx="34">
                  <c:v>48</c:v>
                </c:pt>
                <c:pt idx="35">
                  <c:v>50</c:v>
                </c:pt>
                <c:pt idx="36">
                  <c:v>52</c:v>
                </c:pt>
                <c:pt idx="37">
                  <c:v>54</c:v>
                </c:pt>
                <c:pt idx="38">
                  <c:v>56</c:v>
                </c:pt>
                <c:pt idx="39">
                  <c:v>58</c:v>
                </c:pt>
                <c:pt idx="40">
                  <c:v>60</c:v>
                </c:pt>
                <c:pt idx="41">
                  <c:v>65</c:v>
                </c:pt>
                <c:pt idx="42">
                  <c:v>70</c:v>
                </c:pt>
                <c:pt idx="43">
                  <c:v>75</c:v>
                </c:pt>
                <c:pt idx="44">
                  <c:v>80</c:v>
                </c:pt>
                <c:pt idx="45">
                  <c:v>85</c:v>
                </c:pt>
                <c:pt idx="46">
                  <c:v>90</c:v>
                </c:pt>
                <c:pt idx="47">
                  <c:v>95</c:v>
                </c:pt>
                <c:pt idx="48">
                  <c:v>100</c:v>
                </c:pt>
                <c:pt idx="49">
                  <c:v>105</c:v>
                </c:pt>
                <c:pt idx="50">
                  <c:v>110</c:v>
                </c:pt>
                <c:pt idx="51">
                  <c:v>115</c:v>
                </c:pt>
                <c:pt idx="52">
                  <c:v>120</c:v>
                </c:pt>
                <c:pt idx="53">
                  <c:v>130</c:v>
                </c:pt>
                <c:pt idx="54">
                  <c:v>140</c:v>
                </c:pt>
                <c:pt idx="55">
                  <c:v>150</c:v>
                </c:pt>
                <c:pt idx="56">
                  <c:v>160</c:v>
                </c:pt>
                <c:pt idx="57">
                  <c:v>170</c:v>
                </c:pt>
                <c:pt idx="58">
                  <c:v>180</c:v>
                </c:pt>
                <c:pt idx="59">
                  <c:v>200</c:v>
                </c:pt>
                <c:pt idx="60">
                  <c:v>220</c:v>
                </c:pt>
                <c:pt idx="61">
                  <c:v>240</c:v>
                </c:pt>
                <c:pt idx="62">
                  <c:v>260</c:v>
                </c:pt>
                <c:pt idx="63">
                  <c:v>280</c:v>
                </c:pt>
                <c:pt idx="64">
                  <c:v>300</c:v>
                </c:pt>
                <c:pt idx="65">
                  <c:v>320</c:v>
                </c:pt>
                <c:pt idx="66">
                  <c:v>340</c:v>
                </c:pt>
                <c:pt idx="67">
                  <c:v>360</c:v>
                </c:pt>
              </c:numCache>
            </c:numRef>
          </c:xVal>
          <c:yVal>
            <c:numRef>
              <c:f>'EA-100溶出(ODT20%粒、水)'!$I$17:$I$84</c:f>
              <c:numCache>
                <c:formatCode>0.00</c:formatCode>
                <c:ptCount val="68"/>
                <c:pt idx="0" formatCode="General">
                  <c:v>0</c:v>
                </c:pt>
                <c:pt idx="1">
                  <c:v>5.1100000000000003</c:v>
                </c:pt>
                <c:pt idx="2">
                  <c:v>9.4</c:v>
                </c:pt>
                <c:pt idx="3">
                  <c:v>12.82</c:v>
                </c:pt>
                <c:pt idx="4">
                  <c:v>15.18</c:v>
                </c:pt>
                <c:pt idx="5">
                  <c:v>18.28</c:v>
                </c:pt>
                <c:pt idx="6">
                  <c:v>21.91</c:v>
                </c:pt>
                <c:pt idx="7">
                  <c:v>25.73</c:v>
                </c:pt>
                <c:pt idx="8">
                  <c:v>29.55</c:v>
                </c:pt>
                <c:pt idx="9">
                  <c:v>32.869999999999997</c:v>
                </c:pt>
                <c:pt idx="10">
                  <c:v>36.07</c:v>
                </c:pt>
                <c:pt idx="11">
                  <c:v>39.07</c:v>
                </c:pt>
                <c:pt idx="12">
                  <c:v>41.9</c:v>
                </c:pt>
                <c:pt idx="13">
                  <c:v>44.7</c:v>
                </c:pt>
                <c:pt idx="14">
                  <c:v>47.84</c:v>
                </c:pt>
                <c:pt idx="15">
                  <c:v>50.77</c:v>
                </c:pt>
                <c:pt idx="16">
                  <c:v>53.53</c:v>
                </c:pt>
                <c:pt idx="17">
                  <c:v>55.92</c:v>
                </c:pt>
                <c:pt idx="18">
                  <c:v>58.16</c:v>
                </c:pt>
                <c:pt idx="19">
                  <c:v>60.23</c:v>
                </c:pt>
                <c:pt idx="20">
                  <c:v>62.14</c:v>
                </c:pt>
                <c:pt idx="21">
                  <c:v>64.37</c:v>
                </c:pt>
                <c:pt idx="22">
                  <c:v>66.53</c:v>
                </c:pt>
                <c:pt idx="23">
                  <c:v>69.58</c:v>
                </c:pt>
                <c:pt idx="24">
                  <c:v>72.27</c:v>
                </c:pt>
                <c:pt idx="25">
                  <c:v>74.459999999999994</c:v>
                </c:pt>
                <c:pt idx="26">
                  <c:v>76.25</c:v>
                </c:pt>
                <c:pt idx="27">
                  <c:v>77.62</c:v>
                </c:pt>
                <c:pt idx="28">
                  <c:v>78.97</c:v>
                </c:pt>
                <c:pt idx="29">
                  <c:v>80.02</c:v>
                </c:pt>
                <c:pt idx="30">
                  <c:v>81.03</c:v>
                </c:pt>
                <c:pt idx="31">
                  <c:v>81.8</c:v>
                </c:pt>
                <c:pt idx="32">
                  <c:v>82.65</c:v>
                </c:pt>
                <c:pt idx="33">
                  <c:v>83.34</c:v>
                </c:pt>
                <c:pt idx="34">
                  <c:v>84.03</c:v>
                </c:pt>
                <c:pt idx="35">
                  <c:v>84.64</c:v>
                </c:pt>
                <c:pt idx="36">
                  <c:v>85.08</c:v>
                </c:pt>
                <c:pt idx="37">
                  <c:v>85.73</c:v>
                </c:pt>
                <c:pt idx="38">
                  <c:v>86.25</c:v>
                </c:pt>
                <c:pt idx="39">
                  <c:v>86.7</c:v>
                </c:pt>
                <c:pt idx="40">
                  <c:v>87.23</c:v>
                </c:pt>
                <c:pt idx="41">
                  <c:v>87.96</c:v>
                </c:pt>
                <c:pt idx="42">
                  <c:v>88.48</c:v>
                </c:pt>
                <c:pt idx="43">
                  <c:v>89.57</c:v>
                </c:pt>
                <c:pt idx="44">
                  <c:v>90.55</c:v>
                </c:pt>
                <c:pt idx="45">
                  <c:v>91.36</c:v>
                </c:pt>
                <c:pt idx="46">
                  <c:v>92.05</c:v>
                </c:pt>
                <c:pt idx="47">
                  <c:v>93.35</c:v>
                </c:pt>
                <c:pt idx="48">
                  <c:v>93.14</c:v>
                </c:pt>
                <c:pt idx="49">
                  <c:v>93.66</c:v>
                </c:pt>
                <c:pt idx="50">
                  <c:v>94.11</c:v>
                </c:pt>
                <c:pt idx="51">
                  <c:v>94.54</c:v>
                </c:pt>
                <c:pt idx="52">
                  <c:v>95.37</c:v>
                </c:pt>
                <c:pt idx="53">
                  <c:v>95.15</c:v>
                </c:pt>
                <c:pt idx="54">
                  <c:v>95.63</c:v>
                </c:pt>
                <c:pt idx="55">
                  <c:v>96.32</c:v>
                </c:pt>
                <c:pt idx="56">
                  <c:v>96.85</c:v>
                </c:pt>
                <c:pt idx="57">
                  <c:v>97.04</c:v>
                </c:pt>
                <c:pt idx="58">
                  <c:v>97.25</c:v>
                </c:pt>
                <c:pt idx="59">
                  <c:v>97.65</c:v>
                </c:pt>
                <c:pt idx="60">
                  <c:v>98.31</c:v>
                </c:pt>
                <c:pt idx="61">
                  <c:v>99.37</c:v>
                </c:pt>
                <c:pt idx="62">
                  <c:v>99.45</c:v>
                </c:pt>
                <c:pt idx="63">
                  <c:v>99.44</c:v>
                </c:pt>
                <c:pt idx="64">
                  <c:v>99.56</c:v>
                </c:pt>
                <c:pt idx="65">
                  <c:v>99.46</c:v>
                </c:pt>
                <c:pt idx="66">
                  <c:v>99.62</c:v>
                </c:pt>
                <c:pt idx="67">
                  <c:v>99.7</c:v>
                </c:pt>
              </c:numCache>
            </c:numRef>
          </c:yVal>
          <c:smooth val="1"/>
        </c:ser>
        <c:ser>
          <c:idx val="2"/>
          <c:order val="1"/>
          <c:tx>
            <c:strRef>
              <c:f>'EA-100溶出(ODT20%粒、水)'!$H$9</c:f>
              <c:strCache>
                <c:ptCount val="1"/>
                <c:pt idx="0">
                  <c:v>GT-S</c:v>
                </c:pt>
              </c:strCache>
            </c:strRef>
          </c:tx>
          <c:spPr>
            <a:ln w="34925">
              <a:solidFill>
                <a:srgbClr val="C00000"/>
              </a:solidFill>
            </a:ln>
          </c:spPr>
          <c:marker>
            <c:symbol val="none"/>
          </c:marker>
          <c:xVal>
            <c:numRef>
              <c:f>'EA-100溶出(ODT20%粒、水)'!$H$17:$H$84</c:f>
              <c:numCache>
                <c:formatCode>General</c:formatCode>
                <c:ptCount val="68"/>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22</c:v>
                </c:pt>
                <c:pt idx="22">
                  <c:v>24</c:v>
                </c:pt>
                <c:pt idx="23">
                  <c:v>26</c:v>
                </c:pt>
                <c:pt idx="24">
                  <c:v>28</c:v>
                </c:pt>
                <c:pt idx="25">
                  <c:v>30</c:v>
                </c:pt>
                <c:pt idx="26">
                  <c:v>32</c:v>
                </c:pt>
                <c:pt idx="27">
                  <c:v>34</c:v>
                </c:pt>
                <c:pt idx="28">
                  <c:v>36</c:v>
                </c:pt>
                <c:pt idx="29">
                  <c:v>38</c:v>
                </c:pt>
                <c:pt idx="30">
                  <c:v>40</c:v>
                </c:pt>
                <c:pt idx="31">
                  <c:v>42</c:v>
                </c:pt>
                <c:pt idx="32">
                  <c:v>44</c:v>
                </c:pt>
                <c:pt idx="33">
                  <c:v>46</c:v>
                </c:pt>
                <c:pt idx="34">
                  <c:v>48</c:v>
                </c:pt>
                <c:pt idx="35">
                  <c:v>50</c:v>
                </c:pt>
                <c:pt idx="36">
                  <c:v>52</c:v>
                </c:pt>
                <c:pt idx="37">
                  <c:v>54</c:v>
                </c:pt>
                <c:pt idx="38">
                  <c:v>56</c:v>
                </c:pt>
                <c:pt idx="39">
                  <c:v>58</c:v>
                </c:pt>
                <c:pt idx="40">
                  <c:v>60</c:v>
                </c:pt>
                <c:pt idx="41">
                  <c:v>65</c:v>
                </c:pt>
                <c:pt idx="42">
                  <c:v>70</c:v>
                </c:pt>
                <c:pt idx="43">
                  <c:v>75</c:v>
                </c:pt>
                <c:pt idx="44">
                  <c:v>80</c:v>
                </c:pt>
                <c:pt idx="45">
                  <c:v>85</c:v>
                </c:pt>
                <c:pt idx="46">
                  <c:v>90</c:v>
                </c:pt>
                <c:pt idx="47">
                  <c:v>95</c:v>
                </c:pt>
                <c:pt idx="48">
                  <c:v>100</c:v>
                </c:pt>
                <c:pt idx="49">
                  <c:v>105</c:v>
                </c:pt>
                <c:pt idx="50">
                  <c:v>110</c:v>
                </c:pt>
                <c:pt idx="51">
                  <c:v>115</c:v>
                </c:pt>
                <c:pt idx="52">
                  <c:v>120</c:v>
                </c:pt>
                <c:pt idx="53">
                  <c:v>130</c:v>
                </c:pt>
                <c:pt idx="54">
                  <c:v>140</c:v>
                </c:pt>
                <c:pt idx="55">
                  <c:v>150</c:v>
                </c:pt>
                <c:pt idx="56">
                  <c:v>160</c:v>
                </c:pt>
                <c:pt idx="57">
                  <c:v>170</c:v>
                </c:pt>
                <c:pt idx="58">
                  <c:v>180</c:v>
                </c:pt>
                <c:pt idx="59">
                  <c:v>200</c:v>
                </c:pt>
                <c:pt idx="60">
                  <c:v>220</c:v>
                </c:pt>
                <c:pt idx="61">
                  <c:v>240</c:v>
                </c:pt>
                <c:pt idx="62">
                  <c:v>260</c:v>
                </c:pt>
                <c:pt idx="63">
                  <c:v>280</c:v>
                </c:pt>
                <c:pt idx="64">
                  <c:v>300</c:v>
                </c:pt>
                <c:pt idx="65">
                  <c:v>320</c:v>
                </c:pt>
                <c:pt idx="66">
                  <c:v>340</c:v>
                </c:pt>
                <c:pt idx="67">
                  <c:v>360</c:v>
                </c:pt>
              </c:numCache>
            </c:numRef>
          </c:xVal>
          <c:yVal>
            <c:numRef>
              <c:f>'EA-100溶出(ODT20%粒、水)'!$N$17:$N$84</c:f>
              <c:numCache>
                <c:formatCode>0.00</c:formatCode>
                <c:ptCount val="68"/>
                <c:pt idx="0" formatCode="General">
                  <c:v>0</c:v>
                </c:pt>
                <c:pt idx="1">
                  <c:v>3.4023232703971491</c:v>
                </c:pt>
                <c:pt idx="2">
                  <c:v>9.0360826508583756</c:v>
                </c:pt>
                <c:pt idx="3">
                  <c:v>13.887537264845971</c:v>
                </c:pt>
                <c:pt idx="4">
                  <c:v>18.14943631566323</c:v>
                </c:pt>
                <c:pt idx="5">
                  <c:v>22.209334201418635</c:v>
                </c:pt>
                <c:pt idx="6">
                  <c:v>26.99174176746736</c:v>
                </c:pt>
                <c:pt idx="7">
                  <c:v>32.16581571462838</c:v>
                </c:pt>
                <c:pt idx="8">
                  <c:v>37.144056471233256</c:v>
                </c:pt>
                <c:pt idx="9">
                  <c:v>41.793509920158996</c:v>
                </c:pt>
                <c:pt idx="10">
                  <c:v>46.116232052907513</c:v>
                </c:pt>
                <c:pt idx="11">
                  <c:v>50.111194873727854</c:v>
                </c:pt>
                <c:pt idx="12">
                  <c:v>53.777370386869066</c:v>
                </c:pt>
                <c:pt idx="13">
                  <c:v>57.115786588082102</c:v>
                </c:pt>
                <c:pt idx="14">
                  <c:v>60.191378542302033</c:v>
                </c:pt>
                <c:pt idx="15">
                  <c:v>63.070109310214846</c:v>
                </c:pt>
                <c:pt idx="16">
                  <c:v>66.54661960730563</c:v>
                </c:pt>
                <c:pt idx="17">
                  <c:v>67.648459719699829</c:v>
                </c:pt>
                <c:pt idx="18">
                  <c:v>69.805708803070274</c:v>
                </c:pt>
                <c:pt idx="19">
                  <c:v>71.50430044889147</c:v>
                </c:pt>
                <c:pt idx="20">
                  <c:v>73.136929034026664</c:v>
                </c:pt>
                <c:pt idx="21">
                  <c:v>74.638659493540757</c:v>
                </c:pt>
                <c:pt idx="22">
                  <c:v>76.207381009491826</c:v>
                </c:pt>
                <c:pt idx="23">
                  <c:v>78.167768906555182</c:v>
                </c:pt>
                <c:pt idx="24">
                  <c:v>79.996230682246505</c:v>
                </c:pt>
                <c:pt idx="25">
                  <c:v>81.563924202446628</c:v>
                </c:pt>
                <c:pt idx="26">
                  <c:v>82.673988280848434</c:v>
                </c:pt>
                <c:pt idx="27">
                  <c:v>83.719117294315183</c:v>
                </c:pt>
                <c:pt idx="28">
                  <c:v>84.568413117225788</c:v>
                </c:pt>
                <c:pt idx="29">
                  <c:v>85.418736935887338</c:v>
                </c:pt>
                <c:pt idx="30">
                  <c:v>86.203097693862873</c:v>
                </c:pt>
                <c:pt idx="31">
                  <c:v>86.988486447589366</c:v>
                </c:pt>
                <c:pt idx="32">
                  <c:v>87.577014015008743</c:v>
                </c:pt>
                <c:pt idx="33">
                  <c:v>88.165541582428119</c:v>
                </c:pt>
                <c:pt idx="34">
                  <c:v>88.754069149847524</c:v>
                </c:pt>
                <c:pt idx="35">
                  <c:v>89.27766165233183</c:v>
                </c:pt>
                <c:pt idx="36">
                  <c:v>89.801254154816149</c:v>
                </c:pt>
                <c:pt idx="37">
                  <c:v>90.38978172223554</c:v>
                </c:pt>
                <c:pt idx="38">
                  <c:v>90.847411164033844</c:v>
                </c:pt>
                <c:pt idx="39">
                  <c:v>91.17414248021106</c:v>
                </c:pt>
                <c:pt idx="40">
                  <c:v>91.632799917760337</c:v>
                </c:pt>
                <c:pt idx="41">
                  <c:v>92.090429359558641</c:v>
                </c:pt>
                <c:pt idx="42">
                  <c:v>92.548058801356945</c:v>
                </c:pt>
                <c:pt idx="43">
                  <c:v>93.463317684953566</c:v>
                </c:pt>
                <c:pt idx="44">
                  <c:v>94.182743377994029</c:v>
                </c:pt>
                <c:pt idx="45">
                  <c:v>94.968132131720523</c:v>
                </c:pt>
                <c:pt idx="46">
                  <c:v>95.555631703388954</c:v>
                </c:pt>
                <c:pt idx="47">
                  <c:v>96.013261145187272</c:v>
                </c:pt>
                <c:pt idx="48">
                  <c:v>96.536853647671592</c:v>
                </c:pt>
                <c:pt idx="49">
                  <c:v>96.862556968097863</c:v>
                </c:pt>
                <c:pt idx="50">
                  <c:v>97.058390158654007</c:v>
                </c:pt>
                <c:pt idx="51">
                  <c:v>97.320186409896166</c:v>
                </c:pt>
                <c:pt idx="52">
                  <c:v>97.580954665387381</c:v>
                </c:pt>
                <c:pt idx="53">
                  <c:v>97.776787855943525</c:v>
                </c:pt>
                <c:pt idx="54">
                  <c:v>97.775759860192579</c:v>
                </c:pt>
                <c:pt idx="55">
                  <c:v>98.234417297741828</c:v>
                </c:pt>
                <c:pt idx="56">
                  <c:v>98.429222492547041</c:v>
                </c:pt>
                <c:pt idx="57">
                  <c:v>98.691018743789186</c:v>
                </c:pt>
                <c:pt idx="58">
                  <c:v>98.494157557482097</c:v>
                </c:pt>
                <c:pt idx="59">
                  <c:v>98.560120618168099</c:v>
                </c:pt>
                <c:pt idx="60">
                  <c:v>98.559092622417154</c:v>
                </c:pt>
                <c:pt idx="61">
                  <c:v>98.822944865161219</c:v>
                </c:pt>
                <c:pt idx="62">
                  <c:v>99.148648185587504</c:v>
                </c:pt>
                <c:pt idx="63">
                  <c:v>99.541342562450737</c:v>
                </c:pt>
                <c:pt idx="64">
                  <c:v>99.73820374875784</c:v>
                </c:pt>
                <c:pt idx="65">
                  <c:v>99.868073878627968</c:v>
                </c:pt>
                <c:pt idx="66">
                  <c:v>99.934036939313984</c:v>
                </c:pt>
                <c:pt idx="67">
                  <c:v>100</c:v>
                </c:pt>
              </c:numCache>
            </c:numRef>
          </c:yVal>
          <c:smooth val="1"/>
        </c:ser>
        <c:ser>
          <c:idx val="3"/>
          <c:order val="2"/>
          <c:tx>
            <c:strRef>
              <c:f>'EA-100溶出(ODT20%粒、水)'!$H$10</c:f>
              <c:strCache>
                <c:ptCount val="1"/>
                <c:pt idx="0">
                  <c:v>100SD</c:v>
                </c:pt>
              </c:strCache>
            </c:strRef>
          </c:tx>
          <c:spPr>
            <a:ln w="34925">
              <a:solidFill>
                <a:srgbClr val="92D050"/>
              </a:solidFill>
            </a:ln>
          </c:spPr>
          <c:marker>
            <c:symbol val="none"/>
          </c:marker>
          <c:xVal>
            <c:numRef>
              <c:f>'EA-100溶出(ODT20%粒、水)'!$H$17:$H$84</c:f>
              <c:numCache>
                <c:formatCode>General</c:formatCode>
                <c:ptCount val="68"/>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22</c:v>
                </c:pt>
                <c:pt idx="22">
                  <c:v>24</c:v>
                </c:pt>
                <c:pt idx="23">
                  <c:v>26</c:v>
                </c:pt>
                <c:pt idx="24">
                  <c:v>28</c:v>
                </c:pt>
                <c:pt idx="25">
                  <c:v>30</c:v>
                </c:pt>
                <c:pt idx="26">
                  <c:v>32</c:v>
                </c:pt>
                <c:pt idx="27">
                  <c:v>34</c:v>
                </c:pt>
                <c:pt idx="28">
                  <c:v>36</c:v>
                </c:pt>
                <c:pt idx="29">
                  <c:v>38</c:v>
                </c:pt>
                <c:pt idx="30">
                  <c:v>40</c:v>
                </c:pt>
                <c:pt idx="31">
                  <c:v>42</c:v>
                </c:pt>
                <c:pt idx="32">
                  <c:v>44</c:v>
                </c:pt>
                <c:pt idx="33">
                  <c:v>46</c:v>
                </c:pt>
                <c:pt idx="34">
                  <c:v>48</c:v>
                </c:pt>
                <c:pt idx="35">
                  <c:v>50</c:v>
                </c:pt>
                <c:pt idx="36">
                  <c:v>52</c:v>
                </c:pt>
                <c:pt idx="37">
                  <c:v>54</c:v>
                </c:pt>
                <c:pt idx="38">
                  <c:v>56</c:v>
                </c:pt>
                <c:pt idx="39">
                  <c:v>58</c:v>
                </c:pt>
                <c:pt idx="40">
                  <c:v>60</c:v>
                </c:pt>
                <c:pt idx="41">
                  <c:v>65</c:v>
                </c:pt>
                <c:pt idx="42">
                  <c:v>70</c:v>
                </c:pt>
                <c:pt idx="43">
                  <c:v>75</c:v>
                </c:pt>
                <c:pt idx="44">
                  <c:v>80</c:v>
                </c:pt>
                <c:pt idx="45">
                  <c:v>85</c:v>
                </c:pt>
                <c:pt idx="46">
                  <c:v>90</c:v>
                </c:pt>
                <c:pt idx="47">
                  <c:v>95</c:v>
                </c:pt>
                <c:pt idx="48">
                  <c:v>100</c:v>
                </c:pt>
                <c:pt idx="49">
                  <c:v>105</c:v>
                </c:pt>
                <c:pt idx="50">
                  <c:v>110</c:v>
                </c:pt>
                <c:pt idx="51">
                  <c:v>115</c:v>
                </c:pt>
                <c:pt idx="52">
                  <c:v>120</c:v>
                </c:pt>
                <c:pt idx="53">
                  <c:v>130</c:v>
                </c:pt>
                <c:pt idx="54">
                  <c:v>140</c:v>
                </c:pt>
                <c:pt idx="55">
                  <c:v>150</c:v>
                </c:pt>
                <c:pt idx="56">
                  <c:v>160</c:v>
                </c:pt>
                <c:pt idx="57">
                  <c:v>170</c:v>
                </c:pt>
                <c:pt idx="58">
                  <c:v>180</c:v>
                </c:pt>
                <c:pt idx="59">
                  <c:v>200</c:v>
                </c:pt>
                <c:pt idx="60">
                  <c:v>220</c:v>
                </c:pt>
                <c:pt idx="61">
                  <c:v>240</c:v>
                </c:pt>
                <c:pt idx="62">
                  <c:v>260</c:v>
                </c:pt>
                <c:pt idx="63">
                  <c:v>280</c:v>
                </c:pt>
                <c:pt idx="64">
                  <c:v>300</c:v>
                </c:pt>
                <c:pt idx="65">
                  <c:v>320</c:v>
                </c:pt>
                <c:pt idx="66">
                  <c:v>340</c:v>
                </c:pt>
                <c:pt idx="67">
                  <c:v>360</c:v>
                </c:pt>
              </c:numCache>
            </c:numRef>
          </c:xVal>
          <c:yVal>
            <c:numRef>
              <c:f>'EA-100溶出(ODT20%粒、水)'!$S$17:$S$84</c:f>
              <c:numCache>
                <c:formatCode>0.00</c:formatCode>
                <c:ptCount val="68"/>
                <c:pt idx="0" formatCode="General">
                  <c:v>0</c:v>
                </c:pt>
                <c:pt idx="1">
                  <c:v>4.5328713931847089</c:v>
                </c:pt>
                <c:pt idx="2">
                  <c:v>9.4562161076521392</c:v>
                </c:pt>
                <c:pt idx="3">
                  <c:v>14.577726451094598</c:v>
                </c:pt>
                <c:pt idx="4">
                  <c:v>19.698065207203587</c:v>
                </c:pt>
                <c:pt idx="5">
                  <c:v>24.364999665260761</c:v>
                </c:pt>
                <c:pt idx="6">
                  <c:v>29.225413402959099</c:v>
                </c:pt>
                <c:pt idx="7">
                  <c:v>33.568320278503045</c:v>
                </c:pt>
                <c:pt idx="8">
                  <c:v>37.910055566713524</c:v>
                </c:pt>
                <c:pt idx="9">
                  <c:v>41.665495079333198</c:v>
                </c:pt>
                <c:pt idx="10">
                  <c:v>45.419763004619398</c:v>
                </c:pt>
                <c:pt idx="11">
                  <c:v>49.043482627033541</c:v>
                </c:pt>
                <c:pt idx="12">
                  <c:v>52.281415277498823</c:v>
                </c:pt>
                <c:pt idx="13">
                  <c:v>55.065943629912297</c:v>
                </c:pt>
                <c:pt idx="14">
                  <c:v>57.525272812479074</c:v>
                </c:pt>
                <c:pt idx="15">
                  <c:v>60.175738100020084</c:v>
                </c:pt>
                <c:pt idx="16">
                  <c:v>62.50451897971481</c:v>
                </c:pt>
                <c:pt idx="17">
                  <c:v>64.508100689562824</c:v>
                </c:pt>
                <c:pt idx="18">
                  <c:v>66.381134096538787</c:v>
                </c:pt>
                <c:pt idx="19">
                  <c:v>68.254167503514765</c:v>
                </c:pt>
                <c:pt idx="20">
                  <c:v>69.868447479413533</c:v>
                </c:pt>
                <c:pt idx="21">
                  <c:v>71.288076588337674</c:v>
                </c:pt>
                <c:pt idx="22">
                  <c:v>74.254368347057635</c:v>
                </c:pt>
                <c:pt idx="23">
                  <c:v>76.574948115418096</c:v>
                </c:pt>
                <c:pt idx="24">
                  <c:v>78.572671888598776</c:v>
                </c:pt>
                <c:pt idx="25">
                  <c:v>80.184608689830625</c:v>
                </c:pt>
                <c:pt idx="26">
                  <c:v>81.603066211421293</c:v>
                </c:pt>
                <c:pt idx="27">
                  <c:v>82.828044453370836</c:v>
                </c:pt>
                <c:pt idx="28">
                  <c:v>83.859543415679184</c:v>
                </c:pt>
                <c:pt idx="29">
                  <c:v>84.957488116757048</c:v>
                </c:pt>
                <c:pt idx="30">
                  <c:v>85.796679386757717</c:v>
                </c:pt>
                <c:pt idx="31">
                  <c:v>86.441219789783759</c:v>
                </c:pt>
                <c:pt idx="32">
                  <c:v>87.217480083015317</c:v>
                </c:pt>
                <c:pt idx="33">
                  <c:v>87.797917921938804</c:v>
                </c:pt>
                <c:pt idx="34">
                  <c:v>88.315424784093182</c:v>
                </c:pt>
                <c:pt idx="35">
                  <c:v>88.831760058914099</c:v>
                </c:pt>
                <c:pt idx="36">
                  <c:v>89.413369485171046</c:v>
                </c:pt>
                <c:pt idx="37">
                  <c:v>89.996150498761466</c:v>
                </c:pt>
                <c:pt idx="38">
                  <c:v>90.383109058043786</c:v>
                </c:pt>
                <c:pt idx="39">
                  <c:v>90.771239204659565</c:v>
                </c:pt>
                <c:pt idx="40">
                  <c:v>91.094095199839316</c:v>
                </c:pt>
                <c:pt idx="41">
                  <c:v>91.482225346455095</c:v>
                </c:pt>
                <c:pt idx="42">
                  <c:v>92.58017004753296</c:v>
                </c:pt>
                <c:pt idx="43">
                  <c:v>93.420532904867102</c:v>
                </c:pt>
                <c:pt idx="44">
                  <c:v>94.000970743790589</c:v>
                </c:pt>
                <c:pt idx="45">
                  <c:v>94.453203454508923</c:v>
                </c:pt>
                <c:pt idx="46">
                  <c:v>95.034812880765884</c:v>
                </c:pt>
                <c:pt idx="47">
                  <c:v>95.42059985271473</c:v>
                </c:pt>
                <c:pt idx="48">
                  <c:v>95.936935127535648</c:v>
                </c:pt>
                <c:pt idx="49">
                  <c:v>96.129242819843341</c:v>
                </c:pt>
                <c:pt idx="50">
                  <c:v>96.580303943228216</c:v>
                </c:pt>
                <c:pt idx="51">
                  <c:v>96.773783222869383</c:v>
                </c:pt>
                <c:pt idx="52">
                  <c:v>97.096639218049148</c:v>
                </c:pt>
                <c:pt idx="53">
                  <c:v>97.288946910356827</c:v>
                </c:pt>
                <c:pt idx="54">
                  <c:v>97.611802905536592</c:v>
                </c:pt>
                <c:pt idx="55">
                  <c:v>97.998761464818898</c:v>
                </c:pt>
                <c:pt idx="56">
                  <c:v>98.126966593024036</c:v>
                </c:pt>
                <c:pt idx="57">
                  <c:v>98.255171721229161</c:v>
                </c:pt>
                <c:pt idx="58">
                  <c:v>98.642130280511481</c:v>
                </c:pt>
                <c:pt idx="59">
                  <c:v>98.383376849434285</c:v>
                </c:pt>
                <c:pt idx="60">
                  <c:v>98.642130280511481</c:v>
                </c:pt>
                <c:pt idx="61">
                  <c:v>98.707404431947509</c:v>
                </c:pt>
                <c:pt idx="62">
                  <c:v>99.094362991229829</c:v>
                </c:pt>
                <c:pt idx="63">
                  <c:v>99.41721898640958</c:v>
                </c:pt>
                <c:pt idx="64">
                  <c:v>99.675972417486776</c:v>
                </c:pt>
                <c:pt idx="65">
                  <c:v>99.740074981589345</c:v>
                </c:pt>
                <c:pt idx="66">
                  <c:v>99.869451697127943</c:v>
                </c:pt>
                <c:pt idx="67">
                  <c:v>100</c:v>
                </c:pt>
              </c:numCache>
            </c:numRef>
          </c:yVal>
          <c:smooth val="1"/>
        </c:ser>
        <c:ser>
          <c:idx val="0"/>
          <c:order val="3"/>
          <c:tx>
            <c:strRef>
              <c:f>'EA-100溶出(ODT20%粒、水)'!$F$3</c:f>
              <c:strCache>
                <c:ptCount val="1"/>
                <c:pt idx="0">
                  <c:v>EA100 20%</c:v>
                </c:pt>
              </c:strCache>
            </c:strRef>
          </c:tx>
          <c:spPr>
            <a:ln w="34925">
              <a:solidFill>
                <a:sysClr val="windowText" lastClr="000000"/>
              </a:solidFill>
              <a:prstDash val="sysDash"/>
            </a:ln>
          </c:spPr>
          <c:marker>
            <c:symbol val="none"/>
          </c:marker>
          <c:xVal>
            <c:numRef>
              <c:f>'EA-100溶出(ODT20%粒、水)'!$A$17:$A$84</c:f>
              <c:numCache>
                <c:formatCode>General</c:formatCode>
                <c:ptCount val="68"/>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22</c:v>
                </c:pt>
                <c:pt idx="22">
                  <c:v>24</c:v>
                </c:pt>
                <c:pt idx="23">
                  <c:v>26</c:v>
                </c:pt>
                <c:pt idx="24">
                  <c:v>28</c:v>
                </c:pt>
                <c:pt idx="25">
                  <c:v>30</c:v>
                </c:pt>
                <c:pt idx="26">
                  <c:v>32</c:v>
                </c:pt>
                <c:pt idx="27">
                  <c:v>34</c:v>
                </c:pt>
                <c:pt idx="28">
                  <c:v>36</c:v>
                </c:pt>
                <c:pt idx="29">
                  <c:v>38</c:v>
                </c:pt>
                <c:pt idx="30">
                  <c:v>40</c:v>
                </c:pt>
                <c:pt idx="31">
                  <c:v>42</c:v>
                </c:pt>
                <c:pt idx="32">
                  <c:v>44</c:v>
                </c:pt>
                <c:pt idx="33">
                  <c:v>46</c:v>
                </c:pt>
                <c:pt idx="34">
                  <c:v>48</c:v>
                </c:pt>
                <c:pt idx="35">
                  <c:v>50</c:v>
                </c:pt>
                <c:pt idx="36">
                  <c:v>52</c:v>
                </c:pt>
                <c:pt idx="37">
                  <c:v>54</c:v>
                </c:pt>
                <c:pt idx="38">
                  <c:v>56</c:v>
                </c:pt>
                <c:pt idx="39">
                  <c:v>58</c:v>
                </c:pt>
                <c:pt idx="40">
                  <c:v>60</c:v>
                </c:pt>
                <c:pt idx="41">
                  <c:v>65</c:v>
                </c:pt>
                <c:pt idx="42">
                  <c:v>70</c:v>
                </c:pt>
                <c:pt idx="43">
                  <c:v>75</c:v>
                </c:pt>
                <c:pt idx="44">
                  <c:v>80</c:v>
                </c:pt>
                <c:pt idx="45">
                  <c:v>85</c:v>
                </c:pt>
                <c:pt idx="46">
                  <c:v>90</c:v>
                </c:pt>
                <c:pt idx="47">
                  <c:v>95</c:v>
                </c:pt>
                <c:pt idx="48">
                  <c:v>100</c:v>
                </c:pt>
                <c:pt idx="49">
                  <c:v>105</c:v>
                </c:pt>
                <c:pt idx="50">
                  <c:v>110</c:v>
                </c:pt>
                <c:pt idx="51">
                  <c:v>115</c:v>
                </c:pt>
                <c:pt idx="52">
                  <c:v>120</c:v>
                </c:pt>
                <c:pt idx="53">
                  <c:v>130</c:v>
                </c:pt>
                <c:pt idx="54">
                  <c:v>140</c:v>
                </c:pt>
                <c:pt idx="55">
                  <c:v>150</c:v>
                </c:pt>
                <c:pt idx="56">
                  <c:v>160</c:v>
                </c:pt>
                <c:pt idx="57">
                  <c:v>170</c:v>
                </c:pt>
                <c:pt idx="58">
                  <c:v>180</c:v>
                </c:pt>
                <c:pt idx="59">
                  <c:v>200</c:v>
                </c:pt>
                <c:pt idx="60">
                  <c:v>220</c:v>
                </c:pt>
                <c:pt idx="61">
                  <c:v>240</c:v>
                </c:pt>
                <c:pt idx="62">
                  <c:v>260</c:v>
                </c:pt>
                <c:pt idx="63">
                  <c:v>280</c:v>
                </c:pt>
                <c:pt idx="64">
                  <c:v>300</c:v>
                </c:pt>
                <c:pt idx="65">
                  <c:v>320</c:v>
                </c:pt>
                <c:pt idx="66">
                  <c:v>340</c:v>
                </c:pt>
                <c:pt idx="67">
                  <c:v>360</c:v>
                </c:pt>
              </c:numCache>
            </c:numRef>
          </c:xVal>
          <c:yVal>
            <c:numRef>
              <c:f>'EA-100溶出(ODT20%粒、水)'!$F$17:$F$84</c:f>
              <c:numCache>
                <c:formatCode>0.00</c:formatCode>
                <c:ptCount val="68"/>
                <c:pt idx="0" formatCode="General">
                  <c:v>0</c:v>
                </c:pt>
                <c:pt idx="1">
                  <c:v>0.61917565332161606</c:v>
                </c:pt>
                <c:pt idx="2">
                  <c:v>3.3082779050212627</c:v>
                </c:pt>
                <c:pt idx="3">
                  <c:v>7.9363726407846427</c:v>
                </c:pt>
                <c:pt idx="4">
                  <c:v>13.519280840242978</c:v>
                </c:pt>
                <c:pt idx="5">
                  <c:v>19.46976197988787</c:v>
                </c:pt>
                <c:pt idx="6">
                  <c:v>25.842447918251462</c:v>
                </c:pt>
                <c:pt idx="7">
                  <c:v>31.000399292672455</c:v>
                </c:pt>
                <c:pt idx="8">
                  <c:v>36.119657919036825</c:v>
                </c:pt>
                <c:pt idx="9">
                  <c:v>40.866941236807975</c:v>
                </c:pt>
                <c:pt idx="10">
                  <c:v>45.061948746665649</c:v>
                </c:pt>
                <c:pt idx="11">
                  <c:v>48.700826088900762</c:v>
                </c:pt>
                <c:pt idx="12">
                  <c:v>51.939987353828762</c:v>
                </c:pt>
                <c:pt idx="13">
                  <c:v>54.808414098705605</c:v>
                </c:pt>
                <c:pt idx="14">
                  <c:v>57.369151809230353</c:v>
                </c:pt>
                <c:pt idx="15">
                  <c:v>59.62254048679322</c:v>
                </c:pt>
                <c:pt idx="16">
                  <c:v>61.629421599472209</c:v>
                </c:pt>
                <c:pt idx="17">
                  <c:v>63.388497583633537</c:v>
                </c:pt>
                <c:pt idx="18">
                  <c:v>64.993433047256246</c:v>
                </c:pt>
                <c:pt idx="19">
                  <c:v>66.508218261218801</c:v>
                </c:pt>
                <c:pt idx="20">
                  <c:v>67.772981551978603</c:v>
                </c:pt>
                <c:pt idx="21">
                  <c:v>70.02795101947379</c:v>
                </c:pt>
                <c:pt idx="22">
                  <c:v>71.975275450644475</c:v>
                </c:pt>
                <c:pt idx="23">
                  <c:v>73.645781975077995</c:v>
                </c:pt>
                <c:pt idx="24">
                  <c:v>75.067891364268661</c:v>
                </c:pt>
                <c:pt idx="25">
                  <c:v>76.334871449713589</c:v>
                </c:pt>
                <c:pt idx="26">
                  <c:v>77.44771101461987</c:v>
                </c:pt>
                <c:pt idx="27">
                  <c:v>78.531229020879948</c:v>
                </c:pt>
                <c:pt idx="28">
                  <c:v>79.459025716669089</c:v>
                </c:pt>
                <c:pt idx="29">
                  <c:v>80.355271282062873</c:v>
                </c:pt>
                <c:pt idx="30">
                  <c:v>81.15978580786421</c:v>
                </c:pt>
                <c:pt idx="31">
                  <c:v>81.933101981724477</c:v>
                </c:pt>
                <c:pt idx="32">
                  <c:v>82.675503029942206</c:v>
                </c:pt>
                <c:pt idx="33">
                  <c:v>83.356143379030584</c:v>
                </c:pt>
                <c:pt idx="34">
                  <c:v>84.005881379540455</c:v>
                </c:pt>
                <c:pt idx="35">
                  <c:v>84.624068249654982</c:v>
                </c:pt>
                <c:pt idx="36">
                  <c:v>85.274442254917687</c:v>
                </c:pt>
                <c:pt idx="37">
                  <c:v>85.768754948319213</c:v>
                </c:pt>
                <c:pt idx="38">
                  <c:v>86.356379471245475</c:v>
                </c:pt>
                <c:pt idx="39">
                  <c:v>86.881594513225508</c:v>
                </c:pt>
                <c:pt idx="40">
                  <c:v>87.313793729043425</c:v>
                </c:pt>
                <c:pt idx="41">
                  <c:v>88.458184424345035</c:v>
                </c:pt>
                <c:pt idx="42">
                  <c:v>89.388846696636179</c:v>
                </c:pt>
                <c:pt idx="43">
                  <c:v>90.316983393815548</c:v>
                </c:pt>
                <c:pt idx="44">
                  <c:v>91.092220358998333</c:v>
                </c:pt>
                <c:pt idx="45">
                  <c:v>91.805047843234888</c:v>
                </c:pt>
                <c:pt idx="46">
                  <c:v>92.395877944053353</c:v>
                </c:pt>
                <c:pt idx="47">
                  <c:v>92.954860911113883</c:v>
                </c:pt>
                <c:pt idx="48">
                  <c:v>93.481996744416435</c:v>
                </c:pt>
                <c:pt idx="49">
                  <c:v>94.010417364288685</c:v>
                </c:pt>
                <c:pt idx="50">
                  <c:v>94.383412677052576</c:v>
                </c:pt>
                <c:pt idx="51">
                  <c:v>94.786970337004746</c:v>
                </c:pt>
                <c:pt idx="52">
                  <c:v>95.128118516010687</c:v>
                </c:pt>
                <c:pt idx="53">
                  <c:v>95.74890618022819</c:v>
                </c:pt>
                <c:pt idx="54">
                  <c:v>96.245775669705068</c:v>
                </c:pt>
                <c:pt idx="55">
                  <c:v>96.71113802681424</c:v>
                </c:pt>
                <c:pt idx="56">
                  <c:v>97.084738123367373</c:v>
                </c:pt>
                <c:pt idx="57">
                  <c:v>97.393699167225122</c:v>
                </c:pt>
                <c:pt idx="58">
                  <c:v>97.548179689153997</c:v>
                </c:pt>
                <c:pt idx="59">
                  <c:v>97.951397347715925</c:v>
                </c:pt>
                <c:pt idx="60">
                  <c:v>98.323712657699375</c:v>
                </c:pt>
                <c:pt idx="61">
                  <c:v>98.571505009152972</c:v>
                </c:pt>
                <c:pt idx="62">
                  <c:v>98.788735013418304</c:v>
                </c:pt>
                <c:pt idx="63">
                  <c:v>99.036527364871901</c:v>
                </c:pt>
                <c:pt idx="64">
                  <c:v>99.254053372499811</c:v>
                </c:pt>
                <c:pt idx="65">
                  <c:v>99.440381028186664</c:v>
                </c:pt>
                <c:pt idx="66">
                  <c:v>99.688173379640261</c:v>
                </c:pt>
                <c:pt idx="67">
                  <c:v>100</c:v>
                </c:pt>
              </c:numCache>
            </c:numRef>
          </c:yVal>
          <c:smooth val="1"/>
        </c:ser>
        <c:dLbls>
          <c:showLegendKey val="0"/>
          <c:showVal val="0"/>
          <c:showCatName val="0"/>
          <c:showSerName val="0"/>
          <c:showPercent val="0"/>
          <c:showBubbleSize val="0"/>
        </c:dLbls>
        <c:axId val="75586944"/>
        <c:axId val="75601408"/>
      </c:scatterChart>
      <c:valAx>
        <c:axId val="75586944"/>
        <c:scaling>
          <c:orientation val="minMax"/>
          <c:max val="240"/>
          <c:min val="0"/>
        </c:scaling>
        <c:delete val="0"/>
        <c:axPos val="b"/>
        <c:title>
          <c:tx>
            <c:rich>
              <a:bodyPr/>
              <a:lstStyle/>
              <a:p>
                <a:pPr>
                  <a:defRPr sz="1800"/>
                </a:pPr>
                <a:r>
                  <a:rPr lang="ja-JP" altLang="en-US" sz="1800"/>
                  <a:t>時間</a:t>
                </a:r>
                <a:r>
                  <a:rPr lang="en-US" altLang="ja-JP" sz="1800"/>
                  <a:t>(</a:t>
                </a:r>
                <a:r>
                  <a:rPr lang="ja-JP" altLang="en-US" sz="1800"/>
                  <a:t>分</a:t>
                </a:r>
                <a:r>
                  <a:rPr lang="en-US" altLang="ja-JP" sz="1800"/>
                  <a:t>)</a:t>
                </a:r>
                <a:endParaRPr lang="ja-JP" altLang="en-US" sz="1800"/>
              </a:p>
            </c:rich>
          </c:tx>
          <c:layout/>
          <c:overlay val="0"/>
        </c:title>
        <c:numFmt formatCode="General" sourceLinked="1"/>
        <c:majorTickMark val="out"/>
        <c:minorTickMark val="none"/>
        <c:tickLblPos val="nextTo"/>
        <c:spPr>
          <a:ln>
            <a:solidFill>
              <a:srgbClr val="000000"/>
            </a:solidFill>
          </a:ln>
        </c:spPr>
        <c:txPr>
          <a:bodyPr/>
          <a:lstStyle/>
          <a:p>
            <a:pPr>
              <a:defRPr sz="1800"/>
            </a:pPr>
            <a:endParaRPr lang="ja-JP"/>
          </a:p>
        </c:txPr>
        <c:crossAx val="75601408"/>
        <c:crosses val="autoZero"/>
        <c:crossBetween val="midCat"/>
        <c:majorUnit val="40"/>
        <c:minorUnit val="20"/>
      </c:valAx>
      <c:valAx>
        <c:axId val="75601408"/>
        <c:scaling>
          <c:orientation val="minMax"/>
          <c:max val="105"/>
          <c:min val="0"/>
        </c:scaling>
        <c:delete val="0"/>
        <c:axPos val="l"/>
        <c:majorGridlines/>
        <c:title>
          <c:tx>
            <c:rich>
              <a:bodyPr rot="-5400000" vert="horz"/>
              <a:lstStyle/>
              <a:p>
                <a:pPr>
                  <a:defRPr sz="1800"/>
                </a:pPr>
                <a:r>
                  <a:rPr lang="ja-JP" altLang="en-US" sz="1800"/>
                  <a:t>溶出率</a:t>
                </a:r>
                <a:r>
                  <a:rPr lang="en-US" altLang="ja-JP" sz="1800"/>
                  <a:t>(%)</a:t>
                </a:r>
                <a:endParaRPr lang="ja-JP" altLang="en-US" sz="1800"/>
              </a:p>
            </c:rich>
          </c:tx>
          <c:layout>
            <c:manualLayout>
              <c:xMode val="edge"/>
              <c:yMode val="edge"/>
              <c:x val="0"/>
              <c:y val="0.27677340831233332"/>
            </c:manualLayout>
          </c:layout>
          <c:overlay val="0"/>
        </c:title>
        <c:numFmt formatCode="General" sourceLinked="1"/>
        <c:majorTickMark val="out"/>
        <c:minorTickMark val="none"/>
        <c:tickLblPos val="nextTo"/>
        <c:spPr>
          <a:ln>
            <a:solidFill>
              <a:srgbClr val="000000"/>
            </a:solidFill>
          </a:ln>
        </c:spPr>
        <c:txPr>
          <a:bodyPr/>
          <a:lstStyle/>
          <a:p>
            <a:pPr>
              <a:defRPr sz="1800"/>
            </a:pPr>
            <a:endParaRPr lang="ja-JP"/>
          </a:p>
        </c:txPr>
        <c:crossAx val="75586944"/>
        <c:crosses val="autoZero"/>
        <c:crossBetween val="midCat"/>
        <c:majorUnit val="20"/>
        <c:minorUnit val="10"/>
      </c:valAx>
      <c:spPr>
        <a:solidFill>
          <a:sysClr val="window" lastClr="FFFFFF"/>
        </a:solidFill>
        <a:ln>
          <a:solidFill>
            <a:srgbClr val="000000"/>
          </a:solidFill>
        </a:ln>
      </c:spPr>
    </c:plotArea>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814427174081027"/>
          <c:y val="4.2127263637373624E-2"/>
          <c:w val="0.7462698403043333"/>
          <c:h val="0.77081682953101827"/>
        </c:manualLayout>
      </c:layout>
      <c:scatterChart>
        <c:scatterStyle val="smoothMarker"/>
        <c:varyColors val="0"/>
        <c:ser>
          <c:idx val="1"/>
          <c:order val="0"/>
          <c:tx>
            <c:strRef>
              <c:f>'EA-100溶出(ODT20%粒、水)'!$H$8</c:f>
              <c:strCache>
                <c:ptCount val="1"/>
                <c:pt idx="0">
                  <c:v>GT-F</c:v>
                </c:pt>
              </c:strCache>
            </c:strRef>
          </c:tx>
          <c:spPr>
            <a:ln>
              <a:noFill/>
            </a:ln>
          </c:spPr>
          <c:marker>
            <c:symbol val="diamond"/>
            <c:size val="11"/>
            <c:spPr>
              <a:solidFill>
                <a:srgbClr val="0070C0"/>
              </a:solidFill>
              <a:ln w="19050">
                <a:noFill/>
              </a:ln>
            </c:spPr>
          </c:marker>
          <c:xVal>
            <c:numRef>
              <c:f>'EA-100溶出(ODT20%粒、水)'!$H$17:$H$84</c:f>
              <c:numCache>
                <c:formatCode>General</c:formatCode>
                <c:ptCount val="68"/>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22</c:v>
                </c:pt>
                <c:pt idx="22">
                  <c:v>24</c:v>
                </c:pt>
                <c:pt idx="23">
                  <c:v>26</c:v>
                </c:pt>
                <c:pt idx="24">
                  <c:v>28</c:v>
                </c:pt>
                <c:pt idx="25">
                  <c:v>30</c:v>
                </c:pt>
                <c:pt idx="26">
                  <c:v>32</c:v>
                </c:pt>
                <c:pt idx="27">
                  <c:v>34</c:v>
                </c:pt>
                <c:pt idx="28">
                  <c:v>36</c:v>
                </c:pt>
                <c:pt idx="29">
                  <c:v>38</c:v>
                </c:pt>
                <c:pt idx="30">
                  <c:v>40</c:v>
                </c:pt>
                <c:pt idx="31">
                  <c:v>42</c:v>
                </c:pt>
                <c:pt idx="32">
                  <c:v>44</c:v>
                </c:pt>
                <c:pt idx="33">
                  <c:v>46</c:v>
                </c:pt>
                <c:pt idx="34">
                  <c:v>48</c:v>
                </c:pt>
                <c:pt idx="35">
                  <c:v>50</c:v>
                </c:pt>
                <c:pt idx="36">
                  <c:v>52</c:v>
                </c:pt>
                <c:pt idx="37">
                  <c:v>54</c:v>
                </c:pt>
                <c:pt idx="38">
                  <c:v>56</c:v>
                </c:pt>
                <c:pt idx="39">
                  <c:v>58</c:v>
                </c:pt>
                <c:pt idx="40">
                  <c:v>60</c:v>
                </c:pt>
                <c:pt idx="41">
                  <c:v>65</c:v>
                </c:pt>
                <c:pt idx="42">
                  <c:v>70</c:v>
                </c:pt>
                <c:pt idx="43">
                  <c:v>75</c:v>
                </c:pt>
                <c:pt idx="44">
                  <c:v>80</c:v>
                </c:pt>
                <c:pt idx="45">
                  <c:v>85</c:v>
                </c:pt>
                <c:pt idx="46">
                  <c:v>90</c:v>
                </c:pt>
                <c:pt idx="47">
                  <c:v>95</c:v>
                </c:pt>
                <c:pt idx="48">
                  <c:v>100</c:v>
                </c:pt>
                <c:pt idx="49">
                  <c:v>105</c:v>
                </c:pt>
                <c:pt idx="50">
                  <c:v>110</c:v>
                </c:pt>
                <c:pt idx="51">
                  <c:v>115</c:v>
                </c:pt>
                <c:pt idx="52">
                  <c:v>120</c:v>
                </c:pt>
                <c:pt idx="53">
                  <c:v>130</c:v>
                </c:pt>
                <c:pt idx="54">
                  <c:v>140</c:v>
                </c:pt>
                <c:pt idx="55">
                  <c:v>150</c:v>
                </c:pt>
                <c:pt idx="56">
                  <c:v>160</c:v>
                </c:pt>
                <c:pt idx="57">
                  <c:v>170</c:v>
                </c:pt>
                <c:pt idx="58">
                  <c:v>180</c:v>
                </c:pt>
                <c:pt idx="59">
                  <c:v>200</c:v>
                </c:pt>
                <c:pt idx="60">
                  <c:v>220</c:v>
                </c:pt>
                <c:pt idx="61">
                  <c:v>240</c:v>
                </c:pt>
                <c:pt idx="62">
                  <c:v>260</c:v>
                </c:pt>
                <c:pt idx="63">
                  <c:v>280</c:v>
                </c:pt>
                <c:pt idx="64">
                  <c:v>300</c:v>
                </c:pt>
                <c:pt idx="65">
                  <c:v>320</c:v>
                </c:pt>
                <c:pt idx="66">
                  <c:v>340</c:v>
                </c:pt>
                <c:pt idx="67">
                  <c:v>360</c:v>
                </c:pt>
              </c:numCache>
            </c:numRef>
          </c:xVal>
          <c:yVal>
            <c:numRef>
              <c:f>'EA-100溶出(ODT20%粒、水)'!$I$17:$I$84</c:f>
              <c:numCache>
                <c:formatCode>0.00</c:formatCode>
                <c:ptCount val="68"/>
                <c:pt idx="0" formatCode="General">
                  <c:v>0</c:v>
                </c:pt>
                <c:pt idx="1">
                  <c:v>5.1100000000000003</c:v>
                </c:pt>
                <c:pt idx="2">
                  <c:v>9.4</c:v>
                </c:pt>
                <c:pt idx="3">
                  <c:v>12.82</c:v>
                </c:pt>
                <c:pt idx="4">
                  <c:v>15.18</c:v>
                </c:pt>
                <c:pt idx="5">
                  <c:v>18.28</c:v>
                </c:pt>
                <c:pt idx="6">
                  <c:v>21.91</c:v>
                </c:pt>
                <c:pt idx="7">
                  <c:v>25.73</c:v>
                </c:pt>
                <c:pt idx="8">
                  <c:v>29.55</c:v>
                </c:pt>
                <c:pt idx="9">
                  <c:v>32.869999999999997</c:v>
                </c:pt>
                <c:pt idx="10">
                  <c:v>36.07</c:v>
                </c:pt>
                <c:pt idx="11">
                  <c:v>39.07</c:v>
                </c:pt>
                <c:pt idx="12">
                  <c:v>41.9</c:v>
                </c:pt>
                <c:pt idx="13">
                  <c:v>44.7</c:v>
                </c:pt>
                <c:pt idx="14">
                  <c:v>47.84</c:v>
                </c:pt>
                <c:pt idx="15">
                  <c:v>50.77</c:v>
                </c:pt>
                <c:pt idx="16">
                  <c:v>53.53</c:v>
                </c:pt>
                <c:pt idx="17">
                  <c:v>55.92</c:v>
                </c:pt>
                <c:pt idx="18">
                  <c:v>58.16</c:v>
                </c:pt>
                <c:pt idx="19">
                  <c:v>60.23</c:v>
                </c:pt>
                <c:pt idx="20">
                  <c:v>62.14</c:v>
                </c:pt>
                <c:pt idx="21">
                  <c:v>64.37</c:v>
                </c:pt>
                <c:pt idx="22">
                  <c:v>66.53</c:v>
                </c:pt>
                <c:pt idx="23">
                  <c:v>69.58</c:v>
                </c:pt>
                <c:pt idx="24">
                  <c:v>72.27</c:v>
                </c:pt>
                <c:pt idx="25">
                  <c:v>74.459999999999994</c:v>
                </c:pt>
                <c:pt idx="26">
                  <c:v>76.25</c:v>
                </c:pt>
                <c:pt idx="27">
                  <c:v>77.62</c:v>
                </c:pt>
                <c:pt idx="28">
                  <c:v>78.97</c:v>
                </c:pt>
                <c:pt idx="29">
                  <c:v>80.02</c:v>
                </c:pt>
                <c:pt idx="30">
                  <c:v>81.03</c:v>
                </c:pt>
                <c:pt idx="31">
                  <c:v>81.8</c:v>
                </c:pt>
                <c:pt idx="32">
                  <c:v>82.65</c:v>
                </c:pt>
                <c:pt idx="33">
                  <c:v>83.34</c:v>
                </c:pt>
                <c:pt idx="34">
                  <c:v>84.03</c:v>
                </c:pt>
                <c:pt idx="35">
                  <c:v>84.64</c:v>
                </c:pt>
                <c:pt idx="36">
                  <c:v>85.08</c:v>
                </c:pt>
                <c:pt idx="37">
                  <c:v>85.73</c:v>
                </c:pt>
                <c:pt idx="38">
                  <c:v>86.25</c:v>
                </c:pt>
                <c:pt idx="39">
                  <c:v>86.7</c:v>
                </c:pt>
                <c:pt idx="40">
                  <c:v>87.23</c:v>
                </c:pt>
                <c:pt idx="41">
                  <c:v>87.96</c:v>
                </c:pt>
                <c:pt idx="42">
                  <c:v>88.48</c:v>
                </c:pt>
                <c:pt idx="43">
                  <c:v>89.57</c:v>
                </c:pt>
                <c:pt idx="44">
                  <c:v>90.55</c:v>
                </c:pt>
                <c:pt idx="45">
                  <c:v>91.36</c:v>
                </c:pt>
                <c:pt idx="46">
                  <c:v>92.05</c:v>
                </c:pt>
                <c:pt idx="47">
                  <c:v>93.35</c:v>
                </c:pt>
                <c:pt idx="48">
                  <c:v>93.14</c:v>
                </c:pt>
                <c:pt idx="49">
                  <c:v>93.66</c:v>
                </c:pt>
                <c:pt idx="50">
                  <c:v>94.11</c:v>
                </c:pt>
                <c:pt idx="51">
                  <c:v>94.54</c:v>
                </c:pt>
                <c:pt idx="52">
                  <c:v>95.37</c:v>
                </c:pt>
                <c:pt idx="53">
                  <c:v>95.15</c:v>
                </c:pt>
                <c:pt idx="54">
                  <c:v>95.63</c:v>
                </c:pt>
                <c:pt idx="55">
                  <c:v>96.32</c:v>
                </c:pt>
                <c:pt idx="56">
                  <c:v>96.85</c:v>
                </c:pt>
                <c:pt idx="57">
                  <c:v>97.04</c:v>
                </c:pt>
                <c:pt idx="58">
                  <c:v>97.25</c:v>
                </c:pt>
                <c:pt idx="59">
                  <c:v>97.65</c:v>
                </c:pt>
                <c:pt idx="60">
                  <c:v>98.31</c:v>
                </c:pt>
                <c:pt idx="61">
                  <c:v>99.37</c:v>
                </c:pt>
                <c:pt idx="62">
                  <c:v>99.45</c:v>
                </c:pt>
                <c:pt idx="63">
                  <c:v>99.44</c:v>
                </c:pt>
                <c:pt idx="64">
                  <c:v>99.56</c:v>
                </c:pt>
                <c:pt idx="65">
                  <c:v>99.46</c:v>
                </c:pt>
                <c:pt idx="66">
                  <c:v>99.62</c:v>
                </c:pt>
                <c:pt idx="67">
                  <c:v>99.7</c:v>
                </c:pt>
              </c:numCache>
            </c:numRef>
          </c:yVal>
          <c:smooth val="1"/>
        </c:ser>
        <c:ser>
          <c:idx val="2"/>
          <c:order val="1"/>
          <c:tx>
            <c:strRef>
              <c:f>'EA-100溶出(ODT20%粒、水)'!$H$9</c:f>
              <c:strCache>
                <c:ptCount val="1"/>
                <c:pt idx="0">
                  <c:v>GT-S</c:v>
                </c:pt>
              </c:strCache>
            </c:strRef>
          </c:tx>
          <c:spPr>
            <a:ln>
              <a:noFill/>
            </a:ln>
          </c:spPr>
          <c:marker>
            <c:symbol val="square"/>
            <c:size val="11"/>
            <c:spPr>
              <a:solidFill>
                <a:srgbClr val="C00000"/>
              </a:solidFill>
              <a:ln w="19050">
                <a:noFill/>
              </a:ln>
            </c:spPr>
          </c:marker>
          <c:xVal>
            <c:numRef>
              <c:f>'EA-100溶出(ODT20%粒、水)'!$H$17:$H$84</c:f>
              <c:numCache>
                <c:formatCode>General</c:formatCode>
                <c:ptCount val="68"/>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22</c:v>
                </c:pt>
                <c:pt idx="22">
                  <c:v>24</c:v>
                </c:pt>
                <c:pt idx="23">
                  <c:v>26</c:v>
                </c:pt>
                <c:pt idx="24">
                  <c:v>28</c:v>
                </c:pt>
                <c:pt idx="25">
                  <c:v>30</c:v>
                </c:pt>
                <c:pt idx="26">
                  <c:v>32</c:v>
                </c:pt>
                <c:pt idx="27">
                  <c:v>34</c:v>
                </c:pt>
                <c:pt idx="28">
                  <c:v>36</c:v>
                </c:pt>
                <c:pt idx="29">
                  <c:v>38</c:v>
                </c:pt>
                <c:pt idx="30">
                  <c:v>40</c:v>
                </c:pt>
                <c:pt idx="31">
                  <c:v>42</c:v>
                </c:pt>
                <c:pt idx="32">
                  <c:v>44</c:v>
                </c:pt>
                <c:pt idx="33">
                  <c:v>46</c:v>
                </c:pt>
                <c:pt idx="34">
                  <c:v>48</c:v>
                </c:pt>
                <c:pt idx="35">
                  <c:v>50</c:v>
                </c:pt>
                <c:pt idx="36">
                  <c:v>52</c:v>
                </c:pt>
                <c:pt idx="37">
                  <c:v>54</c:v>
                </c:pt>
                <c:pt idx="38">
                  <c:v>56</c:v>
                </c:pt>
                <c:pt idx="39">
                  <c:v>58</c:v>
                </c:pt>
                <c:pt idx="40">
                  <c:v>60</c:v>
                </c:pt>
                <c:pt idx="41">
                  <c:v>65</c:v>
                </c:pt>
                <c:pt idx="42">
                  <c:v>70</c:v>
                </c:pt>
                <c:pt idx="43">
                  <c:v>75</c:v>
                </c:pt>
                <c:pt idx="44">
                  <c:v>80</c:v>
                </c:pt>
                <c:pt idx="45">
                  <c:v>85</c:v>
                </c:pt>
                <c:pt idx="46">
                  <c:v>90</c:v>
                </c:pt>
                <c:pt idx="47">
                  <c:v>95</c:v>
                </c:pt>
                <c:pt idx="48">
                  <c:v>100</c:v>
                </c:pt>
                <c:pt idx="49">
                  <c:v>105</c:v>
                </c:pt>
                <c:pt idx="50">
                  <c:v>110</c:v>
                </c:pt>
                <c:pt idx="51">
                  <c:v>115</c:v>
                </c:pt>
                <c:pt idx="52">
                  <c:v>120</c:v>
                </c:pt>
                <c:pt idx="53">
                  <c:v>130</c:v>
                </c:pt>
                <c:pt idx="54">
                  <c:v>140</c:v>
                </c:pt>
                <c:pt idx="55">
                  <c:v>150</c:v>
                </c:pt>
                <c:pt idx="56">
                  <c:v>160</c:v>
                </c:pt>
                <c:pt idx="57">
                  <c:v>170</c:v>
                </c:pt>
                <c:pt idx="58">
                  <c:v>180</c:v>
                </c:pt>
                <c:pt idx="59">
                  <c:v>200</c:v>
                </c:pt>
                <c:pt idx="60">
                  <c:v>220</c:v>
                </c:pt>
                <c:pt idx="61">
                  <c:v>240</c:v>
                </c:pt>
                <c:pt idx="62">
                  <c:v>260</c:v>
                </c:pt>
                <c:pt idx="63">
                  <c:v>280</c:v>
                </c:pt>
                <c:pt idx="64">
                  <c:v>300</c:v>
                </c:pt>
                <c:pt idx="65">
                  <c:v>320</c:v>
                </c:pt>
                <c:pt idx="66">
                  <c:v>340</c:v>
                </c:pt>
                <c:pt idx="67">
                  <c:v>360</c:v>
                </c:pt>
              </c:numCache>
            </c:numRef>
          </c:xVal>
          <c:yVal>
            <c:numRef>
              <c:f>'EA-100溶出(ODT20%粒、水)'!$N$17:$N$84</c:f>
              <c:numCache>
                <c:formatCode>0.00</c:formatCode>
                <c:ptCount val="68"/>
                <c:pt idx="0" formatCode="General">
                  <c:v>0</c:v>
                </c:pt>
                <c:pt idx="1">
                  <c:v>3.4023232703971491</c:v>
                </c:pt>
                <c:pt idx="2">
                  <c:v>9.0360826508583756</c:v>
                </c:pt>
                <c:pt idx="3">
                  <c:v>13.887537264845971</c:v>
                </c:pt>
                <c:pt idx="4">
                  <c:v>18.14943631566323</c:v>
                </c:pt>
                <c:pt idx="5">
                  <c:v>22.209334201418635</c:v>
                </c:pt>
                <c:pt idx="6">
                  <c:v>26.99174176746736</c:v>
                </c:pt>
                <c:pt idx="7">
                  <c:v>32.16581571462838</c:v>
                </c:pt>
                <c:pt idx="8">
                  <c:v>37.144056471233256</c:v>
                </c:pt>
                <c:pt idx="9">
                  <c:v>41.793509920158996</c:v>
                </c:pt>
                <c:pt idx="10">
                  <c:v>46.116232052907513</c:v>
                </c:pt>
                <c:pt idx="11">
                  <c:v>50.111194873727854</c:v>
                </c:pt>
                <c:pt idx="12">
                  <c:v>53.777370386869066</c:v>
                </c:pt>
                <c:pt idx="13">
                  <c:v>57.115786588082102</c:v>
                </c:pt>
                <c:pt idx="14">
                  <c:v>60.191378542302033</c:v>
                </c:pt>
                <c:pt idx="15">
                  <c:v>63.070109310214846</c:v>
                </c:pt>
                <c:pt idx="16">
                  <c:v>66.54661960730563</c:v>
                </c:pt>
                <c:pt idx="17">
                  <c:v>67.648459719699829</c:v>
                </c:pt>
                <c:pt idx="18">
                  <c:v>69.805708803070274</c:v>
                </c:pt>
                <c:pt idx="19">
                  <c:v>71.50430044889147</c:v>
                </c:pt>
                <c:pt idx="20">
                  <c:v>73.136929034026664</c:v>
                </c:pt>
                <c:pt idx="21">
                  <c:v>74.638659493540757</c:v>
                </c:pt>
                <c:pt idx="22">
                  <c:v>76.207381009491826</c:v>
                </c:pt>
                <c:pt idx="23">
                  <c:v>78.167768906555182</c:v>
                </c:pt>
                <c:pt idx="24">
                  <c:v>79.996230682246505</c:v>
                </c:pt>
                <c:pt idx="25">
                  <c:v>81.563924202446628</c:v>
                </c:pt>
                <c:pt idx="26">
                  <c:v>82.673988280848434</c:v>
                </c:pt>
                <c:pt idx="27">
                  <c:v>83.719117294315183</c:v>
                </c:pt>
                <c:pt idx="28">
                  <c:v>84.568413117225788</c:v>
                </c:pt>
                <c:pt idx="29">
                  <c:v>85.418736935887338</c:v>
                </c:pt>
                <c:pt idx="30">
                  <c:v>86.203097693862873</c:v>
                </c:pt>
                <c:pt idx="31">
                  <c:v>86.988486447589366</c:v>
                </c:pt>
                <c:pt idx="32">
                  <c:v>87.577014015008743</c:v>
                </c:pt>
                <c:pt idx="33">
                  <c:v>88.165541582428119</c:v>
                </c:pt>
                <c:pt idx="34">
                  <c:v>88.754069149847524</c:v>
                </c:pt>
                <c:pt idx="35">
                  <c:v>89.27766165233183</c:v>
                </c:pt>
                <c:pt idx="36">
                  <c:v>89.801254154816149</c:v>
                </c:pt>
                <c:pt idx="37">
                  <c:v>90.38978172223554</c:v>
                </c:pt>
                <c:pt idx="38">
                  <c:v>90.847411164033844</c:v>
                </c:pt>
                <c:pt idx="39">
                  <c:v>91.17414248021106</c:v>
                </c:pt>
                <c:pt idx="40">
                  <c:v>91.632799917760337</c:v>
                </c:pt>
                <c:pt idx="41">
                  <c:v>92.090429359558641</c:v>
                </c:pt>
                <c:pt idx="42">
                  <c:v>92.548058801356945</c:v>
                </c:pt>
                <c:pt idx="43">
                  <c:v>93.463317684953566</c:v>
                </c:pt>
                <c:pt idx="44">
                  <c:v>94.182743377994029</c:v>
                </c:pt>
                <c:pt idx="45">
                  <c:v>94.968132131720523</c:v>
                </c:pt>
                <c:pt idx="46">
                  <c:v>95.555631703388954</c:v>
                </c:pt>
                <c:pt idx="47">
                  <c:v>96.013261145187272</c:v>
                </c:pt>
                <c:pt idx="48">
                  <c:v>96.536853647671592</c:v>
                </c:pt>
                <c:pt idx="49">
                  <c:v>96.862556968097863</c:v>
                </c:pt>
                <c:pt idx="50">
                  <c:v>97.058390158654007</c:v>
                </c:pt>
                <c:pt idx="51">
                  <c:v>97.320186409896166</c:v>
                </c:pt>
                <c:pt idx="52">
                  <c:v>97.580954665387381</c:v>
                </c:pt>
                <c:pt idx="53">
                  <c:v>97.776787855943525</c:v>
                </c:pt>
                <c:pt idx="54">
                  <c:v>97.775759860192579</c:v>
                </c:pt>
                <c:pt idx="55">
                  <c:v>98.234417297741828</c:v>
                </c:pt>
                <c:pt idx="56">
                  <c:v>98.429222492547041</c:v>
                </c:pt>
                <c:pt idx="57">
                  <c:v>98.691018743789186</c:v>
                </c:pt>
                <c:pt idx="58">
                  <c:v>98.494157557482097</c:v>
                </c:pt>
                <c:pt idx="59">
                  <c:v>98.560120618168099</c:v>
                </c:pt>
                <c:pt idx="60">
                  <c:v>98.559092622417154</c:v>
                </c:pt>
                <c:pt idx="61">
                  <c:v>98.822944865161219</c:v>
                </c:pt>
                <c:pt idx="62">
                  <c:v>99.148648185587504</c:v>
                </c:pt>
                <c:pt idx="63">
                  <c:v>99.541342562450737</c:v>
                </c:pt>
                <c:pt idx="64">
                  <c:v>99.73820374875784</c:v>
                </c:pt>
                <c:pt idx="65">
                  <c:v>99.868073878627968</c:v>
                </c:pt>
                <c:pt idx="66">
                  <c:v>99.934036939313984</c:v>
                </c:pt>
                <c:pt idx="67">
                  <c:v>100</c:v>
                </c:pt>
              </c:numCache>
            </c:numRef>
          </c:yVal>
          <c:smooth val="1"/>
        </c:ser>
        <c:ser>
          <c:idx val="3"/>
          <c:order val="2"/>
          <c:tx>
            <c:strRef>
              <c:f>'EA-100溶出(ODT20%粒、水)'!$H$10</c:f>
              <c:strCache>
                <c:ptCount val="1"/>
                <c:pt idx="0">
                  <c:v>100SD</c:v>
                </c:pt>
              </c:strCache>
            </c:strRef>
          </c:tx>
          <c:spPr>
            <a:ln>
              <a:noFill/>
            </a:ln>
          </c:spPr>
          <c:marker>
            <c:symbol val="triangle"/>
            <c:size val="11"/>
            <c:spPr>
              <a:solidFill>
                <a:srgbClr val="92D050"/>
              </a:solidFill>
              <a:ln w="19050">
                <a:noFill/>
              </a:ln>
            </c:spPr>
          </c:marker>
          <c:xVal>
            <c:numRef>
              <c:f>'EA-100溶出(ODT20%粒、水)'!$H$17:$H$84</c:f>
              <c:numCache>
                <c:formatCode>General</c:formatCode>
                <c:ptCount val="68"/>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22</c:v>
                </c:pt>
                <c:pt idx="22">
                  <c:v>24</c:v>
                </c:pt>
                <c:pt idx="23">
                  <c:v>26</c:v>
                </c:pt>
                <c:pt idx="24">
                  <c:v>28</c:v>
                </c:pt>
                <c:pt idx="25">
                  <c:v>30</c:v>
                </c:pt>
                <c:pt idx="26">
                  <c:v>32</c:v>
                </c:pt>
                <c:pt idx="27">
                  <c:v>34</c:v>
                </c:pt>
                <c:pt idx="28">
                  <c:v>36</c:v>
                </c:pt>
                <c:pt idx="29">
                  <c:v>38</c:v>
                </c:pt>
                <c:pt idx="30">
                  <c:v>40</c:v>
                </c:pt>
                <c:pt idx="31">
                  <c:v>42</c:v>
                </c:pt>
                <c:pt idx="32">
                  <c:v>44</c:v>
                </c:pt>
                <c:pt idx="33">
                  <c:v>46</c:v>
                </c:pt>
                <c:pt idx="34">
                  <c:v>48</c:v>
                </c:pt>
                <c:pt idx="35">
                  <c:v>50</c:v>
                </c:pt>
                <c:pt idx="36">
                  <c:v>52</c:v>
                </c:pt>
                <c:pt idx="37">
                  <c:v>54</c:v>
                </c:pt>
                <c:pt idx="38">
                  <c:v>56</c:v>
                </c:pt>
                <c:pt idx="39">
                  <c:v>58</c:v>
                </c:pt>
                <c:pt idx="40">
                  <c:v>60</c:v>
                </c:pt>
                <c:pt idx="41">
                  <c:v>65</c:v>
                </c:pt>
                <c:pt idx="42">
                  <c:v>70</c:v>
                </c:pt>
                <c:pt idx="43">
                  <c:v>75</c:v>
                </c:pt>
                <c:pt idx="44">
                  <c:v>80</c:v>
                </c:pt>
                <c:pt idx="45">
                  <c:v>85</c:v>
                </c:pt>
                <c:pt idx="46">
                  <c:v>90</c:v>
                </c:pt>
                <c:pt idx="47">
                  <c:v>95</c:v>
                </c:pt>
                <c:pt idx="48">
                  <c:v>100</c:v>
                </c:pt>
                <c:pt idx="49">
                  <c:v>105</c:v>
                </c:pt>
                <c:pt idx="50">
                  <c:v>110</c:v>
                </c:pt>
                <c:pt idx="51">
                  <c:v>115</c:v>
                </c:pt>
                <c:pt idx="52">
                  <c:v>120</c:v>
                </c:pt>
                <c:pt idx="53">
                  <c:v>130</c:v>
                </c:pt>
                <c:pt idx="54">
                  <c:v>140</c:v>
                </c:pt>
                <c:pt idx="55">
                  <c:v>150</c:v>
                </c:pt>
                <c:pt idx="56">
                  <c:v>160</c:v>
                </c:pt>
                <c:pt idx="57">
                  <c:v>170</c:v>
                </c:pt>
                <c:pt idx="58">
                  <c:v>180</c:v>
                </c:pt>
                <c:pt idx="59">
                  <c:v>200</c:v>
                </c:pt>
                <c:pt idx="60">
                  <c:v>220</c:v>
                </c:pt>
                <c:pt idx="61">
                  <c:v>240</c:v>
                </c:pt>
                <c:pt idx="62">
                  <c:v>260</c:v>
                </c:pt>
                <c:pt idx="63">
                  <c:v>280</c:v>
                </c:pt>
                <c:pt idx="64">
                  <c:v>300</c:v>
                </c:pt>
                <c:pt idx="65">
                  <c:v>320</c:v>
                </c:pt>
                <c:pt idx="66">
                  <c:v>340</c:v>
                </c:pt>
                <c:pt idx="67">
                  <c:v>360</c:v>
                </c:pt>
              </c:numCache>
            </c:numRef>
          </c:xVal>
          <c:yVal>
            <c:numRef>
              <c:f>'EA-100溶出(ODT20%粒、水)'!$S$17:$S$84</c:f>
              <c:numCache>
                <c:formatCode>0.00</c:formatCode>
                <c:ptCount val="68"/>
                <c:pt idx="0" formatCode="General">
                  <c:v>0</c:v>
                </c:pt>
                <c:pt idx="1">
                  <c:v>4.5328713931847089</c:v>
                </c:pt>
                <c:pt idx="2">
                  <c:v>9.4562161076521392</c:v>
                </c:pt>
                <c:pt idx="3">
                  <c:v>14.577726451094598</c:v>
                </c:pt>
                <c:pt idx="4">
                  <c:v>19.698065207203587</c:v>
                </c:pt>
                <c:pt idx="5">
                  <c:v>24.364999665260761</c:v>
                </c:pt>
                <c:pt idx="6">
                  <c:v>29.225413402959099</c:v>
                </c:pt>
                <c:pt idx="7">
                  <c:v>33.568320278503045</c:v>
                </c:pt>
                <c:pt idx="8">
                  <c:v>37.910055566713524</c:v>
                </c:pt>
                <c:pt idx="9">
                  <c:v>41.665495079333198</c:v>
                </c:pt>
                <c:pt idx="10">
                  <c:v>45.419763004619398</c:v>
                </c:pt>
                <c:pt idx="11">
                  <c:v>49.043482627033541</c:v>
                </c:pt>
                <c:pt idx="12">
                  <c:v>52.281415277498823</c:v>
                </c:pt>
                <c:pt idx="13">
                  <c:v>55.065943629912297</c:v>
                </c:pt>
                <c:pt idx="14">
                  <c:v>57.525272812479074</c:v>
                </c:pt>
                <c:pt idx="15">
                  <c:v>60.175738100020084</c:v>
                </c:pt>
                <c:pt idx="16">
                  <c:v>62.50451897971481</c:v>
                </c:pt>
                <c:pt idx="17">
                  <c:v>64.508100689562824</c:v>
                </c:pt>
                <c:pt idx="18">
                  <c:v>66.381134096538787</c:v>
                </c:pt>
                <c:pt idx="19">
                  <c:v>68.254167503514765</c:v>
                </c:pt>
                <c:pt idx="20">
                  <c:v>69.868447479413533</c:v>
                </c:pt>
                <c:pt idx="21">
                  <c:v>71.288076588337674</c:v>
                </c:pt>
                <c:pt idx="22">
                  <c:v>74.254368347057635</c:v>
                </c:pt>
                <c:pt idx="23">
                  <c:v>76.574948115418096</c:v>
                </c:pt>
                <c:pt idx="24">
                  <c:v>78.572671888598776</c:v>
                </c:pt>
                <c:pt idx="25">
                  <c:v>80.184608689830625</c:v>
                </c:pt>
                <c:pt idx="26">
                  <c:v>81.603066211421293</c:v>
                </c:pt>
                <c:pt idx="27">
                  <c:v>82.828044453370836</c:v>
                </c:pt>
                <c:pt idx="28">
                  <c:v>83.859543415679184</c:v>
                </c:pt>
                <c:pt idx="29">
                  <c:v>84.957488116757048</c:v>
                </c:pt>
                <c:pt idx="30">
                  <c:v>85.796679386757717</c:v>
                </c:pt>
                <c:pt idx="31">
                  <c:v>86.441219789783759</c:v>
                </c:pt>
                <c:pt idx="32">
                  <c:v>87.217480083015317</c:v>
                </c:pt>
                <c:pt idx="33">
                  <c:v>87.797917921938804</c:v>
                </c:pt>
                <c:pt idx="34">
                  <c:v>88.315424784093182</c:v>
                </c:pt>
                <c:pt idx="35">
                  <c:v>88.831760058914099</c:v>
                </c:pt>
                <c:pt idx="36">
                  <c:v>89.413369485171046</c:v>
                </c:pt>
                <c:pt idx="37">
                  <c:v>89.996150498761466</c:v>
                </c:pt>
                <c:pt idx="38">
                  <c:v>90.383109058043786</c:v>
                </c:pt>
                <c:pt idx="39">
                  <c:v>90.771239204659565</c:v>
                </c:pt>
                <c:pt idx="40">
                  <c:v>91.094095199839316</c:v>
                </c:pt>
                <c:pt idx="41">
                  <c:v>91.482225346455095</c:v>
                </c:pt>
                <c:pt idx="42">
                  <c:v>92.58017004753296</c:v>
                </c:pt>
                <c:pt idx="43">
                  <c:v>93.420532904867102</c:v>
                </c:pt>
                <c:pt idx="44">
                  <c:v>94.000970743790589</c:v>
                </c:pt>
                <c:pt idx="45">
                  <c:v>94.453203454508923</c:v>
                </c:pt>
                <c:pt idx="46">
                  <c:v>95.034812880765884</c:v>
                </c:pt>
                <c:pt idx="47">
                  <c:v>95.42059985271473</c:v>
                </c:pt>
                <c:pt idx="48">
                  <c:v>95.936935127535648</c:v>
                </c:pt>
                <c:pt idx="49">
                  <c:v>96.129242819843341</c:v>
                </c:pt>
                <c:pt idx="50">
                  <c:v>96.580303943228216</c:v>
                </c:pt>
                <c:pt idx="51">
                  <c:v>96.773783222869383</c:v>
                </c:pt>
                <c:pt idx="52">
                  <c:v>97.096639218049148</c:v>
                </c:pt>
                <c:pt idx="53">
                  <c:v>97.288946910356827</c:v>
                </c:pt>
                <c:pt idx="54">
                  <c:v>97.611802905536592</c:v>
                </c:pt>
                <c:pt idx="55">
                  <c:v>97.998761464818898</c:v>
                </c:pt>
                <c:pt idx="56">
                  <c:v>98.126966593024036</c:v>
                </c:pt>
                <c:pt idx="57">
                  <c:v>98.255171721229161</c:v>
                </c:pt>
                <c:pt idx="58">
                  <c:v>98.642130280511481</c:v>
                </c:pt>
                <c:pt idx="59">
                  <c:v>98.383376849434285</c:v>
                </c:pt>
                <c:pt idx="60">
                  <c:v>98.642130280511481</c:v>
                </c:pt>
                <c:pt idx="61">
                  <c:v>98.707404431947509</c:v>
                </c:pt>
                <c:pt idx="62">
                  <c:v>99.094362991229829</c:v>
                </c:pt>
                <c:pt idx="63">
                  <c:v>99.41721898640958</c:v>
                </c:pt>
                <c:pt idx="64">
                  <c:v>99.675972417486776</c:v>
                </c:pt>
                <c:pt idx="65">
                  <c:v>99.740074981589345</c:v>
                </c:pt>
                <c:pt idx="66">
                  <c:v>99.869451697127943</c:v>
                </c:pt>
                <c:pt idx="67">
                  <c:v>100</c:v>
                </c:pt>
              </c:numCache>
            </c:numRef>
          </c:yVal>
          <c:smooth val="1"/>
        </c:ser>
        <c:ser>
          <c:idx val="0"/>
          <c:order val="3"/>
          <c:tx>
            <c:strRef>
              <c:f>'EA-100溶出(ODT20%粒、水)'!$F$3</c:f>
              <c:strCache>
                <c:ptCount val="1"/>
                <c:pt idx="0">
                  <c:v>EA100 20%</c:v>
                </c:pt>
              </c:strCache>
            </c:strRef>
          </c:tx>
          <c:spPr>
            <a:ln w="34925">
              <a:solidFill>
                <a:sysClr val="windowText" lastClr="000000"/>
              </a:solidFill>
              <a:prstDash val="sysDash"/>
            </a:ln>
          </c:spPr>
          <c:marker>
            <c:symbol val="none"/>
          </c:marker>
          <c:xVal>
            <c:numRef>
              <c:f>'EA-100溶出(ODT20%粒、水)'!$A$17:$A$84</c:f>
              <c:numCache>
                <c:formatCode>General</c:formatCode>
                <c:ptCount val="68"/>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22</c:v>
                </c:pt>
                <c:pt idx="22">
                  <c:v>24</c:v>
                </c:pt>
                <c:pt idx="23">
                  <c:v>26</c:v>
                </c:pt>
                <c:pt idx="24">
                  <c:v>28</c:v>
                </c:pt>
                <c:pt idx="25">
                  <c:v>30</c:v>
                </c:pt>
                <c:pt idx="26">
                  <c:v>32</c:v>
                </c:pt>
                <c:pt idx="27">
                  <c:v>34</c:v>
                </c:pt>
                <c:pt idx="28">
                  <c:v>36</c:v>
                </c:pt>
                <c:pt idx="29">
                  <c:v>38</c:v>
                </c:pt>
                <c:pt idx="30">
                  <c:v>40</c:v>
                </c:pt>
                <c:pt idx="31">
                  <c:v>42</c:v>
                </c:pt>
                <c:pt idx="32">
                  <c:v>44</c:v>
                </c:pt>
                <c:pt idx="33">
                  <c:v>46</c:v>
                </c:pt>
                <c:pt idx="34">
                  <c:v>48</c:v>
                </c:pt>
                <c:pt idx="35">
                  <c:v>50</c:v>
                </c:pt>
                <c:pt idx="36">
                  <c:v>52</c:v>
                </c:pt>
                <c:pt idx="37">
                  <c:v>54</c:v>
                </c:pt>
                <c:pt idx="38">
                  <c:v>56</c:v>
                </c:pt>
                <c:pt idx="39">
                  <c:v>58</c:v>
                </c:pt>
                <c:pt idx="40">
                  <c:v>60</c:v>
                </c:pt>
                <c:pt idx="41">
                  <c:v>65</c:v>
                </c:pt>
                <c:pt idx="42">
                  <c:v>70</c:v>
                </c:pt>
                <c:pt idx="43">
                  <c:v>75</c:v>
                </c:pt>
                <c:pt idx="44">
                  <c:v>80</c:v>
                </c:pt>
                <c:pt idx="45">
                  <c:v>85</c:v>
                </c:pt>
                <c:pt idx="46">
                  <c:v>90</c:v>
                </c:pt>
                <c:pt idx="47">
                  <c:v>95</c:v>
                </c:pt>
                <c:pt idx="48">
                  <c:v>100</c:v>
                </c:pt>
                <c:pt idx="49">
                  <c:v>105</c:v>
                </c:pt>
                <c:pt idx="50">
                  <c:v>110</c:v>
                </c:pt>
                <c:pt idx="51">
                  <c:v>115</c:v>
                </c:pt>
                <c:pt idx="52">
                  <c:v>120</c:v>
                </c:pt>
                <c:pt idx="53">
                  <c:v>130</c:v>
                </c:pt>
                <c:pt idx="54">
                  <c:v>140</c:v>
                </c:pt>
                <c:pt idx="55">
                  <c:v>150</c:v>
                </c:pt>
                <c:pt idx="56">
                  <c:v>160</c:v>
                </c:pt>
                <c:pt idx="57">
                  <c:v>170</c:v>
                </c:pt>
                <c:pt idx="58">
                  <c:v>180</c:v>
                </c:pt>
                <c:pt idx="59">
                  <c:v>200</c:v>
                </c:pt>
                <c:pt idx="60">
                  <c:v>220</c:v>
                </c:pt>
                <c:pt idx="61">
                  <c:v>240</c:v>
                </c:pt>
                <c:pt idx="62">
                  <c:v>260</c:v>
                </c:pt>
                <c:pt idx="63">
                  <c:v>280</c:v>
                </c:pt>
                <c:pt idx="64">
                  <c:v>300</c:v>
                </c:pt>
                <c:pt idx="65">
                  <c:v>320</c:v>
                </c:pt>
                <c:pt idx="66">
                  <c:v>340</c:v>
                </c:pt>
                <c:pt idx="67">
                  <c:v>360</c:v>
                </c:pt>
              </c:numCache>
            </c:numRef>
          </c:xVal>
          <c:yVal>
            <c:numRef>
              <c:f>'EA-100溶出(ODT20%粒、水)'!$F$17:$F$84</c:f>
              <c:numCache>
                <c:formatCode>0.00</c:formatCode>
                <c:ptCount val="68"/>
                <c:pt idx="0" formatCode="General">
                  <c:v>0</c:v>
                </c:pt>
                <c:pt idx="1">
                  <c:v>0.61917565332161606</c:v>
                </c:pt>
                <c:pt idx="2">
                  <c:v>3.3082779050212627</c:v>
                </c:pt>
                <c:pt idx="3">
                  <c:v>7.9363726407846427</c:v>
                </c:pt>
                <c:pt idx="4">
                  <c:v>13.519280840242978</c:v>
                </c:pt>
                <c:pt idx="5">
                  <c:v>19.46976197988787</c:v>
                </c:pt>
                <c:pt idx="6">
                  <c:v>25.842447918251462</c:v>
                </c:pt>
                <c:pt idx="7">
                  <c:v>31.000399292672455</c:v>
                </c:pt>
                <c:pt idx="8">
                  <c:v>36.119657919036825</c:v>
                </c:pt>
                <c:pt idx="9">
                  <c:v>40.866941236807975</c:v>
                </c:pt>
                <c:pt idx="10">
                  <c:v>45.061948746665649</c:v>
                </c:pt>
                <c:pt idx="11">
                  <c:v>48.700826088900762</c:v>
                </c:pt>
                <c:pt idx="12">
                  <c:v>51.939987353828762</c:v>
                </c:pt>
                <c:pt idx="13">
                  <c:v>54.808414098705605</c:v>
                </c:pt>
                <c:pt idx="14">
                  <c:v>57.369151809230353</c:v>
                </c:pt>
                <c:pt idx="15">
                  <c:v>59.62254048679322</c:v>
                </c:pt>
                <c:pt idx="16">
                  <c:v>61.629421599472209</c:v>
                </c:pt>
                <c:pt idx="17">
                  <c:v>63.388497583633537</c:v>
                </c:pt>
                <c:pt idx="18">
                  <c:v>64.993433047256246</c:v>
                </c:pt>
                <c:pt idx="19">
                  <c:v>66.508218261218801</c:v>
                </c:pt>
                <c:pt idx="20">
                  <c:v>67.772981551978603</c:v>
                </c:pt>
                <c:pt idx="21">
                  <c:v>70.02795101947379</c:v>
                </c:pt>
                <c:pt idx="22">
                  <c:v>71.975275450644475</c:v>
                </c:pt>
                <c:pt idx="23">
                  <c:v>73.645781975077995</c:v>
                </c:pt>
                <c:pt idx="24">
                  <c:v>75.067891364268661</c:v>
                </c:pt>
                <c:pt idx="25">
                  <c:v>76.334871449713589</c:v>
                </c:pt>
                <c:pt idx="26">
                  <c:v>77.44771101461987</c:v>
                </c:pt>
                <c:pt idx="27">
                  <c:v>78.531229020879948</c:v>
                </c:pt>
                <c:pt idx="28">
                  <c:v>79.459025716669089</c:v>
                </c:pt>
                <c:pt idx="29">
                  <c:v>80.355271282062873</c:v>
                </c:pt>
                <c:pt idx="30">
                  <c:v>81.15978580786421</c:v>
                </c:pt>
                <c:pt idx="31">
                  <c:v>81.933101981724477</c:v>
                </c:pt>
                <c:pt idx="32">
                  <c:v>82.675503029942206</c:v>
                </c:pt>
                <c:pt idx="33">
                  <c:v>83.356143379030584</c:v>
                </c:pt>
                <c:pt idx="34">
                  <c:v>84.005881379540455</c:v>
                </c:pt>
                <c:pt idx="35">
                  <c:v>84.624068249654982</c:v>
                </c:pt>
                <c:pt idx="36">
                  <c:v>85.274442254917687</c:v>
                </c:pt>
                <c:pt idx="37">
                  <c:v>85.768754948319213</c:v>
                </c:pt>
                <c:pt idx="38">
                  <c:v>86.356379471245475</c:v>
                </c:pt>
                <c:pt idx="39">
                  <c:v>86.881594513225508</c:v>
                </c:pt>
                <c:pt idx="40">
                  <c:v>87.313793729043425</c:v>
                </c:pt>
                <c:pt idx="41">
                  <c:v>88.458184424345035</c:v>
                </c:pt>
                <c:pt idx="42">
                  <c:v>89.388846696636179</c:v>
                </c:pt>
                <c:pt idx="43">
                  <c:v>90.316983393815548</c:v>
                </c:pt>
                <c:pt idx="44">
                  <c:v>91.092220358998333</c:v>
                </c:pt>
                <c:pt idx="45">
                  <c:v>91.805047843234888</c:v>
                </c:pt>
                <c:pt idx="46">
                  <c:v>92.395877944053353</c:v>
                </c:pt>
                <c:pt idx="47">
                  <c:v>92.954860911113883</c:v>
                </c:pt>
                <c:pt idx="48">
                  <c:v>93.481996744416435</c:v>
                </c:pt>
                <c:pt idx="49">
                  <c:v>94.010417364288685</c:v>
                </c:pt>
                <c:pt idx="50">
                  <c:v>94.383412677052576</c:v>
                </c:pt>
                <c:pt idx="51">
                  <c:v>94.786970337004746</c:v>
                </c:pt>
                <c:pt idx="52">
                  <c:v>95.128118516010687</c:v>
                </c:pt>
                <c:pt idx="53">
                  <c:v>95.74890618022819</c:v>
                </c:pt>
                <c:pt idx="54">
                  <c:v>96.245775669705068</c:v>
                </c:pt>
                <c:pt idx="55">
                  <c:v>96.71113802681424</c:v>
                </c:pt>
                <c:pt idx="56">
                  <c:v>97.084738123367373</c:v>
                </c:pt>
                <c:pt idx="57">
                  <c:v>97.393699167225122</c:v>
                </c:pt>
                <c:pt idx="58">
                  <c:v>97.548179689153997</c:v>
                </c:pt>
                <c:pt idx="59">
                  <c:v>97.951397347715925</c:v>
                </c:pt>
                <c:pt idx="60">
                  <c:v>98.323712657699375</c:v>
                </c:pt>
                <c:pt idx="61">
                  <c:v>98.571505009152972</c:v>
                </c:pt>
                <c:pt idx="62">
                  <c:v>98.788735013418304</c:v>
                </c:pt>
                <c:pt idx="63">
                  <c:v>99.036527364871901</c:v>
                </c:pt>
                <c:pt idx="64">
                  <c:v>99.254053372499811</c:v>
                </c:pt>
                <c:pt idx="65">
                  <c:v>99.440381028186664</c:v>
                </c:pt>
                <c:pt idx="66">
                  <c:v>99.688173379640261</c:v>
                </c:pt>
                <c:pt idx="67">
                  <c:v>100</c:v>
                </c:pt>
              </c:numCache>
            </c:numRef>
          </c:yVal>
          <c:smooth val="1"/>
        </c:ser>
        <c:dLbls>
          <c:showLegendKey val="0"/>
          <c:showVal val="0"/>
          <c:showCatName val="0"/>
          <c:showSerName val="0"/>
          <c:showPercent val="0"/>
          <c:showBubbleSize val="0"/>
        </c:dLbls>
        <c:axId val="75619712"/>
        <c:axId val="75642368"/>
      </c:scatterChart>
      <c:valAx>
        <c:axId val="75619712"/>
        <c:scaling>
          <c:orientation val="minMax"/>
          <c:max val="10"/>
        </c:scaling>
        <c:delete val="0"/>
        <c:axPos val="b"/>
        <c:title>
          <c:tx>
            <c:rich>
              <a:bodyPr/>
              <a:lstStyle/>
              <a:p>
                <a:pPr>
                  <a:defRPr sz="1800"/>
                </a:pPr>
                <a:r>
                  <a:rPr lang="ja-JP" altLang="en-US" sz="1800"/>
                  <a:t>時間</a:t>
                </a:r>
                <a:r>
                  <a:rPr lang="en-US" altLang="ja-JP" sz="1800"/>
                  <a:t>(</a:t>
                </a:r>
                <a:r>
                  <a:rPr lang="ja-JP" altLang="en-US" sz="1800"/>
                  <a:t>分</a:t>
                </a:r>
                <a:r>
                  <a:rPr lang="en-US" altLang="ja-JP" sz="1800"/>
                  <a:t>)</a:t>
                </a:r>
                <a:endParaRPr lang="ja-JP" altLang="en-US" sz="1800"/>
              </a:p>
            </c:rich>
          </c:tx>
          <c:layout/>
          <c:overlay val="0"/>
        </c:title>
        <c:numFmt formatCode="General" sourceLinked="1"/>
        <c:majorTickMark val="out"/>
        <c:minorTickMark val="out"/>
        <c:tickLblPos val="nextTo"/>
        <c:spPr>
          <a:ln>
            <a:solidFill>
              <a:srgbClr val="000000"/>
            </a:solidFill>
          </a:ln>
        </c:spPr>
        <c:txPr>
          <a:bodyPr/>
          <a:lstStyle/>
          <a:p>
            <a:pPr>
              <a:defRPr sz="1800"/>
            </a:pPr>
            <a:endParaRPr lang="ja-JP"/>
          </a:p>
        </c:txPr>
        <c:crossAx val="75642368"/>
        <c:crosses val="autoZero"/>
        <c:crossBetween val="midCat"/>
        <c:majorUnit val="2"/>
        <c:minorUnit val="1"/>
      </c:valAx>
      <c:valAx>
        <c:axId val="75642368"/>
        <c:scaling>
          <c:orientation val="minMax"/>
          <c:max val="100"/>
          <c:min val="0"/>
        </c:scaling>
        <c:delete val="0"/>
        <c:axPos val="l"/>
        <c:majorGridlines/>
        <c:title>
          <c:tx>
            <c:rich>
              <a:bodyPr rot="-5400000" vert="horz"/>
              <a:lstStyle/>
              <a:p>
                <a:pPr>
                  <a:defRPr sz="1800"/>
                </a:pPr>
                <a:r>
                  <a:rPr lang="ja-JP" altLang="en-US" sz="1800"/>
                  <a:t>溶出率</a:t>
                </a:r>
                <a:r>
                  <a:rPr lang="en-US" altLang="ja-JP" sz="1800"/>
                  <a:t>(%)</a:t>
                </a:r>
                <a:endParaRPr lang="ja-JP" altLang="en-US" sz="1800"/>
              </a:p>
            </c:rich>
          </c:tx>
          <c:layout/>
          <c:overlay val="0"/>
        </c:title>
        <c:numFmt formatCode="General" sourceLinked="1"/>
        <c:majorTickMark val="out"/>
        <c:minorTickMark val="out"/>
        <c:tickLblPos val="nextTo"/>
        <c:spPr>
          <a:ln>
            <a:solidFill>
              <a:srgbClr val="000000"/>
            </a:solidFill>
          </a:ln>
        </c:spPr>
        <c:txPr>
          <a:bodyPr/>
          <a:lstStyle/>
          <a:p>
            <a:pPr>
              <a:defRPr sz="1800"/>
            </a:pPr>
            <a:endParaRPr lang="ja-JP"/>
          </a:p>
        </c:txPr>
        <c:crossAx val="75619712"/>
        <c:crosses val="autoZero"/>
        <c:crossBetween val="midCat"/>
        <c:majorUnit val="20"/>
        <c:minorUnit val="10"/>
      </c:valAx>
      <c:spPr>
        <a:solidFill>
          <a:sysClr val="window" lastClr="FFFFFF"/>
        </a:solidFill>
        <a:ln>
          <a:solidFill>
            <a:schemeClr val="tx1"/>
          </a:solidFill>
        </a:ln>
      </c:spPr>
    </c:plotArea>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43ADAE03-203E-4382-B80A-4C06C992EE2A}" type="datetimeFigureOut">
              <a:rPr kumimoji="1" lang="ja-JP" altLang="en-US" smtClean="0"/>
              <a:t>2017/8/18</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0DD4B3F0-B04C-44AF-AC67-3AB442DA3306}" type="slidenum">
              <a:rPr kumimoji="1" lang="ja-JP" altLang="en-US" smtClean="0"/>
              <a:t>‹#›</a:t>
            </a:fld>
            <a:endParaRPr kumimoji="1" lang="ja-JP" altLang="en-US"/>
          </a:p>
        </p:txBody>
      </p:sp>
    </p:spTree>
    <p:extLst>
      <p:ext uri="{BB962C8B-B14F-4D97-AF65-F5344CB8AC3E}">
        <p14:creationId xmlns:p14="http://schemas.microsoft.com/office/powerpoint/2010/main" val="25901797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B3767614-6AF5-427A-A5CD-AC21F35ACB9A}" type="datetimeFigureOut">
              <a:rPr kumimoji="1" lang="ja-JP" altLang="en-US" smtClean="0"/>
              <a:t>2017/8/18</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40094A80-2598-4CB5-AF92-F2FB0E7CDD23}" type="slidenum">
              <a:rPr kumimoji="1" lang="ja-JP" altLang="en-US" smtClean="0"/>
              <a:t>‹#›</a:t>
            </a:fld>
            <a:endParaRPr kumimoji="1" lang="ja-JP" altLang="en-US"/>
          </a:p>
        </p:txBody>
      </p:sp>
    </p:spTree>
    <p:extLst>
      <p:ext uri="{BB962C8B-B14F-4D97-AF65-F5344CB8AC3E}">
        <p14:creationId xmlns:p14="http://schemas.microsoft.com/office/powerpoint/2010/main" val="183442313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bwMode="auto">
          <a:xfrm>
            <a:off x="900113" y="760413"/>
            <a:ext cx="4983162" cy="3738562"/>
          </a:xfrm>
          <a:prstGeom prst="rect">
            <a:avLst/>
          </a:prstGeom>
          <a:solidFill>
            <a:srgbClr val="FFFFFF"/>
          </a:solidFill>
          <a:ln>
            <a:solidFill>
              <a:srgbClr val="000000"/>
            </a:solidFill>
            <a:miter lim="800000"/>
            <a:headEnd/>
            <a:tailEnd/>
          </a:ln>
        </p:spPr>
      </p:sp>
      <p:sp>
        <p:nvSpPr>
          <p:cNvPr id="173059" name="Rectangle 3"/>
          <p:cNvSpPr>
            <a:spLocks noGrp="1" noChangeArrowheads="1"/>
          </p:cNvSpPr>
          <p:nvPr>
            <p:ph type="body" idx="1"/>
          </p:nvPr>
        </p:nvSpPr>
        <p:spPr bwMode="auto">
          <a:xfrm>
            <a:off x="914402" y="4724401"/>
            <a:ext cx="4954588" cy="4495801"/>
          </a:xfrm>
          <a:prstGeom prst="rect">
            <a:avLst/>
          </a:prstGeom>
          <a:solidFill>
            <a:srgbClr val="FFFFFF"/>
          </a:solidFill>
          <a:ln>
            <a:solidFill>
              <a:srgbClr val="000000"/>
            </a:solidFill>
            <a:miter lim="800000"/>
            <a:headEnd/>
            <a:tailEnd/>
          </a:ln>
        </p:spPr>
        <p:txBody>
          <a:bodyPr/>
          <a:lstStyle/>
          <a:p>
            <a:r>
              <a:rPr lang="ja-JP" altLang="en-US" dirty="0" smtClean="0"/>
              <a:t>フロイント産業です。宜しくお願い致します。</a:t>
            </a:r>
            <a:endParaRPr lang="en-US" altLang="ja-JP" dirty="0" smtClean="0"/>
          </a:p>
          <a:p>
            <a:r>
              <a:rPr lang="ja-JP" altLang="en-US" dirty="0" smtClean="0"/>
              <a:t>本日は、医薬品添加剤の</a:t>
            </a:r>
            <a:r>
              <a:rPr lang="en-US" altLang="ja-JP" dirty="0" smtClean="0"/>
              <a:t>GTF</a:t>
            </a:r>
            <a:r>
              <a:rPr lang="ja-JP" altLang="en-US" dirty="0" err="1" smtClean="0"/>
              <a:t>、</a:t>
            </a:r>
            <a:r>
              <a:rPr lang="en-US" altLang="ja-JP" dirty="0" smtClean="0"/>
              <a:t>NP-105(150)</a:t>
            </a:r>
            <a:r>
              <a:rPr lang="ja-JP" altLang="en-US" dirty="0" smtClean="0"/>
              <a:t>および錠剤印刷装置</a:t>
            </a:r>
            <a:r>
              <a:rPr lang="en-US" altLang="ja-JP" dirty="0" smtClean="0"/>
              <a:t>TABREX Rev.</a:t>
            </a:r>
            <a:r>
              <a:rPr lang="ja-JP" altLang="en-US" dirty="0" smtClean="0"/>
              <a:t>についてご紹介いたします。</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最初にグラニュトール</a:t>
            </a:r>
            <a:r>
              <a:rPr lang="en-US" altLang="ja-JP" dirty="0" smtClean="0"/>
              <a:t>F</a:t>
            </a:r>
            <a:r>
              <a:rPr lang="ja-JP" altLang="en-US" dirty="0" smtClean="0"/>
              <a:t>についてです。</a:t>
            </a:r>
            <a:endParaRPr lang="en-US" altLang="ja-JP" dirty="0" smtClean="0"/>
          </a:p>
          <a:p>
            <a:r>
              <a:rPr lang="ja-JP" altLang="en-US" dirty="0" smtClean="0"/>
              <a:t>グラニュトールはマンニトール</a:t>
            </a:r>
            <a:r>
              <a:rPr lang="en-US" altLang="ja-JP" dirty="0" smtClean="0"/>
              <a:t>100%</a:t>
            </a:r>
            <a:r>
              <a:rPr lang="ja-JP" altLang="en-US" dirty="0" smtClean="0"/>
              <a:t>の流動層造粒物で、</a:t>
            </a:r>
            <a:r>
              <a:rPr kumimoji="1" lang="ja-JP" altLang="en-US" dirty="0" smtClean="0"/>
              <a:t>粒子径の異なる</a:t>
            </a:r>
            <a:r>
              <a:rPr kumimoji="1" lang="en-US" altLang="ja-JP" dirty="0" smtClean="0"/>
              <a:t>3</a:t>
            </a:r>
            <a:r>
              <a:rPr kumimoji="1" lang="ja-JP" altLang="en-US" dirty="0" err="1" smtClean="0"/>
              <a:t>つの</a:t>
            </a:r>
            <a:r>
              <a:rPr kumimoji="1" lang="ja-JP" altLang="en-US" dirty="0" smtClean="0"/>
              <a:t>グレードを展開しております。</a:t>
            </a:r>
            <a:endParaRPr kumimoji="1" lang="en-US" altLang="ja-JP" dirty="0" smtClean="0"/>
          </a:p>
          <a:p>
            <a:r>
              <a:rPr kumimoji="1" lang="ja-JP" altLang="en-US" dirty="0" smtClean="0"/>
              <a:t>中でも、ファインは平均粒子径約</a:t>
            </a:r>
            <a:r>
              <a:rPr kumimoji="1" lang="en-US" altLang="ja-JP" dirty="0" smtClean="0"/>
              <a:t>65µm</a:t>
            </a:r>
            <a:r>
              <a:rPr kumimoji="1" lang="ja-JP" altLang="en-US" dirty="0" smtClean="0"/>
              <a:t>と、細かい粒径でありながら、安息角も</a:t>
            </a:r>
            <a:r>
              <a:rPr kumimoji="1" lang="en-US" altLang="ja-JP" dirty="0" smtClean="0"/>
              <a:t>40°</a:t>
            </a:r>
            <a:r>
              <a:rPr kumimoji="1" lang="ja-JP" altLang="en-US" dirty="0" smtClean="0"/>
              <a:t>以下となっております。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13726395-5EDA-4014-B210-F36AD004903E}" type="slidenum">
              <a:rPr lang="en-US" altLang="ja-JP" smtClean="0"/>
              <a:pPr/>
              <a:t>2</a:t>
            </a:fld>
            <a:endParaRPr lang="en-US" altLang="ja-JP"/>
          </a:p>
        </p:txBody>
      </p:sp>
    </p:spTree>
    <p:extLst>
      <p:ext uri="{BB962C8B-B14F-4D97-AF65-F5344CB8AC3E}">
        <p14:creationId xmlns:p14="http://schemas.microsoft.com/office/powerpoint/2010/main" val="2624111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次に、ノンパレル</a:t>
            </a:r>
            <a:r>
              <a:rPr lang="en-US" altLang="ja-JP" dirty="0" smtClean="0"/>
              <a:t>105</a:t>
            </a:r>
            <a:r>
              <a:rPr lang="ja-JP" altLang="en-US" dirty="0" smtClean="0"/>
              <a:t>についてです。</a:t>
            </a:r>
            <a:endParaRPr lang="en-US" altLang="ja-JP" dirty="0" smtClean="0"/>
          </a:p>
          <a:p>
            <a:r>
              <a:rPr lang="ja-JP" altLang="en-US" dirty="0" smtClean="0"/>
              <a:t>ノンパレル</a:t>
            </a:r>
            <a:r>
              <a:rPr lang="en-US" altLang="ja-JP" dirty="0" smtClean="0"/>
              <a:t>105</a:t>
            </a:r>
            <a:r>
              <a:rPr lang="ja-JP" altLang="en-US" dirty="0" smtClean="0"/>
              <a:t>は乳糖と結晶セルロースからなる球形顆粒でありまして、削れにくい点が特徴です。</a:t>
            </a:r>
            <a:endParaRPr lang="en-US" altLang="ja-JP" dirty="0" smtClean="0"/>
          </a:p>
          <a:p>
            <a:r>
              <a:rPr lang="ja-JP" altLang="en-US" dirty="0" smtClean="0"/>
              <a:t>特に小粒径の</a:t>
            </a:r>
            <a:r>
              <a:rPr lang="en-US" altLang="ja-JP" dirty="0" smtClean="0"/>
              <a:t>150</a:t>
            </a:r>
            <a:r>
              <a:rPr lang="ja-JP" altLang="en-US" dirty="0" smtClean="0"/>
              <a:t>グレードは</a:t>
            </a:r>
            <a:r>
              <a:rPr lang="en-US" altLang="ja-JP" dirty="0" smtClean="0"/>
              <a:t>OD</a:t>
            </a:r>
            <a:r>
              <a:rPr lang="ja-JP" altLang="en-US" dirty="0" smtClean="0"/>
              <a:t>錠の核粒子に最適なグレードとなります。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F2863AD8-A990-4B9A-A926-8E348F130398}" type="slidenum">
              <a:rPr kumimoji="1" lang="ja-JP" altLang="en-US" smtClean="0"/>
              <a:t>3</a:t>
            </a:fld>
            <a:endParaRPr kumimoji="1" lang="ja-JP" altLang="en-US"/>
          </a:p>
        </p:txBody>
      </p:sp>
    </p:spTree>
    <p:extLst>
      <p:ext uri="{BB962C8B-B14F-4D97-AF65-F5344CB8AC3E}">
        <p14:creationId xmlns:p14="http://schemas.microsoft.com/office/powerpoint/2010/main" val="693591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こちらは苦味マスキング顆粒を用いた</a:t>
            </a:r>
            <a:r>
              <a:rPr lang="en-US" altLang="ja-JP" dirty="0" smtClean="0"/>
              <a:t>OD</a:t>
            </a:r>
            <a:r>
              <a:rPr lang="ja-JP" altLang="en-US" dirty="0" smtClean="0"/>
              <a:t>錠の処方例です。</a:t>
            </a:r>
            <a:endParaRPr lang="en-US" altLang="ja-JP" dirty="0" smtClean="0"/>
          </a:p>
          <a:p>
            <a:r>
              <a:rPr lang="en-US" altLang="ja-JP" dirty="0" smtClean="0"/>
              <a:t>NP105</a:t>
            </a:r>
            <a:r>
              <a:rPr lang="ja-JP" altLang="en-US" dirty="0" smtClean="0"/>
              <a:t>（</a:t>
            </a:r>
            <a:r>
              <a:rPr lang="en-US" altLang="ja-JP" dirty="0" smtClean="0"/>
              <a:t>150</a:t>
            </a:r>
            <a:r>
              <a:rPr lang="ja-JP" altLang="en-US" dirty="0" smtClean="0"/>
              <a:t>）に塩化ベルベリンをレイヤリングし、苦味マスキング基剤をコーティングしました。</a:t>
            </a:r>
            <a:endParaRPr lang="en-US" altLang="ja-JP" dirty="0" smtClean="0"/>
          </a:p>
          <a:p>
            <a:r>
              <a:rPr lang="ja-JP" altLang="en-US" dirty="0" smtClean="0"/>
              <a:t>調整した顆粒を用いて</a:t>
            </a:r>
            <a:r>
              <a:rPr lang="en-US" altLang="ja-JP" dirty="0" smtClean="0"/>
              <a:t>OD</a:t>
            </a:r>
            <a:r>
              <a:rPr lang="ja-JP" altLang="en-US" dirty="0" smtClean="0"/>
              <a:t>錠を作製し、賦形剤としてグラニュトールおよび</a:t>
            </a:r>
            <a:r>
              <a:rPr lang="en-US" altLang="ja-JP" dirty="0" smtClean="0"/>
              <a:t>SD</a:t>
            </a:r>
            <a:r>
              <a:rPr lang="ja-JP" altLang="en-US" dirty="0" smtClean="0"/>
              <a:t>マンニトールを用いて、</a:t>
            </a:r>
            <a:r>
              <a:rPr lang="en-US" altLang="ja-JP" dirty="0" smtClean="0"/>
              <a:t>OD</a:t>
            </a:r>
            <a:r>
              <a:rPr lang="ja-JP" altLang="en-US" dirty="0" smtClean="0"/>
              <a:t>錠の物性を比較しております。</a:t>
            </a:r>
            <a:endParaRPr lang="en-US" altLang="ja-JP" dirty="0" smtClean="0"/>
          </a:p>
          <a:p>
            <a:endParaRPr kumimoji="1" lang="en-US" altLang="ja-JP" dirty="0" smtClean="0"/>
          </a:p>
          <a:p>
            <a:r>
              <a:rPr lang="ja-JP" altLang="en-US" dirty="0" smtClean="0"/>
              <a:t>まず、錠剤物性がこちらとなります。</a:t>
            </a:r>
            <a:endParaRPr lang="en-US" altLang="ja-JP" dirty="0" smtClean="0"/>
          </a:p>
          <a:p>
            <a:r>
              <a:rPr lang="ja-JP" altLang="en-US" dirty="0" smtClean="0"/>
              <a:t>硬度はいずれの賦形剤でも打錠圧</a:t>
            </a:r>
            <a:r>
              <a:rPr lang="en-US" altLang="ja-JP" dirty="0" smtClean="0"/>
              <a:t>7kN</a:t>
            </a:r>
            <a:r>
              <a:rPr lang="ja-JP" altLang="en-US" dirty="0" smtClean="0"/>
              <a:t>以下で実用硬度</a:t>
            </a:r>
            <a:r>
              <a:rPr lang="en-US" altLang="ja-JP" dirty="0" smtClean="0"/>
              <a:t>50N</a:t>
            </a:r>
            <a:r>
              <a:rPr lang="ja-JP" altLang="en-US" dirty="0" err="1" smtClean="0"/>
              <a:t>を達</a:t>
            </a:r>
            <a:r>
              <a:rPr lang="ja-JP" altLang="en-US" dirty="0" smtClean="0"/>
              <a:t>成していることが確認できました。</a:t>
            </a:r>
            <a:endParaRPr lang="en-US" altLang="ja-JP" dirty="0" smtClean="0"/>
          </a:p>
          <a:p>
            <a:r>
              <a:rPr lang="ja-JP" altLang="en-US" dirty="0" smtClean="0"/>
              <a:t>一方、崩壊時間は、</a:t>
            </a:r>
            <a:r>
              <a:rPr lang="en-US" altLang="ja-JP" dirty="0" smtClean="0"/>
              <a:t>SD</a:t>
            </a:r>
            <a:r>
              <a:rPr lang="ja-JP" altLang="en-US" dirty="0" smtClean="0"/>
              <a:t>品と比較し</a:t>
            </a:r>
            <a:r>
              <a:rPr lang="en-US" altLang="ja-JP" dirty="0" smtClean="0"/>
              <a:t>GT</a:t>
            </a:r>
            <a:r>
              <a:rPr lang="ja-JP" altLang="en-US" dirty="0" smtClean="0"/>
              <a:t>は優れた崩壊性を示しました。</a:t>
            </a:r>
            <a:endParaRPr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F2863AD8-A990-4B9A-A926-8E348F130398}" type="slidenum">
              <a:rPr kumimoji="1" lang="ja-JP" altLang="en-US" smtClean="0"/>
              <a:t>4</a:t>
            </a:fld>
            <a:endParaRPr kumimoji="1" lang="ja-JP" altLang="en-US"/>
          </a:p>
        </p:txBody>
      </p:sp>
    </p:spTree>
    <p:extLst>
      <p:ext uri="{BB962C8B-B14F-4D97-AF65-F5344CB8AC3E}">
        <p14:creationId xmlns:p14="http://schemas.microsoft.com/office/powerpoint/2010/main" val="693591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 イメージ プレースホルダー 1"/>
          <p:cNvSpPr>
            <a:spLocks noGrp="1" noRot="1" noChangeAspect="1" noTextEdit="1"/>
          </p:cNvSpPr>
          <p:nvPr>
            <p:ph type="sldImg"/>
          </p:nvPr>
        </p:nvSpPr>
        <p:spPr>
          <a:ln/>
        </p:spPr>
      </p:sp>
      <p:sp>
        <p:nvSpPr>
          <p:cNvPr id="15363" name="ノート プレースホルダー 2"/>
          <p:cNvSpPr>
            <a:spLocks noGrp="1"/>
          </p:cNvSpPr>
          <p:nvPr>
            <p:ph type="body" idx="1"/>
          </p:nvPr>
        </p:nvSpPr>
        <p:spPr>
          <a:noFill/>
        </p:spPr>
        <p:txBody>
          <a:bodyPr/>
          <a:lstStyle/>
          <a:p>
            <a:r>
              <a:rPr lang="ja-JP" altLang="en-US" dirty="0" smtClean="0"/>
              <a:t>こちらは、</a:t>
            </a:r>
            <a:r>
              <a:rPr lang="en-US" altLang="ja-JP" dirty="0" smtClean="0"/>
              <a:t>OD</a:t>
            </a:r>
            <a:r>
              <a:rPr lang="ja-JP" altLang="en-US" dirty="0" smtClean="0"/>
              <a:t>錠の苦味マスキング性を確認した溶出試験結果です。</a:t>
            </a:r>
            <a:endParaRPr lang="en-US" altLang="ja-JP" dirty="0" smtClean="0"/>
          </a:p>
          <a:p>
            <a:r>
              <a:rPr lang="ja-JP" altLang="en-US" dirty="0" smtClean="0"/>
              <a:t>破線は打錠前の顆粒です。打錠後も苦味マスキング性が維持されていることがこの結果より確認できました。</a:t>
            </a:r>
            <a:endParaRPr lang="en-US" altLang="ja-JP" dirty="0" smtClean="0"/>
          </a:p>
          <a:p>
            <a:endParaRPr lang="en-US" altLang="ja-JP" dirty="0" smtClean="0"/>
          </a:p>
          <a:p>
            <a:endParaRPr lang="en-US" altLang="ja-JP" dirty="0" smtClean="0"/>
          </a:p>
        </p:txBody>
      </p:sp>
      <p:sp>
        <p:nvSpPr>
          <p:cNvPr id="4" name="スライド番号プレースホルダー 3"/>
          <p:cNvSpPr>
            <a:spLocks noGrp="1"/>
          </p:cNvSpPr>
          <p:nvPr>
            <p:ph type="sldNum" sz="quarter" idx="5"/>
          </p:nvPr>
        </p:nvSpPr>
        <p:spPr/>
        <p:txBody>
          <a:bodyPr/>
          <a:lstStyle/>
          <a:p>
            <a:pPr>
              <a:defRPr/>
            </a:pPr>
            <a:fld id="{34A4BC80-7B9F-4583-B5C3-A1EC26BB6E4E}" type="slidenum">
              <a:rPr lang="en-US" altLang="ja-JP" smtClean="0"/>
              <a:pPr>
                <a:defRPr/>
              </a:pPr>
              <a:t>5</a:t>
            </a:fld>
            <a:endParaRPr lang="en-US"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最後に錠剤印刷装置</a:t>
            </a:r>
            <a:r>
              <a:rPr kumimoji="1" lang="en-US" altLang="ja-JP" dirty="0" smtClean="0"/>
              <a:t>TABREX Rev.</a:t>
            </a:r>
            <a:r>
              <a:rPr kumimoji="1" lang="ja-JP" altLang="en-US" dirty="0" smtClean="0"/>
              <a:t>についてご紹介いたします。</a:t>
            </a:r>
            <a:endParaRPr kumimoji="1" lang="en-US" altLang="ja-JP" dirty="0" smtClean="0"/>
          </a:p>
          <a:p>
            <a:r>
              <a:rPr kumimoji="1" lang="ja-JP" altLang="en-US" dirty="0" smtClean="0"/>
              <a:t>こちら業界初のモジュラー方式により生産規模に応じた設備の増減が可能となっております。</a:t>
            </a:r>
            <a:endParaRPr kumimoji="1" lang="en-US" altLang="ja-JP" dirty="0" smtClean="0"/>
          </a:p>
          <a:p>
            <a:r>
              <a:rPr kumimoji="1" lang="ja-JP" altLang="en-US" sz="1200" kern="1200" dirty="0" smtClean="0">
                <a:solidFill>
                  <a:schemeClr val="tx1"/>
                </a:solidFill>
                <a:effectLst/>
                <a:latin typeface="+mn-lt"/>
                <a:ea typeface="+mn-ea"/>
                <a:cs typeface="+mn-cs"/>
              </a:rPr>
              <a:t>また、</a:t>
            </a:r>
            <a:r>
              <a:rPr kumimoji="1" lang="ja-JP" altLang="ja-JP" sz="1200" kern="1200" dirty="0" smtClean="0">
                <a:solidFill>
                  <a:schemeClr val="tx1"/>
                </a:solidFill>
                <a:effectLst/>
                <a:latin typeface="+mn-lt"/>
                <a:ea typeface="+mn-ea"/>
                <a:cs typeface="+mn-cs"/>
              </a:rPr>
              <a:t>ディスク搬送方式と高度な認識技術の融合により錠剤の形状・寸法に合わせた専用部品を準備することなく</a:t>
            </a:r>
            <a:r>
              <a:rPr kumimoji="1" lang="ja-JP" altLang="en-US" sz="1200" kern="1200" dirty="0" smtClean="0">
                <a:solidFill>
                  <a:schemeClr val="tx1"/>
                </a:solidFill>
                <a:effectLst/>
                <a:latin typeface="+mn-lt"/>
                <a:ea typeface="+mn-ea"/>
                <a:cs typeface="+mn-cs"/>
              </a:rPr>
              <a:t>、様々</a:t>
            </a:r>
            <a:r>
              <a:rPr kumimoji="1" lang="ja-JP" altLang="ja-JP" sz="1200" kern="1200" dirty="0" smtClean="0">
                <a:solidFill>
                  <a:schemeClr val="tx1"/>
                </a:solidFill>
                <a:effectLst/>
                <a:latin typeface="+mn-lt"/>
                <a:ea typeface="+mn-ea"/>
                <a:cs typeface="+mn-cs"/>
              </a:rPr>
              <a:t>な錠剤形状への印刷が可能と</a:t>
            </a:r>
            <a:r>
              <a:rPr kumimoji="1" lang="ja-JP" altLang="en-US" sz="1200" kern="1200" dirty="0" smtClean="0">
                <a:solidFill>
                  <a:schemeClr val="tx1"/>
                </a:solidFill>
                <a:effectLst/>
                <a:latin typeface="+mn-lt"/>
                <a:ea typeface="+mn-ea"/>
                <a:cs typeface="+mn-cs"/>
              </a:rPr>
              <a:t>なっております。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0094A80-2598-4CB5-AF92-F2FB0E7CDD23}" type="slidenum">
              <a:rPr kumimoji="1" lang="ja-JP" altLang="en-US" smtClean="0"/>
              <a:t>6</a:t>
            </a:fld>
            <a:endParaRPr kumimoji="1" lang="ja-JP" altLang="en-US"/>
          </a:p>
        </p:txBody>
      </p:sp>
    </p:spTree>
    <p:extLst>
      <p:ext uri="{BB962C8B-B14F-4D97-AF65-F5344CB8AC3E}">
        <p14:creationId xmlns:p14="http://schemas.microsoft.com/office/powerpoint/2010/main" val="1321896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latin typeface="+mn-ea"/>
              </a:rPr>
              <a:t>また、この他に錠剤外観検査装置の</a:t>
            </a:r>
            <a:r>
              <a:rPr lang="en-US" altLang="ja-JP" sz="1200" dirty="0" err="1" smtClean="0">
                <a:latin typeface="+mn-ea"/>
              </a:rPr>
              <a:t>TABREXi</a:t>
            </a:r>
            <a:r>
              <a:rPr lang="ja-JP" altLang="en-US" sz="1200" dirty="0" err="1" smtClean="0">
                <a:latin typeface="+mn-ea"/>
              </a:rPr>
              <a:t>、</a:t>
            </a:r>
            <a:r>
              <a:rPr lang="ja-JP" altLang="en-US" sz="1200" dirty="0" smtClean="0">
                <a:latin typeface="+mn-ea"/>
              </a:rPr>
              <a:t>ポータブル錠剤印刷装置の</a:t>
            </a:r>
            <a:r>
              <a:rPr lang="en-US" altLang="ja-JP" sz="1200" dirty="0" smtClean="0">
                <a:latin typeface="+mn-ea"/>
              </a:rPr>
              <a:t>TABREX Portable</a:t>
            </a:r>
            <a:r>
              <a:rPr lang="ja-JP" altLang="en-US" sz="1200" dirty="0" smtClean="0">
                <a:latin typeface="+mn-ea"/>
              </a:rPr>
              <a:t>などもございます。</a:t>
            </a:r>
            <a:endParaRPr lang="en-US" altLang="ja-JP" sz="1200" dirty="0" smtClean="0">
              <a:latin typeface="+mn-ea"/>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40094A80-2598-4CB5-AF92-F2FB0E7CDD23}" type="slidenum">
              <a:rPr kumimoji="1" lang="ja-JP" altLang="en-US" smtClean="0"/>
              <a:t>7</a:t>
            </a:fld>
            <a:endParaRPr kumimoji="1" lang="ja-JP" altLang="en-US"/>
          </a:p>
        </p:txBody>
      </p:sp>
    </p:spTree>
    <p:extLst>
      <p:ext uri="{BB962C8B-B14F-4D97-AF65-F5344CB8AC3E}">
        <p14:creationId xmlns:p14="http://schemas.microsoft.com/office/powerpoint/2010/main" val="2112528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ご清聴頂きありがとうございました。</a:t>
            </a:r>
            <a:endParaRPr kumimoji="1" lang="en-US" altLang="ja-JP" dirty="0" smtClean="0"/>
          </a:p>
          <a:p>
            <a:r>
              <a:rPr kumimoji="1" lang="ja-JP" altLang="en-US" dirty="0" smtClean="0"/>
              <a:t>詳細は弊社ブースまでお問い合わせください。　</a:t>
            </a:r>
            <a:endParaRPr kumimoji="1" lang="ja-JP" altLang="en-US" dirty="0"/>
          </a:p>
        </p:txBody>
      </p:sp>
      <p:sp>
        <p:nvSpPr>
          <p:cNvPr id="4" name="スライド番号プレースホルダー 3"/>
          <p:cNvSpPr>
            <a:spLocks noGrp="1"/>
          </p:cNvSpPr>
          <p:nvPr>
            <p:ph type="sldNum" sz="quarter" idx="10"/>
          </p:nvPr>
        </p:nvSpPr>
        <p:spPr/>
        <p:txBody>
          <a:bodyPr/>
          <a:lstStyle/>
          <a:p>
            <a:fld id="{13726395-5EDA-4014-B210-F36AD004903E}" type="slidenum">
              <a:rPr lang="en-US" altLang="ja-JP" smtClean="0"/>
              <a:pPr/>
              <a:t>8</a:t>
            </a:fld>
            <a:endParaRPr lang="en-US" altLang="ja-JP"/>
          </a:p>
        </p:txBody>
      </p:sp>
    </p:spTree>
    <p:extLst>
      <p:ext uri="{BB962C8B-B14F-4D97-AF65-F5344CB8AC3E}">
        <p14:creationId xmlns:p14="http://schemas.microsoft.com/office/powerpoint/2010/main" val="3769043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DF635A5-F3DA-478E-80F0-5B1F8A09578E}" type="datetimeFigureOut">
              <a:rPr kumimoji="1" lang="ja-JP" altLang="en-US" smtClean="0"/>
              <a:t>2017/8/18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2A4A58A-423F-44BF-B8D2-A73E3F043E1F}" type="slidenum">
              <a:rPr kumimoji="1" lang="ja-JP" altLang="en-US" smtClean="0"/>
              <a:t>‹#›</a:t>
            </a:fld>
            <a:endParaRPr kumimoji="1" lang="ja-JP" altLang="en-US"/>
          </a:p>
        </p:txBody>
      </p:sp>
    </p:spTree>
    <p:extLst>
      <p:ext uri="{BB962C8B-B14F-4D97-AF65-F5344CB8AC3E}">
        <p14:creationId xmlns:p14="http://schemas.microsoft.com/office/powerpoint/2010/main" val="554610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DF635A5-F3DA-478E-80F0-5B1F8A09578E}" type="datetimeFigureOut">
              <a:rPr kumimoji="1" lang="ja-JP" altLang="en-US" smtClean="0"/>
              <a:t>2017/8/18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2A4A58A-423F-44BF-B8D2-A73E3F043E1F}" type="slidenum">
              <a:rPr kumimoji="1" lang="ja-JP" altLang="en-US" smtClean="0"/>
              <a:t>‹#›</a:t>
            </a:fld>
            <a:endParaRPr kumimoji="1" lang="ja-JP" altLang="en-US"/>
          </a:p>
        </p:txBody>
      </p:sp>
    </p:spTree>
    <p:extLst>
      <p:ext uri="{BB962C8B-B14F-4D97-AF65-F5344CB8AC3E}">
        <p14:creationId xmlns:p14="http://schemas.microsoft.com/office/powerpoint/2010/main" val="1707393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DF635A5-F3DA-478E-80F0-5B1F8A09578E}" type="datetimeFigureOut">
              <a:rPr kumimoji="1" lang="ja-JP" altLang="en-US" smtClean="0"/>
              <a:t>2017/8/18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2A4A58A-423F-44BF-B8D2-A73E3F043E1F}" type="slidenum">
              <a:rPr kumimoji="1" lang="ja-JP" altLang="en-US" smtClean="0"/>
              <a:t>‹#›</a:t>
            </a:fld>
            <a:endParaRPr kumimoji="1" lang="ja-JP" altLang="en-US"/>
          </a:p>
        </p:txBody>
      </p:sp>
    </p:spTree>
    <p:extLst>
      <p:ext uri="{BB962C8B-B14F-4D97-AF65-F5344CB8AC3E}">
        <p14:creationId xmlns:p14="http://schemas.microsoft.com/office/powerpoint/2010/main" val="3501578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DF635A5-F3DA-478E-80F0-5B1F8A09578E}" type="datetimeFigureOut">
              <a:rPr kumimoji="1" lang="ja-JP" altLang="en-US" smtClean="0"/>
              <a:t>2017/8/18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2A4A58A-423F-44BF-B8D2-A73E3F043E1F}" type="slidenum">
              <a:rPr kumimoji="1" lang="ja-JP" altLang="en-US" smtClean="0"/>
              <a:t>‹#›</a:t>
            </a:fld>
            <a:endParaRPr kumimoji="1" lang="ja-JP" altLang="en-US"/>
          </a:p>
        </p:txBody>
      </p:sp>
    </p:spTree>
    <p:extLst>
      <p:ext uri="{BB962C8B-B14F-4D97-AF65-F5344CB8AC3E}">
        <p14:creationId xmlns:p14="http://schemas.microsoft.com/office/powerpoint/2010/main" val="2547256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DF635A5-F3DA-478E-80F0-5B1F8A09578E}" type="datetimeFigureOut">
              <a:rPr kumimoji="1" lang="ja-JP" altLang="en-US" smtClean="0"/>
              <a:t>2017/8/18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2A4A58A-423F-44BF-B8D2-A73E3F043E1F}" type="slidenum">
              <a:rPr kumimoji="1" lang="ja-JP" altLang="en-US" smtClean="0"/>
              <a:t>‹#›</a:t>
            </a:fld>
            <a:endParaRPr kumimoji="1" lang="ja-JP" altLang="en-US"/>
          </a:p>
        </p:txBody>
      </p:sp>
    </p:spTree>
    <p:extLst>
      <p:ext uri="{BB962C8B-B14F-4D97-AF65-F5344CB8AC3E}">
        <p14:creationId xmlns:p14="http://schemas.microsoft.com/office/powerpoint/2010/main" val="2296664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DF635A5-F3DA-478E-80F0-5B1F8A09578E}" type="datetimeFigureOut">
              <a:rPr kumimoji="1" lang="ja-JP" altLang="en-US" smtClean="0"/>
              <a:t>2017/8/18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2A4A58A-423F-44BF-B8D2-A73E3F043E1F}" type="slidenum">
              <a:rPr kumimoji="1" lang="ja-JP" altLang="en-US" smtClean="0"/>
              <a:t>‹#›</a:t>
            </a:fld>
            <a:endParaRPr kumimoji="1" lang="ja-JP" altLang="en-US"/>
          </a:p>
        </p:txBody>
      </p:sp>
    </p:spTree>
    <p:extLst>
      <p:ext uri="{BB962C8B-B14F-4D97-AF65-F5344CB8AC3E}">
        <p14:creationId xmlns:p14="http://schemas.microsoft.com/office/powerpoint/2010/main" val="2311500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DF635A5-F3DA-478E-80F0-5B1F8A09578E}" type="datetimeFigureOut">
              <a:rPr kumimoji="1" lang="ja-JP" altLang="en-US" smtClean="0"/>
              <a:t>2017/8/18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2A4A58A-423F-44BF-B8D2-A73E3F043E1F}" type="slidenum">
              <a:rPr kumimoji="1" lang="ja-JP" altLang="en-US" smtClean="0"/>
              <a:t>‹#›</a:t>
            </a:fld>
            <a:endParaRPr kumimoji="1" lang="ja-JP" altLang="en-US"/>
          </a:p>
        </p:txBody>
      </p:sp>
    </p:spTree>
    <p:extLst>
      <p:ext uri="{BB962C8B-B14F-4D97-AF65-F5344CB8AC3E}">
        <p14:creationId xmlns:p14="http://schemas.microsoft.com/office/powerpoint/2010/main" val="3932182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DF635A5-F3DA-478E-80F0-5B1F8A09578E}" type="datetimeFigureOut">
              <a:rPr kumimoji="1" lang="ja-JP" altLang="en-US" smtClean="0"/>
              <a:t>2017/8/18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2A4A58A-423F-44BF-B8D2-A73E3F043E1F}" type="slidenum">
              <a:rPr kumimoji="1" lang="ja-JP" altLang="en-US" smtClean="0"/>
              <a:t>‹#›</a:t>
            </a:fld>
            <a:endParaRPr kumimoji="1" lang="ja-JP" altLang="en-US"/>
          </a:p>
        </p:txBody>
      </p:sp>
    </p:spTree>
    <p:extLst>
      <p:ext uri="{BB962C8B-B14F-4D97-AF65-F5344CB8AC3E}">
        <p14:creationId xmlns:p14="http://schemas.microsoft.com/office/powerpoint/2010/main" val="1392989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DF635A5-F3DA-478E-80F0-5B1F8A09578E}" type="datetimeFigureOut">
              <a:rPr kumimoji="1" lang="ja-JP" altLang="en-US" smtClean="0"/>
              <a:t>2017/8/18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2A4A58A-423F-44BF-B8D2-A73E3F043E1F}" type="slidenum">
              <a:rPr kumimoji="1" lang="ja-JP" altLang="en-US" smtClean="0"/>
              <a:t>‹#›</a:t>
            </a:fld>
            <a:endParaRPr kumimoji="1" lang="ja-JP" altLang="en-US"/>
          </a:p>
        </p:txBody>
      </p:sp>
    </p:spTree>
    <p:extLst>
      <p:ext uri="{BB962C8B-B14F-4D97-AF65-F5344CB8AC3E}">
        <p14:creationId xmlns:p14="http://schemas.microsoft.com/office/powerpoint/2010/main" val="2184828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DF635A5-F3DA-478E-80F0-5B1F8A09578E}" type="datetimeFigureOut">
              <a:rPr kumimoji="1" lang="ja-JP" altLang="en-US" smtClean="0"/>
              <a:t>2017/8/18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2A4A58A-423F-44BF-B8D2-A73E3F043E1F}" type="slidenum">
              <a:rPr kumimoji="1" lang="ja-JP" altLang="en-US" smtClean="0"/>
              <a:t>‹#›</a:t>
            </a:fld>
            <a:endParaRPr kumimoji="1" lang="ja-JP" altLang="en-US"/>
          </a:p>
        </p:txBody>
      </p:sp>
    </p:spTree>
    <p:extLst>
      <p:ext uri="{BB962C8B-B14F-4D97-AF65-F5344CB8AC3E}">
        <p14:creationId xmlns:p14="http://schemas.microsoft.com/office/powerpoint/2010/main" val="1389283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DF635A5-F3DA-478E-80F0-5B1F8A09578E}" type="datetimeFigureOut">
              <a:rPr kumimoji="1" lang="ja-JP" altLang="en-US" smtClean="0"/>
              <a:t>2017/8/18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2A4A58A-423F-44BF-B8D2-A73E3F043E1F}" type="slidenum">
              <a:rPr kumimoji="1" lang="ja-JP" altLang="en-US" smtClean="0"/>
              <a:t>‹#›</a:t>
            </a:fld>
            <a:endParaRPr kumimoji="1" lang="ja-JP" altLang="en-US"/>
          </a:p>
        </p:txBody>
      </p:sp>
    </p:spTree>
    <p:extLst>
      <p:ext uri="{BB962C8B-B14F-4D97-AF65-F5344CB8AC3E}">
        <p14:creationId xmlns:p14="http://schemas.microsoft.com/office/powerpoint/2010/main" val="1459139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F635A5-F3DA-478E-80F0-5B1F8A09578E}" type="datetimeFigureOut">
              <a:rPr kumimoji="1" lang="ja-JP" altLang="en-US" smtClean="0"/>
              <a:t>2017/8/18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4A58A-423F-44BF-B8D2-A73E3F043E1F}" type="slidenum">
              <a:rPr kumimoji="1" lang="ja-JP" altLang="en-US" smtClean="0"/>
              <a:t>‹#›</a:t>
            </a:fld>
            <a:endParaRPr kumimoji="1" lang="ja-JP" altLang="en-US"/>
          </a:p>
        </p:txBody>
      </p:sp>
    </p:spTree>
    <p:extLst>
      <p:ext uri="{BB962C8B-B14F-4D97-AF65-F5344CB8AC3E}">
        <p14:creationId xmlns:p14="http://schemas.microsoft.com/office/powerpoint/2010/main" val="1981682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5.png"/><Relationship Id="rId4" Type="http://schemas.openxmlformats.org/officeDocument/2006/relationships/image" Target="../media/image4.wmf"/></Relationships>
</file>

<file path=ppt/slides/_rels/slide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6.jpe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7.jpeg"/><Relationship Id="rId4" Type="http://schemas.microsoft.com/office/2007/relationships/hdphoto" Target="../media/hdphoto1.wdp"/><Relationship Id="rId9"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image" Target="../media/image2.jpeg"/><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chart" Target="../charts/chart4.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4.emf"/><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emf"/><Relationship Id="rId4" Type="http://schemas.openxmlformats.org/officeDocument/2006/relationships/image" Target="../media/image2.jpeg"/><Relationship Id="rId9" Type="http://schemas.openxmlformats.org/officeDocument/2006/relationships/image" Target="../media/image19.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9470" y="3190477"/>
            <a:ext cx="1926616" cy="1735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2034" name="Rectangle 2"/>
          <p:cNvSpPr>
            <a:spLocks noGrp="1" noChangeArrowheads="1"/>
          </p:cNvSpPr>
          <p:nvPr>
            <p:ph type="ctrTitle"/>
          </p:nvPr>
        </p:nvSpPr>
        <p:spPr>
          <a:xfrm>
            <a:off x="666481" y="1340768"/>
            <a:ext cx="7052320" cy="1313656"/>
          </a:xfrm>
        </p:spPr>
        <p:txBody>
          <a:bodyPr>
            <a:normAutofit/>
          </a:bodyPr>
          <a:lstStyle/>
          <a:p>
            <a:r>
              <a:rPr lang="ja-JP" altLang="en-US" sz="6000" u="sng" dirty="0" smtClean="0">
                <a:effectLst>
                  <a:outerShdw blurRad="38100" dist="38100" dir="2700000" algn="tl">
                    <a:srgbClr val="C0C0C0"/>
                  </a:outerShdw>
                </a:effectLst>
              </a:rPr>
              <a:t>フロイントの製品紹介</a:t>
            </a:r>
            <a:endParaRPr lang="ja-JP" altLang="en-US" sz="6000" u="sng" dirty="0">
              <a:effectLst>
                <a:outerShdw blurRad="38100" dist="38100" dir="2700000" algn="tl">
                  <a:srgbClr val="C0C0C0"/>
                </a:outerShdw>
              </a:effectLst>
            </a:endParaRPr>
          </a:p>
        </p:txBody>
      </p:sp>
      <p:sp>
        <p:nvSpPr>
          <p:cNvPr id="7" name="サブタイトル 2"/>
          <p:cNvSpPr txBox="1">
            <a:spLocks/>
          </p:cNvSpPr>
          <p:nvPr/>
        </p:nvSpPr>
        <p:spPr bwMode="auto">
          <a:xfrm>
            <a:off x="908943" y="3680730"/>
            <a:ext cx="4032448" cy="1116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0" indent="0" algn="l" rtl="0" fontAlgn="base">
              <a:spcBef>
                <a:spcPct val="20000"/>
              </a:spcBef>
              <a:spcAft>
                <a:spcPct val="0"/>
              </a:spcAft>
              <a:buClr>
                <a:schemeClr val="hlink"/>
              </a:buClr>
              <a:buSzPct val="110000"/>
              <a:buFont typeface="Wingdings" pitchFamily="2" charset="2"/>
              <a:buNone/>
              <a:defRPr kumimoji="1"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60000"/>
              <a:buFont typeface="Wingdings" pitchFamily="2" charset="2"/>
              <a:buChar char="n"/>
              <a:defRPr kumimoji="1" sz="2800">
                <a:solidFill>
                  <a:schemeClr val="tx1"/>
                </a:solidFill>
                <a:latin typeface="+mn-lt"/>
                <a:ea typeface="+mn-ea"/>
              </a:defRPr>
            </a:lvl2pPr>
            <a:lvl3pPr marL="1143000" indent="-228600" algn="l" rtl="0" fontAlgn="base">
              <a:spcBef>
                <a:spcPct val="20000"/>
              </a:spcBef>
              <a:spcAft>
                <a:spcPct val="0"/>
              </a:spcAft>
              <a:buClr>
                <a:schemeClr val="hlink"/>
              </a:buClr>
              <a:buSzPct val="95000"/>
              <a:buFont typeface="Wingdings" pitchFamily="2" charset="2"/>
              <a:buChar char="w"/>
              <a:defRPr kumimoji="1" sz="2400">
                <a:solidFill>
                  <a:schemeClr val="tx1"/>
                </a:solidFill>
                <a:latin typeface="+mn-lt"/>
                <a:ea typeface="+mn-ea"/>
              </a:defRPr>
            </a:lvl3pPr>
            <a:lvl4pPr marL="1600200" indent="-228600" algn="l" rtl="0" fontAlgn="base">
              <a:spcBef>
                <a:spcPct val="20000"/>
              </a:spcBef>
              <a:spcAft>
                <a:spcPct val="0"/>
              </a:spcAft>
              <a:buClr>
                <a:schemeClr val="tx1"/>
              </a:buClr>
              <a:buSzPct val="65000"/>
              <a:buFont typeface="Wingdings" pitchFamily="2" charset="2"/>
              <a:buChar char="n"/>
              <a:defRPr kumimoji="1" sz="2000">
                <a:solidFill>
                  <a:schemeClr val="tx1"/>
                </a:solidFill>
                <a:latin typeface="+mn-lt"/>
                <a:ea typeface="+mn-ea"/>
              </a:defRPr>
            </a:lvl4pPr>
            <a:lvl5pPr marL="20574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mn-lt"/>
                <a:ea typeface="+mn-ea"/>
              </a:defRPr>
            </a:lvl5pPr>
            <a:lvl6pPr marL="25146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mn-lt"/>
                <a:ea typeface="+mn-ea"/>
              </a:defRPr>
            </a:lvl6pPr>
            <a:lvl7pPr marL="29718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mn-lt"/>
                <a:ea typeface="+mn-ea"/>
              </a:defRPr>
            </a:lvl7pPr>
            <a:lvl8pPr marL="34290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mn-lt"/>
                <a:ea typeface="+mn-ea"/>
              </a:defRPr>
            </a:lvl8pPr>
            <a:lvl9pPr marL="38862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mn-lt"/>
                <a:ea typeface="+mn-ea"/>
              </a:defRPr>
            </a:lvl9pPr>
          </a:lstStyle>
          <a:p>
            <a:pPr>
              <a:defRPr/>
            </a:pPr>
            <a:r>
              <a:rPr lang="ja-JP" altLang="en-US" sz="3000" kern="0" dirty="0" smtClean="0">
                <a:solidFill>
                  <a:srgbClr val="002060"/>
                </a:solidFill>
              </a:rPr>
              <a:t>グラニュトール</a:t>
            </a:r>
            <a:r>
              <a:rPr lang="en-US" altLang="ja-JP" sz="3000" kern="0" baseline="30000" dirty="0" smtClean="0">
                <a:solidFill>
                  <a:srgbClr val="002060"/>
                </a:solidFill>
              </a:rPr>
              <a:t>®</a:t>
            </a:r>
            <a:r>
              <a:rPr lang="en-US" altLang="ja-JP" sz="3000" kern="0" dirty="0" smtClean="0">
                <a:solidFill>
                  <a:srgbClr val="002060"/>
                </a:solidFill>
              </a:rPr>
              <a:t>F</a:t>
            </a:r>
          </a:p>
          <a:p>
            <a:pPr>
              <a:defRPr/>
            </a:pPr>
            <a:r>
              <a:rPr lang="ja-JP" altLang="en-US" sz="3000" kern="0" dirty="0" smtClean="0">
                <a:solidFill>
                  <a:srgbClr val="002060"/>
                </a:solidFill>
              </a:rPr>
              <a:t>ノンパレル</a:t>
            </a:r>
            <a:r>
              <a:rPr lang="en-US" altLang="ja-JP" sz="3000" kern="0" baseline="30000" dirty="0" smtClean="0">
                <a:solidFill>
                  <a:srgbClr val="002060"/>
                </a:solidFill>
              </a:rPr>
              <a:t>®</a:t>
            </a:r>
            <a:r>
              <a:rPr lang="en-US" altLang="ja-JP" sz="3000" kern="0" dirty="0" smtClean="0">
                <a:solidFill>
                  <a:srgbClr val="002060"/>
                </a:solidFill>
              </a:rPr>
              <a:t>-105</a:t>
            </a:r>
            <a:r>
              <a:rPr lang="ja-JP" altLang="en-US" sz="3000" kern="0" dirty="0" smtClean="0">
                <a:solidFill>
                  <a:srgbClr val="002060"/>
                </a:solidFill>
              </a:rPr>
              <a:t>（</a:t>
            </a:r>
            <a:r>
              <a:rPr lang="en-US" altLang="ja-JP" sz="3000" kern="0" dirty="0" smtClean="0">
                <a:solidFill>
                  <a:srgbClr val="002060"/>
                </a:solidFill>
              </a:rPr>
              <a:t>150</a:t>
            </a:r>
            <a:r>
              <a:rPr lang="ja-JP" altLang="en-US" sz="3000" kern="0" dirty="0" smtClean="0">
                <a:solidFill>
                  <a:srgbClr val="002060"/>
                </a:solidFill>
              </a:rPr>
              <a:t>）</a:t>
            </a:r>
            <a:endParaRPr lang="en-US" altLang="ja-JP" sz="3000" kern="0" dirty="0">
              <a:solidFill>
                <a:srgbClr val="002060"/>
              </a:solidFill>
            </a:endParaRPr>
          </a:p>
        </p:txBody>
      </p:sp>
      <p:sp>
        <p:nvSpPr>
          <p:cNvPr id="9" name="サブタイトル 2"/>
          <p:cNvSpPr txBox="1">
            <a:spLocks/>
          </p:cNvSpPr>
          <p:nvPr/>
        </p:nvSpPr>
        <p:spPr>
          <a:xfrm>
            <a:off x="683568" y="3140968"/>
            <a:ext cx="3168352" cy="624659"/>
          </a:xfrm>
          <a:prstGeom prst="rect">
            <a:avLst/>
          </a:prstGeom>
        </p:spPr>
        <p:txBody>
          <a:bodyPr vert="horz" lIns="91440" tIns="45720" rIns="91440" bIns="45720" rtlCol="0">
            <a:noAutofit/>
          </a:bodyPr>
          <a:lstStyle>
            <a:lvl1pPr marL="0" indent="0" algn="l" defTabSz="914400" rtl="0" eaLnBrk="1" latinLnBrk="0" hangingPunct="1">
              <a:spcBef>
                <a:spcPct val="20000"/>
              </a:spcBef>
              <a:buClr>
                <a:schemeClr val="accent1"/>
              </a:buClr>
              <a:buSzPct val="85000"/>
              <a:buFont typeface="Arial" pitchFamily="34" charset="0"/>
              <a:buNone/>
              <a:defRPr kumimoji="1"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kumimoji="1"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kumimoji="1"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kumimoji="1"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kumimoji="1"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kumimoji="1"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kumimoji="1"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kumimoji="1"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kumimoji="1" sz="1300" kern="1200">
                <a:solidFill>
                  <a:schemeClr val="tx1">
                    <a:tint val="75000"/>
                  </a:schemeClr>
                </a:solidFill>
                <a:latin typeface="+mn-lt"/>
                <a:ea typeface="+mn-ea"/>
                <a:cs typeface="+mn-cs"/>
              </a:defRPr>
            </a:lvl9pPr>
          </a:lstStyle>
          <a:p>
            <a:pPr>
              <a:defRPr/>
            </a:pPr>
            <a:r>
              <a:rPr lang="ja-JP" altLang="en-US" sz="3200" u="sng" dirty="0" smtClean="0">
                <a:solidFill>
                  <a:srgbClr val="002060"/>
                </a:solidFill>
              </a:rPr>
              <a:t>医薬品添加剤</a:t>
            </a:r>
            <a:endParaRPr lang="en-US" altLang="ja-JP" sz="3200" u="sng" dirty="0">
              <a:solidFill>
                <a:srgbClr val="002060"/>
              </a:solidFill>
            </a:endParaRPr>
          </a:p>
        </p:txBody>
      </p:sp>
      <p:sp>
        <p:nvSpPr>
          <p:cNvPr id="12" name="サブタイトル 2"/>
          <p:cNvSpPr txBox="1">
            <a:spLocks/>
          </p:cNvSpPr>
          <p:nvPr/>
        </p:nvSpPr>
        <p:spPr>
          <a:xfrm>
            <a:off x="683568" y="4923017"/>
            <a:ext cx="3168352" cy="624659"/>
          </a:xfrm>
          <a:prstGeom prst="rect">
            <a:avLst/>
          </a:prstGeom>
        </p:spPr>
        <p:txBody>
          <a:bodyPr vert="horz" lIns="91440" tIns="45720" rIns="91440" bIns="45720" rtlCol="0">
            <a:noAutofit/>
          </a:bodyPr>
          <a:lstStyle>
            <a:lvl1pPr marL="0" indent="0" algn="l" defTabSz="914400" rtl="0" eaLnBrk="1" latinLnBrk="0" hangingPunct="1">
              <a:spcBef>
                <a:spcPct val="20000"/>
              </a:spcBef>
              <a:buClr>
                <a:schemeClr val="accent1"/>
              </a:buClr>
              <a:buSzPct val="85000"/>
              <a:buFont typeface="Arial" pitchFamily="34" charset="0"/>
              <a:buNone/>
              <a:defRPr kumimoji="1"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kumimoji="1"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kumimoji="1"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kumimoji="1"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kumimoji="1"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kumimoji="1"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kumimoji="1"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kumimoji="1"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kumimoji="1" sz="1300" kern="1200">
                <a:solidFill>
                  <a:schemeClr val="tx1">
                    <a:tint val="75000"/>
                  </a:schemeClr>
                </a:solidFill>
                <a:latin typeface="+mn-lt"/>
                <a:ea typeface="+mn-ea"/>
                <a:cs typeface="+mn-cs"/>
              </a:defRPr>
            </a:lvl9pPr>
          </a:lstStyle>
          <a:p>
            <a:pPr>
              <a:defRPr/>
            </a:pPr>
            <a:r>
              <a:rPr lang="ja-JP" altLang="en-US" sz="3200" u="sng" dirty="0" smtClean="0">
                <a:solidFill>
                  <a:srgbClr val="002060"/>
                </a:solidFill>
              </a:rPr>
              <a:t>製剤機械装置</a:t>
            </a:r>
            <a:endParaRPr lang="en-US" altLang="ja-JP" sz="3200" u="sng" dirty="0">
              <a:solidFill>
                <a:srgbClr val="002060"/>
              </a:solidFill>
            </a:endParaRPr>
          </a:p>
        </p:txBody>
      </p:sp>
      <p:sp>
        <p:nvSpPr>
          <p:cNvPr id="14" name="サブタイトル 2"/>
          <p:cNvSpPr txBox="1">
            <a:spLocks/>
          </p:cNvSpPr>
          <p:nvPr/>
        </p:nvSpPr>
        <p:spPr>
          <a:xfrm>
            <a:off x="886098" y="5427073"/>
            <a:ext cx="8257902" cy="450199"/>
          </a:xfrm>
          <a:prstGeom prst="rect">
            <a:avLst/>
          </a:prstGeom>
        </p:spPr>
        <p:txBody>
          <a:bodyPr vert="horz" lIns="91440" tIns="45720" rIns="91440" bIns="45720" rtlCol="0">
            <a:noAutofit/>
          </a:bodyPr>
          <a:lstStyle>
            <a:lvl1pPr marL="0" indent="0" algn="l" defTabSz="914400" rtl="0" eaLnBrk="1" latinLnBrk="0" hangingPunct="1">
              <a:spcBef>
                <a:spcPct val="20000"/>
              </a:spcBef>
              <a:buClr>
                <a:schemeClr val="accent1"/>
              </a:buClr>
              <a:buSzPct val="85000"/>
              <a:buFont typeface="Arial" pitchFamily="34" charset="0"/>
              <a:buNone/>
              <a:defRPr kumimoji="1"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kumimoji="1"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kumimoji="1"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kumimoji="1"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kumimoji="1"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kumimoji="1"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kumimoji="1"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kumimoji="1"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kumimoji="1" sz="1300" kern="1200">
                <a:solidFill>
                  <a:schemeClr val="tx1">
                    <a:tint val="75000"/>
                  </a:schemeClr>
                </a:solidFill>
                <a:latin typeface="+mn-lt"/>
                <a:ea typeface="+mn-ea"/>
                <a:cs typeface="+mn-cs"/>
              </a:defRPr>
            </a:lvl9pPr>
          </a:lstStyle>
          <a:p>
            <a:pPr>
              <a:defRPr/>
            </a:pPr>
            <a:r>
              <a:rPr lang="ja-JP" altLang="en-US" sz="3000" dirty="0">
                <a:solidFill>
                  <a:srgbClr val="002060"/>
                </a:solidFill>
              </a:rPr>
              <a:t>錠剤印刷</a:t>
            </a:r>
            <a:r>
              <a:rPr lang="ja-JP" altLang="en-US" sz="3000" dirty="0" smtClean="0">
                <a:solidFill>
                  <a:srgbClr val="002060"/>
                </a:solidFill>
              </a:rPr>
              <a:t>装置（外観検査機能搭載型）</a:t>
            </a:r>
            <a:r>
              <a:rPr lang="en-US" altLang="ja-JP" sz="3000" dirty="0" smtClean="0">
                <a:solidFill>
                  <a:srgbClr val="002060"/>
                </a:solidFill>
              </a:rPr>
              <a:t>TABREX Rev.</a:t>
            </a:r>
            <a:r>
              <a:rPr lang="ja-JP" altLang="en-US" sz="3000" dirty="0" smtClean="0">
                <a:solidFill>
                  <a:srgbClr val="002060"/>
                </a:solidFill>
              </a:rPr>
              <a:t>　</a:t>
            </a:r>
            <a:endParaRPr lang="en-US" altLang="ja-JP" sz="3000" dirty="0">
              <a:solidFill>
                <a:srgbClr val="002060"/>
              </a:solidFill>
            </a:endParaRPr>
          </a:p>
        </p:txBody>
      </p:sp>
      <p:pic>
        <p:nvPicPr>
          <p:cNvPr id="8" name="Picture 5"/>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66787" y="44624"/>
            <a:ext cx="2569709" cy="655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89304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3"/>
          <p:cNvGraphicFramePr>
            <a:graphicFrameLocks noGrp="1"/>
          </p:cNvGraphicFramePr>
          <p:nvPr>
            <p:extLst>
              <p:ext uri="{D42A27DB-BD31-4B8C-83A1-F6EECF244321}">
                <p14:modId xmlns:p14="http://schemas.microsoft.com/office/powerpoint/2010/main" val="2255797085"/>
              </p:ext>
            </p:extLst>
          </p:nvPr>
        </p:nvGraphicFramePr>
        <p:xfrm>
          <a:off x="350838" y="2490117"/>
          <a:ext cx="8529638" cy="4175126"/>
        </p:xfrm>
        <a:graphic>
          <a:graphicData uri="http://schemas.openxmlformats.org/drawingml/2006/table">
            <a:tbl>
              <a:tblPr/>
              <a:tblGrid>
                <a:gridCol w="1194279"/>
                <a:gridCol w="673664"/>
                <a:gridCol w="2269437"/>
                <a:gridCol w="2232131"/>
                <a:gridCol w="2160127"/>
              </a:tblGrid>
              <a:tr h="543948">
                <a:tc gridSpan="2">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ja-JP" altLang="en-US" sz="2000" b="1" i="0" u="none" strike="noStrike" cap="none" normalizeH="0" baseline="0" dirty="0" smtClean="0">
                          <a:ln>
                            <a:noFill/>
                          </a:ln>
                          <a:solidFill>
                            <a:srgbClr val="000000"/>
                          </a:solidFill>
                          <a:effectLst>
                            <a:outerShdw blurRad="38100" dist="38100" dir="2700000" algn="tl">
                              <a:srgbClr val="000000">
                                <a:alpha val="43137"/>
                              </a:srgbClr>
                            </a:outerShdw>
                          </a:effectLst>
                          <a:latin typeface="+mj-lt"/>
                          <a:ea typeface="ＭＳ Ｐゴシック" pitchFamily="50" charset="-128"/>
                          <a:cs typeface="Arial" panose="020B0604020202020204" pitchFamily="34" charset="0"/>
                        </a:rPr>
                        <a:t>グレード</a:t>
                      </a:r>
                      <a:endParaRPr kumimoji="1" lang="ja-JP" altLang="ja-JP" sz="2000" b="1" i="0" u="none" strike="noStrike" cap="none" normalizeH="0" baseline="0" dirty="0" smtClean="0">
                        <a:ln>
                          <a:noFill/>
                        </a:ln>
                        <a:solidFill>
                          <a:srgbClr val="000000"/>
                        </a:solidFill>
                        <a:effectLst>
                          <a:outerShdw blurRad="38100" dist="38100" dir="2700000" algn="tl">
                            <a:srgbClr val="000000">
                              <a:alpha val="43137"/>
                            </a:srgbClr>
                          </a:outerShdw>
                        </a:effectLst>
                        <a:latin typeface="+mj-lt"/>
                        <a:ea typeface="ＭＳ Ｐゴシック" pitchFamily="50" charset="-128"/>
                        <a:cs typeface="Arial" panose="020B0604020202020204" pitchFamily="34" charset="0"/>
                      </a:endParaRPr>
                    </a:p>
                  </a:txBody>
                  <a:tcPr marL="91429" marR="91429" marT="45709" marB="45709" anchor="ctr" horzOverflow="overflow">
                    <a:lnL cap="flat">
                      <a:noFill/>
                    </a:lnL>
                    <a:lnR w="12700" cap="flat" cmpd="sng" algn="ctr">
                      <a:solidFill>
                        <a:schemeClr val="tx1"/>
                      </a:solidFill>
                      <a:prstDash val="solid"/>
                      <a:round/>
                      <a:headEnd type="none" w="med" len="med"/>
                      <a:tailEnd type="none" w="med" len="med"/>
                    </a:lnR>
                    <a:lnT w="28575"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outerShdw blurRad="38100" dist="38100" dir="2700000" algn="tl">
                              <a:srgbClr val="C0C0C0"/>
                            </a:outerShdw>
                          </a:effectLst>
                          <a:latin typeface="+mj-lt"/>
                          <a:ea typeface="ＭＳ Ｐゴシック" pitchFamily="50" charset="-128"/>
                          <a:cs typeface="Arial" panose="020B0604020202020204" pitchFamily="34" charset="0"/>
                        </a:rPr>
                        <a:t>F</a:t>
                      </a:r>
                    </a:p>
                  </a:txBody>
                  <a:tcPr marL="91429" marR="91429"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outerShdw blurRad="38100" dist="38100" dir="2700000" algn="tl">
                              <a:srgbClr val="C0C0C0"/>
                            </a:outerShdw>
                          </a:effectLst>
                          <a:latin typeface="+mj-lt"/>
                          <a:ea typeface="ＭＳ Ｐゴシック" pitchFamily="50" charset="-128"/>
                          <a:cs typeface="Arial" panose="020B0604020202020204" pitchFamily="34" charset="0"/>
                        </a:rPr>
                        <a:t>S</a:t>
                      </a:r>
                    </a:p>
                  </a:txBody>
                  <a:tcPr marL="91429" marR="91429" marT="45709" marB="45709" anchor="ctr" horzOverflow="overflow">
                    <a:lnL w="12700" cap="flat" cmpd="sng" algn="ctr">
                      <a:solidFill>
                        <a:schemeClr val="tx1"/>
                      </a:solidFill>
                      <a:prstDash val="solid"/>
                      <a:round/>
                      <a:headEnd type="none" w="med" len="med"/>
                      <a:tailEnd type="none" w="med" len="med"/>
                    </a:lnL>
                    <a:lnR w="12700" cap="flat" cmpd="sng" algn="ctr">
                      <a:solidFill>
                        <a:sysClr val="windowText" lastClr="000000"/>
                      </a:solidFill>
                      <a:prstDash val="solid"/>
                      <a:miter lim="800000"/>
                      <a:headEnd type="none" w="med" len="med"/>
                      <a:tailEnd type="none" w="med" len="med"/>
                    </a:lnR>
                    <a:lnT w="28575"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outerShdw blurRad="38100" dist="38100" dir="2700000" algn="tl">
                              <a:srgbClr val="C0C0C0"/>
                            </a:outerShdw>
                          </a:effectLst>
                          <a:latin typeface="+mj-lt"/>
                          <a:ea typeface="ＭＳ Ｐゴシック" pitchFamily="50" charset="-128"/>
                          <a:cs typeface="Arial" panose="020B0604020202020204" pitchFamily="34" charset="0"/>
                        </a:rPr>
                        <a:t>R</a:t>
                      </a:r>
                    </a:p>
                  </a:txBody>
                  <a:tcPr marL="91429" marR="91429" marT="45709" marB="45709" anchor="ctr" horzOverflow="overflow">
                    <a:lnL w="12700" cap="flat" cmpd="sng" algn="ctr">
                      <a:solidFill>
                        <a:sysClr val="windowText" lastClr="000000"/>
                      </a:solidFill>
                      <a:prstDash val="solid"/>
                      <a:miter lim="800000"/>
                      <a:headEnd type="none" w="med" len="med"/>
                      <a:tailEnd type="none" w="med" len="med"/>
                    </a:lnL>
                    <a:lnR cap="flat">
                      <a:noFill/>
                    </a:lnR>
                    <a:lnT w="28575"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r>
              <a:tr h="1127738">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ja-JP" altLang="en-US" sz="2000" b="1" i="0" u="none" strike="noStrike" cap="none" normalizeH="0" baseline="0" dirty="0" smtClean="0">
                          <a:ln>
                            <a:noFill/>
                          </a:ln>
                          <a:solidFill>
                            <a:srgbClr val="000000"/>
                          </a:solidFill>
                          <a:effectLst/>
                          <a:latin typeface="+mj-lt"/>
                          <a:ea typeface="ＭＳ Ｐゴシック" pitchFamily="50" charset="-128"/>
                          <a:cs typeface="Arial" panose="020B0604020202020204" pitchFamily="34" charset="0"/>
                        </a:rPr>
                        <a:t>粒度</a:t>
                      </a:r>
                      <a:endParaRPr kumimoji="1" lang="en-US" altLang="ja-JP" sz="2000" b="1" i="0" u="none" strike="noStrike" cap="none" normalizeH="0" baseline="0" dirty="0" smtClean="0">
                        <a:ln>
                          <a:noFill/>
                        </a:ln>
                        <a:solidFill>
                          <a:srgbClr val="000000"/>
                        </a:solidFill>
                        <a:effectLst/>
                        <a:latin typeface="+mj-lt"/>
                        <a:ea typeface="ＭＳ Ｐゴシック" pitchFamily="50" charset="-128"/>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ja-JP" altLang="en-US" sz="2000" b="1" i="0" u="none" strike="noStrike" cap="none" normalizeH="0" baseline="0" dirty="0" smtClean="0">
                          <a:ln>
                            <a:noFill/>
                          </a:ln>
                          <a:solidFill>
                            <a:srgbClr val="000000"/>
                          </a:solidFill>
                          <a:effectLst/>
                          <a:latin typeface="+mj-lt"/>
                          <a:ea typeface="ＭＳ Ｐゴシック" pitchFamily="50" charset="-128"/>
                          <a:cs typeface="Arial" panose="020B0604020202020204" pitchFamily="34" charset="0"/>
                        </a:rPr>
                        <a:t>分布</a:t>
                      </a:r>
                    </a:p>
                  </a:txBody>
                  <a:tcPr marL="91429" marR="91429" marT="45709" marB="45709" anchor="ctr" horzOverflow="overflow">
                    <a:lnL cap="flat">
                      <a:noFill/>
                    </a:lnL>
                    <a:lnR w="12700" cap="flat" cmpd="sng" algn="ctr">
                      <a:solidFill>
                        <a:sysClr val="window" lastClr="FFFFFF"/>
                      </a:solidFill>
                      <a:prstDash val="solid"/>
                      <a:round/>
                      <a:headEnd type="none" w="med" len="med"/>
                      <a:tailEnd type="none" w="med" len="med"/>
                    </a:lnR>
                    <a:lnT w="12700"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0" i="0" u="none" strike="noStrike" cap="none" normalizeH="0" baseline="0" dirty="0" smtClean="0">
                          <a:ln>
                            <a:noFill/>
                          </a:ln>
                          <a:solidFill>
                            <a:srgbClr val="000000"/>
                          </a:solidFill>
                          <a:effectLst/>
                          <a:latin typeface="+mj-lt"/>
                          <a:ea typeface="ＭＳ Ｐゴシック" pitchFamily="50" charset="-128"/>
                          <a:cs typeface="Arial" panose="020B0604020202020204" pitchFamily="34" charset="0"/>
                        </a:rPr>
                        <a:t>D</a:t>
                      </a:r>
                      <a:r>
                        <a:rPr kumimoji="1" lang="en-US" altLang="ja-JP" sz="2000" b="0" i="0" u="none" strike="noStrike" cap="none" normalizeH="0" baseline="-25000" dirty="0" smtClean="0">
                          <a:ln>
                            <a:noFill/>
                          </a:ln>
                          <a:solidFill>
                            <a:srgbClr val="000000"/>
                          </a:solidFill>
                          <a:effectLst/>
                          <a:latin typeface="+mj-lt"/>
                          <a:ea typeface="ＭＳ Ｐゴシック" pitchFamily="50" charset="-128"/>
                          <a:cs typeface="Arial" panose="020B0604020202020204" pitchFamily="34" charset="0"/>
                        </a:rPr>
                        <a:t>10</a:t>
                      </a:r>
                    </a:p>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0" i="0" u="none" strike="noStrike" cap="none" normalizeH="0" baseline="0" dirty="0" smtClean="0">
                          <a:ln>
                            <a:noFill/>
                          </a:ln>
                          <a:solidFill>
                            <a:srgbClr val="000000"/>
                          </a:solidFill>
                          <a:effectLst/>
                          <a:latin typeface="+mj-lt"/>
                          <a:ea typeface="ＭＳ Ｐゴシック" pitchFamily="50" charset="-128"/>
                          <a:cs typeface="Arial" panose="020B0604020202020204" pitchFamily="34" charset="0"/>
                        </a:rPr>
                        <a:t>D</a:t>
                      </a:r>
                      <a:r>
                        <a:rPr kumimoji="1" lang="en-US" altLang="ja-JP" sz="2000" b="0" i="0" u="none" strike="noStrike" cap="none" normalizeH="0" baseline="-25000" dirty="0" smtClean="0">
                          <a:ln>
                            <a:noFill/>
                          </a:ln>
                          <a:solidFill>
                            <a:srgbClr val="000000"/>
                          </a:solidFill>
                          <a:effectLst/>
                          <a:latin typeface="+mj-lt"/>
                          <a:ea typeface="ＭＳ Ｐゴシック" pitchFamily="50" charset="-128"/>
                          <a:cs typeface="Arial" panose="020B0604020202020204" pitchFamily="34" charset="0"/>
                        </a:rPr>
                        <a:t>50</a:t>
                      </a:r>
                    </a:p>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0" i="0" u="none" strike="noStrike" cap="none" normalizeH="0" baseline="0" dirty="0" smtClean="0">
                          <a:ln>
                            <a:noFill/>
                          </a:ln>
                          <a:solidFill>
                            <a:srgbClr val="000000"/>
                          </a:solidFill>
                          <a:effectLst/>
                          <a:latin typeface="+mj-lt"/>
                          <a:ea typeface="ＭＳ Ｐゴシック" pitchFamily="50" charset="-128"/>
                          <a:cs typeface="Arial" panose="020B0604020202020204" pitchFamily="34" charset="0"/>
                        </a:rPr>
                        <a:t>D</a:t>
                      </a:r>
                      <a:r>
                        <a:rPr kumimoji="1" lang="en-US" altLang="ja-JP" sz="2000" b="0" i="0" u="none" strike="noStrike" cap="none" normalizeH="0" baseline="-25000" dirty="0" smtClean="0">
                          <a:ln>
                            <a:noFill/>
                          </a:ln>
                          <a:solidFill>
                            <a:srgbClr val="000000"/>
                          </a:solidFill>
                          <a:effectLst/>
                          <a:latin typeface="+mj-lt"/>
                          <a:ea typeface="ＭＳ Ｐゴシック" pitchFamily="50" charset="-128"/>
                          <a:cs typeface="Arial" panose="020B0604020202020204" pitchFamily="34" charset="0"/>
                        </a:rPr>
                        <a:t>90</a:t>
                      </a:r>
                      <a:endParaRPr kumimoji="1" lang="ja-JP" altLang="en-US" sz="2000" b="0" i="0" u="none" strike="noStrike" cap="none" normalizeH="0" baseline="-25000" dirty="0" smtClean="0">
                        <a:ln>
                          <a:noFill/>
                        </a:ln>
                        <a:solidFill>
                          <a:srgbClr val="000000"/>
                        </a:solidFill>
                        <a:effectLst/>
                        <a:latin typeface="+mj-lt"/>
                        <a:ea typeface="ＭＳ Ｐゴシック" pitchFamily="50" charset="-128"/>
                        <a:cs typeface="Arial" panose="020B0604020202020204" pitchFamily="34" charset="0"/>
                      </a:endParaRPr>
                    </a:p>
                  </a:txBody>
                  <a:tcPr marL="91429" marR="91429" marT="45709" marB="45709" anchor="ctr" horzOverflow="overflow">
                    <a:lnL w="12700" cap="flat" cmpd="sng" algn="ctr">
                      <a:solidFill>
                        <a:sysClr val="window" lastClr="FFFFFF"/>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  30 μm</a:t>
                      </a:r>
                    </a:p>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  65 </a:t>
                      </a:r>
                      <a:r>
                        <a:rPr kumimoji="1" lang="en-US" altLang="ja-JP" sz="2000" b="1" i="0" u="none" strike="noStrike" cap="none" normalizeH="0" baseline="0" dirty="0" err="1" smtClean="0">
                          <a:ln>
                            <a:noFill/>
                          </a:ln>
                          <a:solidFill>
                            <a:schemeClr val="tx1"/>
                          </a:solidFill>
                          <a:effectLst/>
                          <a:latin typeface="+mj-lt"/>
                          <a:ea typeface="ＭＳ Ｐゴシック" pitchFamily="50" charset="-128"/>
                          <a:cs typeface="Arial" panose="020B0604020202020204" pitchFamily="34" charset="0"/>
                        </a:rPr>
                        <a:t>μm</a:t>
                      </a:r>
                      <a:endPar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137 μm</a:t>
                      </a:r>
                      <a:endPar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endParaRPr>
                    </a:p>
                  </a:txBody>
                  <a:tcPr marL="91429" marR="91429"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  41 </a:t>
                      </a:r>
                      <a:r>
                        <a:rPr kumimoji="1" lang="en-US" altLang="ja-JP" sz="2000" b="1" i="0" u="none" strike="noStrike" cap="none" normalizeH="0" baseline="0" dirty="0" err="1" smtClean="0">
                          <a:ln>
                            <a:noFill/>
                          </a:ln>
                          <a:solidFill>
                            <a:schemeClr val="tx1"/>
                          </a:solidFill>
                          <a:effectLst/>
                          <a:latin typeface="+mj-lt"/>
                          <a:ea typeface="ＭＳ Ｐゴシック" pitchFamily="50" charset="-128"/>
                          <a:cs typeface="Arial" panose="020B0604020202020204" pitchFamily="34" charset="0"/>
                        </a:rPr>
                        <a:t>μm</a:t>
                      </a:r>
                      <a:endPar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  83 </a:t>
                      </a:r>
                      <a:r>
                        <a:rPr kumimoji="1" lang="en-US" altLang="ja-JP" sz="2000" b="1" i="0" u="none" strike="noStrike" cap="none" normalizeH="0" baseline="0" dirty="0" err="1" smtClean="0">
                          <a:ln>
                            <a:noFill/>
                          </a:ln>
                          <a:solidFill>
                            <a:schemeClr val="tx1"/>
                          </a:solidFill>
                          <a:effectLst/>
                          <a:latin typeface="+mj-lt"/>
                          <a:ea typeface="ＭＳ Ｐゴシック" pitchFamily="50" charset="-128"/>
                          <a:cs typeface="Arial" panose="020B0604020202020204" pitchFamily="34" charset="0"/>
                        </a:rPr>
                        <a:t>μm</a:t>
                      </a:r>
                      <a:endPar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147 </a:t>
                      </a:r>
                      <a:r>
                        <a:rPr kumimoji="1" lang="en-US" altLang="ja-JP" sz="2000" b="1" i="0" u="none" strike="noStrike" cap="none" normalizeH="0" baseline="0" dirty="0" err="1" smtClean="0">
                          <a:ln>
                            <a:noFill/>
                          </a:ln>
                          <a:solidFill>
                            <a:schemeClr val="tx1"/>
                          </a:solidFill>
                          <a:effectLst/>
                          <a:latin typeface="+mj-lt"/>
                          <a:ea typeface="ＭＳ Ｐゴシック" pitchFamily="50" charset="-128"/>
                          <a:cs typeface="Arial" panose="020B0604020202020204" pitchFamily="34" charset="0"/>
                        </a:rPr>
                        <a:t>μm</a:t>
                      </a:r>
                      <a:endPar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endParaRPr>
                    </a:p>
                  </a:txBody>
                  <a:tcPr marL="91429" marR="91429" marT="45709" marB="45709" anchor="ctr" horzOverflow="overflow">
                    <a:lnL w="12700" cap="flat" cmpd="sng" algn="ctr">
                      <a:solidFill>
                        <a:schemeClr val="tx1"/>
                      </a:solidFill>
                      <a:prstDash val="solid"/>
                      <a:round/>
                      <a:headEnd type="none" w="med" len="med"/>
                      <a:tailEnd type="none" w="med" len="med"/>
                    </a:lnL>
                    <a:lnR w="12700" cap="flat" cmpd="sng" algn="ctr">
                      <a:solidFill>
                        <a:sysClr val="windowText" lastClr="000000"/>
                      </a:solidFill>
                      <a:prstDash val="solid"/>
                      <a:miter lim="800000"/>
                      <a:headEnd type="none" w="med" len="med"/>
                      <a:tailEnd type="none" w="med" len="med"/>
                    </a:lnR>
                    <a:lnT w="12700"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  78 </a:t>
                      </a:r>
                      <a:r>
                        <a:rPr kumimoji="1" lang="en-US" altLang="ja-JP" sz="2000" b="1" i="0" u="none" strike="noStrike" cap="none" normalizeH="0" baseline="0" dirty="0" err="1" smtClean="0">
                          <a:ln>
                            <a:noFill/>
                          </a:ln>
                          <a:solidFill>
                            <a:schemeClr val="tx1"/>
                          </a:solidFill>
                          <a:effectLst/>
                          <a:latin typeface="+mj-lt"/>
                          <a:ea typeface="ＭＳ Ｐゴシック" pitchFamily="50" charset="-128"/>
                          <a:cs typeface="Arial" panose="020B0604020202020204" pitchFamily="34" charset="0"/>
                        </a:rPr>
                        <a:t>μm</a:t>
                      </a:r>
                      <a:endPar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154 μm</a:t>
                      </a:r>
                    </a:p>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253 μm</a:t>
                      </a:r>
                      <a:endPar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endParaRPr>
                    </a:p>
                  </a:txBody>
                  <a:tcPr marL="91429" marR="91429" marT="45709" marB="45709" anchor="ctr" horzOverflow="overflow">
                    <a:lnL w="12700" cap="flat" cmpd="sng" algn="ctr">
                      <a:solidFill>
                        <a:sysClr val="windowText" lastClr="000000"/>
                      </a:solidFill>
                      <a:prstDash val="solid"/>
                      <a:miter lim="800000"/>
                      <a:headEnd type="none" w="med" len="med"/>
                      <a:tailEnd type="none" w="med" len="med"/>
                    </a:lnL>
                    <a:lnR cap="flat">
                      <a:noFill/>
                    </a:lnR>
                    <a:lnT w="12700"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r>
              <a:tr h="413825">
                <a:tc gridSpan="2">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ja-JP" altLang="en-US" sz="2000" b="1" i="0" u="none" strike="noStrike" cap="none" normalizeH="0" baseline="0" dirty="0" err="1" smtClean="0">
                          <a:ln>
                            <a:noFill/>
                          </a:ln>
                          <a:solidFill>
                            <a:srgbClr val="000000"/>
                          </a:solidFill>
                          <a:effectLst/>
                          <a:latin typeface="+mj-lt"/>
                          <a:ea typeface="ＭＳ Ｐゴシック" pitchFamily="50" charset="-128"/>
                          <a:cs typeface="Arial" panose="020B0604020202020204" pitchFamily="34" charset="0"/>
                        </a:rPr>
                        <a:t>かさ</a:t>
                      </a:r>
                      <a:r>
                        <a:rPr kumimoji="1" lang="ja-JP" altLang="en-US" sz="2000" b="1" i="0" u="none" strike="noStrike" cap="none" normalizeH="0" baseline="0" dirty="0" smtClean="0">
                          <a:ln>
                            <a:noFill/>
                          </a:ln>
                          <a:solidFill>
                            <a:srgbClr val="000000"/>
                          </a:solidFill>
                          <a:effectLst/>
                          <a:latin typeface="+mj-lt"/>
                          <a:ea typeface="ＭＳ Ｐゴシック" pitchFamily="50" charset="-128"/>
                          <a:cs typeface="Arial" panose="020B0604020202020204" pitchFamily="34" charset="0"/>
                        </a:rPr>
                        <a:t>密度</a:t>
                      </a:r>
                    </a:p>
                  </a:txBody>
                  <a:tcPr marL="91429" marR="91429" marT="45709" marB="45709" anchor="ctr" horzOverflow="overflow">
                    <a:lnL cap="flat">
                      <a:noFill/>
                    </a:lnL>
                    <a:lnR w="12700" cap="flat" cmpd="sng" algn="ctr">
                      <a:solidFill>
                        <a:schemeClr val="tx1"/>
                      </a:solidFill>
                      <a:prstDash val="solid"/>
                      <a:round/>
                      <a:headEnd type="none" w="med" len="med"/>
                      <a:tailEnd type="none" w="med" len="med"/>
                    </a:lnR>
                    <a:lnT w="12700"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1" lang="ja-JP" altLang="en-US" sz="2400" b="0" i="0" u="none" strike="noStrike" cap="none" normalizeH="0" baseline="-25000" dirty="0" smtClean="0">
                        <a:ln>
                          <a:noFill/>
                        </a:ln>
                        <a:solidFill>
                          <a:srgbClr val="000000"/>
                        </a:solidFill>
                        <a:effectLst/>
                        <a:latin typeface="ＭＳ Ｐゴシック" pitchFamily="50" charset="-128"/>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0.49 g/mL</a:t>
                      </a:r>
                      <a:endPar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endParaRPr>
                    </a:p>
                  </a:txBody>
                  <a:tcPr marL="91429" marR="91429"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0.55 g/mL</a:t>
                      </a:r>
                    </a:p>
                  </a:txBody>
                  <a:tcPr marL="91429" marR="91429" marT="45709" marB="45709" anchor="ctr" horzOverflow="overflow">
                    <a:lnL w="12700" cap="flat" cmpd="sng" algn="ctr">
                      <a:solidFill>
                        <a:schemeClr val="tx1"/>
                      </a:solidFill>
                      <a:prstDash val="solid"/>
                      <a:round/>
                      <a:headEnd type="none" w="med" len="med"/>
                      <a:tailEnd type="none" w="med" len="med"/>
                    </a:lnL>
                    <a:lnR w="12700" cap="flat" cmpd="sng" algn="ctr">
                      <a:solidFill>
                        <a:sysClr val="windowText" lastClr="000000"/>
                      </a:solidFill>
                      <a:prstDash val="solid"/>
                      <a:miter lim="800000"/>
                      <a:headEnd type="none" w="med" len="med"/>
                      <a:tailEnd type="none" w="med" len="med"/>
                    </a:lnR>
                    <a:lnT w="12700"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0.53</a:t>
                      </a:r>
                      <a:r>
                        <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 </a:t>
                      </a: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g/mL</a:t>
                      </a:r>
                      <a:endPar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endParaRPr>
                    </a:p>
                  </a:txBody>
                  <a:tcPr marL="91429" marR="91429" marT="45709" marB="45709" anchor="ctr" horzOverflow="overflow">
                    <a:lnL w="12700" cap="flat" cmpd="sng" algn="ctr">
                      <a:solidFill>
                        <a:sysClr val="windowText" lastClr="000000"/>
                      </a:solidFill>
                      <a:prstDash val="solid"/>
                      <a:miter lim="800000"/>
                      <a:headEnd type="none" w="med" len="med"/>
                      <a:tailEnd type="none" w="med" len="med"/>
                    </a:lnL>
                    <a:lnR cap="flat">
                      <a:noFill/>
                    </a:lnR>
                    <a:lnT w="12700"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r>
              <a:tr h="413825">
                <a:tc gridSpan="2">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ja-JP" altLang="en-US" sz="2000" b="1" i="0" u="none" strike="noStrike" cap="none" normalizeH="0" baseline="0" dirty="0" smtClean="0">
                          <a:ln>
                            <a:noFill/>
                          </a:ln>
                          <a:solidFill>
                            <a:srgbClr val="000000"/>
                          </a:solidFill>
                          <a:effectLst/>
                          <a:latin typeface="+mj-lt"/>
                          <a:ea typeface="ＭＳ Ｐゴシック" pitchFamily="50" charset="-128"/>
                          <a:cs typeface="Arial" panose="020B0604020202020204" pitchFamily="34" charset="0"/>
                        </a:rPr>
                        <a:t>安息角</a:t>
                      </a:r>
                    </a:p>
                  </a:txBody>
                  <a:tcPr marL="91429" marR="91429" marT="45709" marB="45709" anchor="ctr" horzOverflow="overflow">
                    <a:lnL cap="flat">
                      <a:noFill/>
                    </a:lnL>
                    <a:lnR w="12700" cap="flat" cmpd="sng" algn="ctr">
                      <a:solidFill>
                        <a:schemeClr val="tx1"/>
                      </a:solidFill>
                      <a:prstDash val="solid"/>
                      <a:round/>
                      <a:headEnd type="none" w="med" len="med"/>
                      <a:tailEnd type="none" w="med" len="med"/>
                    </a:lnR>
                    <a:lnT w="12700"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　</a:t>
                      </a: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39</a:t>
                      </a:r>
                      <a:r>
                        <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 </a:t>
                      </a: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a:t>
                      </a:r>
                      <a:endPar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endParaRPr>
                    </a:p>
                  </a:txBody>
                  <a:tcPr marL="91429" marR="91429"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　</a:t>
                      </a: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33</a:t>
                      </a:r>
                      <a:r>
                        <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 </a:t>
                      </a: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a:t>
                      </a:r>
                    </a:p>
                  </a:txBody>
                  <a:tcPr marL="91429" marR="91429" marT="45709" marB="45709" anchor="ctr" horzOverflow="overflow">
                    <a:lnL w="12700" cap="flat" cmpd="sng" algn="ctr">
                      <a:solidFill>
                        <a:schemeClr val="tx1"/>
                      </a:solidFill>
                      <a:prstDash val="solid"/>
                      <a:round/>
                      <a:headEnd type="none" w="med" len="med"/>
                      <a:tailEnd type="none" w="med" len="med"/>
                    </a:lnL>
                    <a:lnR w="12700" cap="flat" cmpd="sng" algn="ctr">
                      <a:solidFill>
                        <a:sysClr val="windowText" lastClr="000000"/>
                      </a:solidFill>
                      <a:prstDash val="solid"/>
                      <a:miter lim="800000"/>
                      <a:headEnd type="none" w="med" len="med"/>
                      <a:tailEnd type="none" w="med" len="med"/>
                    </a:lnR>
                    <a:lnT w="12700"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　</a:t>
                      </a: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34</a:t>
                      </a:r>
                      <a:r>
                        <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 </a:t>
                      </a:r>
                      <a:r>
                        <a:rPr kumimoji="1" lang="en-US" altLang="ja-JP"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rPr>
                        <a:t>°</a:t>
                      </a:r>
                      <a:endParaRPr kumimoji="1" lang="ja-JP" altLang="en-US" sz="2000" b="1" i="0" u="none" strike="noStrike" cap="none" normalizeH="0" baseline="0" dirty="0" smtClean="0">
                        <a:ln>
                          <a:noFill/>
                        </a:ln>
                        <a:solidFill>
                          <a:schemeClr val="tx1"/>
                        </a:solidFill>
                        <a:effectLst/>
                        <a:latin typeface="+mj-lt"/>
                        <a:ea typeface="ＭＳ Ｐゴシック" pitchFamily="50" charset="-128"/>
                        <a:cs typeface="Arial" panose="020B0604020202020204" pitchFamily="34" charset="0"/>
                      </a:endParaRPr>
                    </a:p>
                  </a:txBody>
                  <a:tcPr marL="91429" marR="91429" marT="45709" marB="45709" anchor="ctr" horzOverflow="overflow">
                    <a:lnL w="12700" cap="flat" cmpd="sng" algn="ctr">
                      <a:solidFill>
                        <a:sysClr val="windowText" lastClr="000000"/>
                      </a:solidFill>
                      <a:prstDash val="solid"/>
                      <a:miter lim="800000"/>
                      <a:headEnd type="none" w="med" len="med"/>
                      <a:tailEnd type="none" w="med" len="med"/>
                    </a:lnL>
                    <a:lnR cap="flat">
                      <a:noFill/>
                    </a:lnR>
                    <a:lnT w="12700" cap="flat" cmpd="sng" algn="ctr">
                      <a:solidFill>
                        <a:sysClr val="windowText" lastClr="000000"/>
                      </a:solidFill>
                      <a:prstDash val="solid"/>
                      <a:miter lim="800000"/>
                      <a:headEnd type="none" w="med" len="med"/>
                      <a:tailEnd type="none" w="med" len="med"/>
                    </a:lnT>
                    <a:lnB w="12700" cap="flat" cmpd="sng" algn="ctr">
                      <a:solidFill>
                        <a:sysClr val="windowText" lastClr="000000"/>
                      </a:solidFill>
                      <a:prstDash val="solid"/>
                      <a:miter lim="800000"/>
                      <a:headEnd type="none" w="med" len="med"/>
                      <a:tailEnd type="none" w="med" len="med"/>
                    </a:lnB>
                    <a:lnTlToBr>
                      <a:noFill/>
                    </a:lnTlToBr>
                    <a:lnBlToTr>
                      <a:noFill/>
                    </a:lnBlToTr>
                    <a:noFill/>
                  </a:tcPr>
                </a:tc>
              </a:tr>
              <a:tr h="1675790">
                <a:tc gridSpan="2">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1" lang="en-US" altLang="ja-JP" sz="2000" b="1" i="0" u="none" strike="noStrike" cap="none" normalizeH="0" baseline="0" dirty="0" smtClean="0">
                          <a:ln>
                            <a:noFill/>
                          </a:ln>
                          <a:solidFill>
                            <a:srgbClr val="000000"/>
                          </a:solidFill>
                          <a:effectLst/>
                          <a:latin typeface="+mj-lt"/>
                          <a:ea typeface="ＭＳ Ｐゴシック" pitchFamily="50" charset="-128"/>
                          <a:cs typeface="Arial" panose="020B0604020202020204" pitchFamily="34" charset="0"/>
                        </a:rPr>
                        <a:t>SEM</a:t>
                      </a:r>
                      <a:endParaRPr kumimoji="1" lang="ja-JP" altLang="en-US" sz="2000" b="1" i="0" u="none" strike="noStrike" cap="none" normalizeH="0" baseline="0" dirty="0" smtClean="0">
                        <a:ln>
                          <a:noFill/>
                        </a:ln>
                        <a:solidFill>
                          <a:srgbClr val="000000"/>
                        </a:solidFill>
                        <a:effectLst/>
                        <a:latin typeface="+mj-lt"/>
                        <a:ea typeface="ＭＳ Ｐゴシック" pitchFamily="50" charset="-128"/>
                        <a:cs typeface="Arial" panose="020B0604020202020204" pitchFamily="34" charset="0"/>
                      </a:endParaRPr>
                    </a:p>
                  </a:txBody>
                  <a:tcPr marL="91429" marR="91429" marT="45709" marB="45709" anchor="ctr" horzOverflow="overflow">
                    <a:lnL cap="flat">
                      <a:noFill/>
                    </a:lnL>
                    <a:lnR w="12700" cap="flat" cmpd="sng" algn="ctr">
                      <a:solidFill>
                        <a:schemeClr val="tx1"/>
                      </a:solidFill>
                      <a:prstDash val="solid"/>
                      <a:round/>
                      <a:headEnd type="none" w="med" len="med"/>
                      <a:tailEnd type="none" w="med" len="med"/>
                    </a:lnR>
                    <a:lnT w="12700" cap="flat" cmpd="sng" algn="ctr">
                      <a:solidFill>
                        <a:sysClr val="windowText" lastClr="000000"/>
                      </a:solidFill>
                      <a:prstDash val="solid"/>
                      <a:miter lim="800000"/>
                      <a:headEnd type="none" w="med" len="med"/>
                      <a:tailEnd type="none" w="med" len="med"/>
                    </a:lnT>
                    <a:lnB w="28575" cap="flat" cmpd="sng" algn="ctr">
                      <a:solidFill>
                        <a:sysClr val="windowText" lastClr="000000"/>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1" lang="ja-JP" altLang="en-US" sz="2000" b="0" i="0" u="none" strike="noStrike" cap="none" normalizeH="0" baseline="0" dirty="0" smtClean="0">
                        <a:ln>
                          <a:noFill/>
                        </a:ln>
                        <a:solidFill>
                          <a:schemeClr val="tx1"/>
                        </a:solidFill>
                        <a:effectLst/>
                        <a:latin typeface="+mj-lt"/>
                        <a:ea typeface="ＭＳ Ｐゴシック" pitchFamily="50" charset="-128"/>
                      </a:endParaRPr>
                    </a:p>
                  </a:txBody>
                  <a:tcPr marL="91429" marR="91429" marT="45709" marB="457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1" lang="en-US" altLang="ja-JP" sz="2000" b="0" i="0" u="none" strike="noStrike" cap="none" normalizeH="0" baseline="0" dirty="0" smtClean="0">
                        <a:ln>
                          <a:noFill/>
                        </a:ln>
                        <a:solidFill>
                          <a:srgbClr val="0033CC"/>
                        </a:solidFill>
                        <a:effectLst/>
                        <a:latin typeface="+mj-lt"/>
                        <a:ea typeface="ＭＳ Ｐゴシック" pitchFamily="50" charset="-128"/>
                      </a:endParaRPr>
                    </a:p>
                  </a:txBody>
                  <a:tcPr marL="91429" marR="91429" marT="45709" marB="45709" anchor="ctr" horzOverflow="overflow">
                    <a:lnL w="12700" cap="flat" cmpd="sng" algn="ctr">
                      <a:solidFill>
                        <a:schemeClr val="tx1"/>
                      </a:solidFill>
                      <a:prstDash val="solid"/>
                      <a:round/>
                      <a:headEnd type="none" w="med" len="med"/>
                      <a:tailEnd type="none" w="med" len="med"/>
                    </a:lnL>
                    <a:lnR w="12700" cap="flat" cmpd="sng" algn="ctr">
                      <a:solidFill>
                        <a:sysClr val="windowText" lastClr="000000"/>
                      </a:solidFill>
                      <a:prstDash val="solid"/>
                      <a:miter lim="800000"/>
                      <a:headEnd type="none" w="med" len="med"/>
                      <a:tailEnd type="none" w="med" len="med"/>
                    </a:lnR>
                    <a:lnT w="12700" cap="flat" cmpd="sng" algn="ctr">
                      <a:solidFill>
                        <a:sysClr val="windowText" lastClr="000000"/>
                      </a:solidFill>
                      <a:prstDash val="solid"/>
                      <a:miter lim="800000"/>
                      <a:headEnd type="none" w="med" len="med"/>
                      <a:tailEnd type="none" w="med" len="med"/>
                    </a:lnT>
                    <a:lnB w="28575"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kumimoji="1" sz="1800" kern="1200">
                          <a:solidFill>
                            <a:schemeClr val="tx1"/>
                          </a:solidFill>
                          <a:latin typeface="Arial"/>
                          <a:ea typeface=""/>
                          <a:cs typeface=""/>
                        </a:defRPr>
                      </a:lvl1pPr>
                      <a:lvl2pPr marL="457200" algn="l" defTabSz="914400" rtl="0" eaLnBrk="1" latinLnBrk="0" hangingPunct="1">
                        <a:defRPr kumimoji="1" sz="1800" kern="1200">
                          <a:solidFill>
                            <a:schemeClr val="tx1"/>
                          </a:solidFill>
                          <a:latin typeface="Arial"/>
                          <a:ea typeface=""/>
                          <a:cs typeface=""/>
                        </a:defRPr>
                      </a:lvl2pPr>
                      <a:lvl3pPr marL="914400" algn="l" defTabSz="914400" rtl="0" eaLnBrk="1" latinLnBrk="0" hangingPunct="1">
                        <a:defRPr kumimoji="1" sz="1800" kern="1200">
                          <a:solidFill>
                            <a:schemeClr val="tx1"/>
                          </a:solidFill>
                          <a:latin typeface="Arial"/>
                          <a:ea typeface=""/>
                          <a:cs typeface=""/>
                        </a:defRPr>
                      </a:lvl3pPr>
                      <a:lvl4pPr marL="1371600" algn="l" defTabSz="914400" rtl="0" eaLnBrk="1" latinLnBrk="0" hangingPunct="1">
                        <a:defRPr kumimoji="1" sz="1800" kern="1200">
                          <a:solidFill>
                            <a:schemeClr val="tx1"/>
                          </a:solidFill>
                          <a:latin typeface="Arial"/>
                          <a:ea typeface=""/>
                          <a:cs typeface=""/>
                        </a:defRPr>
                      </a:lvl4pPr>
                      <a:lvl5pPr marL="1828800" algn="l" defTabSz="914400" rtl="0" eaLnBrk="1" latinLnBrk="0" hangingPunct="1">
                        <a:defRPr kumimoji="1" sz="1800" kern="1200">
                          <a:solidFill>
                            <a:schemeClr val="tx1"/>
                          </a:solidFill>
                          <a:latin typeface="Arial"/>
                          <a:ea typeface=""/>
                          <a:cs typeface=""/>
                        </a:defRPr>
                      </a:lvl5pPr>
                      <a:lvl6pPr marL="2286000" algn="l" defTabSz="914400" rtl="0" eaLnBrk="1" latinLnBrk="0" hangingPunct="1">
                        <a:defRPr kumimoji="1" sz="1800" kern="1200">
                          <a:solidFill>
                            <a:schemeClr val="tx1"/>
                          </a:solidFill>
                          <a:latin typeface="Arial"/>
                          <a:ea typeface=""/>
                          <a:cs typeface=""/>
                        </a:defRPr>
                      </a:lvl6pPr>
                      <a:lvl7pPr marL="2743200" algn="l" defTabSz="914400" rtl="0" eaLnBrk="1" latinLnBrk="0" hangingPunct="1">
                        <a:defRPr kumimoji="1" sz="1800" kern="1200">
                          <a:solidFill>
                            <a:schemeClr val="tx1"/>
                          </a:solidFill>
                          <a:latin typeface="Arial"/>
                          <a:ea typeface=""/>
                          <a:cs typeface=""/>
                        </a:defRPr>
                      </a:lvl7pPr>
                      <a:lvl8pPr marL="3200400" algn="l" defTabSz="914400" rtl="0" eaLnBrk="1" latinLnBrk="0" hangingPunct="1">
                        <a:defRPr kumimoji="1" sz="1800" kern="1200">
                          <a:solidFill>
                            <a:schemeClr val="tx1"/>
                          </a:solidFill>
                          <a:latin typeface="Arial"/>
                          <a:ea typeface=""/>
                          <a:cs typeface=""/>
                        </a:defRPr>
                      </a:lvl8pPr>
                      <a:lvl9pPr marL="3657600" algn="l" defTabSz="914400" rtl="0" eaLnBrk="1" latinLnBrk="0" hangingPunct="1">
                        <a:defRPr kumimoji="1" sz="1800" kern="1200">
                          <a:solidFill>
                            <a:schemeClr val="tx1"/>
                          </a:solidFill>
                          <a:latin typeface="Arial"/>
                          <a:ea typeface=""/>
                          <a:cs typeface=""/>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1" lang="ja-JP" altLang="en-US" sz="2000" b="0" i="0" u="none" strike="noStrike" cap="none" normalizeH="0" baseline="0" dirty="0" smtClean="0">
                        <a:ln>
                          <a:noFill/>
                        </a:ln>
                        <a:solidFill>
                          <a:schemeClr val="tx1"/>
                        </a:solidFill>
                        <a:effectLst/>
                        <a:latin typeface="+mj-lt"/>
                        <a:ea typeface="ＭＳ Ｐゴシック" pitchFamily="50" charset="-128"/>
                      </a:endParaRPr>
                    </a:p>
                  </a:txBody>
                  <a:tcPr marL="91429" marR="91429" marT="45709" marB="45709" anchor="ctr" horzOverflow="overflow">
                    <a:lnL w="12700" cap="flat" cmpd="sng" algn="ctr">
                      <a:solidFill>
                        <a:sysClr val="windowText" lastClr="000000"/>
                      </a:solidFill>
                      <a:prstDash val="solid"/>
                      <a:miter lim="800000"/>
                      <a:headEnd type="none" w="med" len="med"/>
                      <a:tailEnd type="none" w="med" len="med"/>
                    </a:lnL>
                    <a:lnR cap="flat">
                      <a:noFill/>
                    </a:lnR>
                    <a:lnT w="12700" cap="flat" cmpd="sng" algn="ctr">
                      <a:solidFill>
                        <a:sysClr val="windowText" lastClr="000000"/>
                      </a:solidFill>
                      <a:prstDash val="solid"/>
                      <a:miter lim="800000"/>
                      <a:headEnd type="none" w="med" len="med"/>
                      <a:tailEnd type="none" w="med" len="med"/>
                    </a:lnT>
                    <a:lnB w="28575"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pic>
        <p:nvPicPr>
          <p:cNvPr id="24623" name="Picture 107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9738" y="5082505"/>
            <a:ext cx="2093912"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624" name="Picture 107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84700" y="5082505"/>
            <a:ext cx="2097088"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625"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2309813" y="5082505"/>
            <a:ext cx="2074862" cy="1585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テキスト ボックス 11"/>
          <p:cNvSpPr txBox="1"/>
          <p:nvPr/>
        </p:nvSpPr>
        <p:spPr>
          <a:xfrm>
            <a:off x="552703" y="1412776"/>
            <a:ext cx="7979737"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spcBef>
                <a:spcPts val="1200"/>
              </a:spcBef>
              <a:defRPr/>
            </a:pPr>
            <a:r>
              <a:rPr lang="ja-JP" altLang="en-US" sz="2200" b="1" dirty="0" smtClean="0"/>
              <a:t>・　既存グレードよりも粒径を細かく設定。</a:t>
            </a:r>
            <a:endParaRPr lang="en-US" altLang="ja-JP" sz="2200" b="1" dirty="0" smtClean="0"/>
          </a:p>
          <a:p>
            <a:pPr>
              <a:spcBef>
                <a:spcPts val="1200"/>
              </a:spcBef>
              <a:defRPr/>
            </a:pPr>
            <a:r>
              <a:rPr lang="ja-JP" altLang="en-US" sz="2200" b="1" dirty="0" smtClean="0"/>
              <a:t>・　</a:t>
            </a:r>
            <a:r>
              <a:rPr lang="ja-JP" altLang="en-US" sz="2200" b="1" dirty="0"/>
              <a:t>既存</a:t>
            </a:r>
            <a:r>
              <a:rPr lang="ja-JP" altLang="en-US" sz="2200" b="1" dirty="0" smtClean="0"/>
              <a:t>グレードと比較して成形性が</a:t>
            </a:r>
            <a:r>
              <a:rPr lang="ja-JP" altLang="en-US" sz="2200" b="1" dirty="0"/>
              <a:t>向上</a:t>
            </a:r>
            <a:r>
              <a:rPr lang="ja-JP" altLang="en-US" sz="2200" b="1" dirty="0" smtClean="0"/>
              <a:t>し、崩壊が速い。</a:t>
            </a:r>
            <a:endParaRPr lang="en-US" altLang="ja-JP" sz="2200" b="1" dirty="0"/>
          </a:p>
        </p:txBody>
      </p:sp>
      <p:sp>
        <p:nvSpPr>
          <p:cNvPr id="13" name="タイトル 1"/>
          <p:cNvSpPr txBox="1">
            <a:spLocks/>
          </p:cNvSpPr>
          <p:nvPr/>
        </p:nvSpPr>
        <p:spPr>
          <a:xfrm>
            <a:off x="457200" y="332656"/>
            <a:ext cx="8229600" cy="864096"/>
          </a:xfrm>
          <a:prstGeom prst="rect">
            <a:avLst/>
          </a:prstGeom>
        </p:spPr>
        <p:txBody>
          <a:bodyPr>
            <a:noAutofit/>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itchFamily="34" charset="0"/>
                <a:ea typeface="ＭＳ Ｐゴシック" charset="-128"/>
              </a:defRPr>
            </a:lvl2pPr>
            <a:lvl3pPr algn="l" rtl="0" fontAlgn="base">
              <a:spcBef>
                <a:spcPct val="0"/>
              </a:spcBef>
              <a:spcAft>
                <a:spcPct val="0"/>
              </a:spcAft>
              <a:defRPr kumimoji="1" sz="4400">
                <a:solidFill>
                  <a:schemeClr val="tx2"/>
                </a:solidFill>
                <a:latin typeface="Tahoma" pitchFamily="34" charset="0"/>
                <a:ea typeface="ＭＳ Ｐゴシック" charset="-128"/>
              </a:defRPr>
            </a:lvl3pPr>
            <a:lvl4pPr algn="l" rtl="0" fontAlgn="base">
              <a:spcBef>
                <a:spcPct val="0"/>
              </a:spcBef>
              <a:spcAft>
                <a:spcPct val="0"/>
              </a:spcAft>
              <a:defRPr kumimoji="1" sz="4400">
                <a:solidFill>
                  <a:schemeClr val="tx2"/>
                </a:solidFill>
                <a:latin typeface="Tahoma" pitchFamily="34" charset="0"/>
                <a:ea typeface="ＭＳ Ｐゴシック" charset="-128"/>
              </a:defRPr>
            </a:lvl4pPr>
            <a:lvl5pPr algn="l" rtl="0" fontAlgn="base">
              <a:spcBef>
                <a:spcPct val="0"/>
              </a:spcBef>
              <a:spcAft>
                <a:spcPct val="0"/>
              </a:spcAft>
              <a:defRPr kumimoji="1" sz="4400">
                <a:solidFill>
                  <a:schemeClr val="tx2"/>
                </a:solidFill>
                <a:latin typeface="Tahoma" pitchFamily="34" charset="0"/>
                <a:ea typeface="ＭＳ Ｐゴシック" charset="-128"/>
              </a:defRPr>
            </a:lvl5pPr>
            <a:lvl6pPr marL="457200" algn="l" rtl="0" fontAlgn="base">
              <a:spcBef>
                <a:spcPct val="0"/>
              </a:spcBef>
              <a:spcAft>
                <a:spcPct val="0"/>
              </a:spcAft>
              <a:defRPr kumimoji="1" sz="4400">
                <a:solidFill>
                  <a:schemeClr val="tx2"/>
                </a:solidFill>
                <a:latin typeface="Tahoma" pitchFamily="34" charset="0"/>
                <a:ea typeface="ＭＳ Ｐゴシック" charset="-128"/>
              </a:defRPr>
            </a:lvl6pPr>
            <a:lvl7pPr marL="914400" algn="l" rtl="0" fontAlgn="base">
              <a:spcBef>
                <a:spcPct val="0"/>
              </a:spcBef>
              <a:spcAft>
                <a:spcPct val="0"/>
              </a:spcAft>
              <a:defRPr kumimoji="1" sz="4400">
                <a:solidFill>
                  <a:schemeClr val="tx2"/>
                </a:solidFill>
                <a:latin typeface="Tahoma" pitchFamily="34" charset="0"/>
                <a:ea typeface="ＭＳ Ｐゴシック" charset="-128"/>
              </a:defRPr>
            </a:lvl7pPr>
            <a:lvl8pPr marL="1371600" algn="l" rtl="0" fontAlgn="base">
              <a:spcBef>
                <a:spcPct val="0"/>
              </a:spcBef>
              <a:spcAft>
                <a:spcPct val="0"/>
              </a:spcAft>
              <a:defRPr kumimoji="1" sz="4400">
                <a:solidFill>
                  <a:schemeClr val="tx2"/>
                </a:solidFill>
                <a:latin typeface="Tahoma" pitchFamily="34" charset="0"/>
                <a:ea typeface="ＭＳ Ｐゴシック" charset="-128"/>
              </a:defRPr>
            </a:lvl8pPr>
            <a:lvl9pPr marL="1828800" algn="l" rtl="0" fontAlgn="base">
              <a:spcBef>
                <a:spcPct val="0"/>
              </a:spcBef>
              <a:spcAft>
                <a:spcPct val="0"/>
              </a:spcAft>
              <a:defRPr kumimoji="1" sz="4400">
                <a:solidFill>
                  <a:schemeClr val="tx2"/>
                </a:solidFill>
                <a:latin typeface="Tahoma" pitchFamily="34" charset="0"/>
                <a:ea typeface="ＭＳ Ｐゴシック" charset="-128"/>
              </a:defRPr>
            </a:lvl9pPr>
          </a:lstStyle>
          <a:p>
            <a:r>
              <a:rPr lang="ja-JP" altLang="en-US" sz="2400" kern="0" dirty="0" smtClean="0"/>
              <a:t>日本薬局方「</a:t>
            </a:r>
            <a:r>
              <a:rPr lang="en-US" altLang="ja-JP" sz="2400" kern="0" dirty="0" smtClean="0"/>
              <a:t>D-</a:t>
            </a:r>
            <a:r>
              <a:rPr lang="ja-JP" altLang="en-US" sz="2400" kern="0" dirty="0" smtClean="0"/>
              <a:t>マンニトール」</a:t>
            </a:r>
            <a:r>
              <a:rPr lang="en-US" altLang="ja-JP" sz="3600" kern="0" dirty="0" smtClean="0"/>
              <a:t/>
            </a:r>
            <a:br>
              <a:rPr lang="en-US" altLang="ja-JP" sz="3600" kern="0" dirty="0" smtClean="0"/>
            </a:br>
            <a:r>
              <a:rPr lang="ja-JP" altLang="en-US" sz="3600" kern="0" dirty="0" smtClean="0"/>
              <a:t>　　</a:t>
            </a:r>
            <a:r>
              <a:rPr lang="ja-JP" altLang="en-US" sz="3200" kern="0" dirty="0" smtClean="0"/>
              <a:t>直打用賦形剤</a:t>
            </a:r>
            <a:r>
              <a:rPr lang="ja-JP" altLang="en-US" sz="3600" kern="0" dirty="0" smtClean="0"/>
              <a:t>　</a:t>
            </a:r>
            <a:r>
              <a:rPr lang="ja-JP" altLang="en-US" sz="4000" kern="0" dirty="0" smtClean="0"/>
              <a:t>グラニュトール</a:t>
            </a:r>
            <a:r>
              <a:rPr lang="en-US" altLang="ja-JP" sz="4000" kern="0" baseline="30000" dirty="0" smtClean="0"/>
              <a:t>®</a:t>
            </a:r>
            <a:r>
              <a:rPr lang="en-US" altLang="ja-JP" sz="4000" kern="0" dirty="0" smtClean="0"/>
              <a:t>F</a:t>
            </a:r>
            <a:endParaRPr lang="ja-JP" altLang="en-US" sz="4000" kern="0" dirty="0"/>
          </a:p>
        </p:txBody>
      </p:sp>
      <p:sp>
        <p:nvSpPr>
          <p:cNvPr id="8" name="正方形/長方形 7"/>
          <p:cNvSpPr/>
          <p:nvPr/>
        </p:nvSpPr>
        <p:spPr>
          <a:xfrm>
            <a:off x="2195736" y="2492896"/>
            <a:ext cx="2304256" cy="4175303"/>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Picture 5"/>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66787" y="44624"/>
            <a:ext cx="2569709" cy="655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8892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775043131"/>
              </p:ext>
            </p:extLst>
          </p:nvPr>
        </p:nvGraphicFramePr>
        <p:xfrm>
          <a:off x="457200" y="1600200"/>
          <a:ext cx="8229600" cy="4337125"/>
        </p:xfrm>
        <a:graphic>
          <a:graphicData uri="http://schemas.openxmlformats.org/drawingml/2006/table">
            <a:tbl>
              <a:tblPr firstRow="1" firstCol="1" bandRow="1">
                <a:tableStyleId>{00A15C55-8517-42AA-B614-E9B94910E393}</a:tableStyleId>
              </a:tblPr>
              <a:tblGrid>
                <a:gridCol w="2057400"/>
                <a:gridCol w="2057400"/>
                <a:gridCol w="2057400"/>
                <a:gridCol w="2057400"/>
              </a:tblGrid>
              <a:tr h="370840">
                <a:tc>
                  <a:txBody>
                    <a:bodyPr/>
                    <a:lstStyle/>
                    <a:p>
                      <a:pPr algn="ctr"/>
                      <a:r>
                        <a:rPr kumimoji="1" lang="ja-JP" altLang="en-US" sz="2400" dirty="0" smtClean="0"/>
                        <a:t>グレード</a:t>
                      </a:r>
                      <a:endParaRPr kumimoji="1" lang="ja-JP" altLang="en-US" sz="2400" dirty="0"/>
                    </a:p>
                  </a:txBody>
                  <a:tcPr anchor="ctr"/>
                </a:tc>
                <a:tc>
                  <a:txBody>
                    <a:bodyPr/>
                    <a:lstStyle/>
                    <a:p>
                      <a:pPr algn="ctr"/>
                      <a:r>
                        <a:rPr kumimoji="1" lang="en-US" altLang="ja-JP" sz="2400" smtClean="0"/>
                        <a:t>150</a:t>
                      </a:r>
                      <a:endParaRPr kumimoji="1" lang="ja-JP" altLang="en-US" sz="2400" dirty="0"/>
                    </a:p>
                  </a:txBody>
                  <a:tcPr anchor="ctr"/>
                </a:tc>
                <a:tc>
                  <a:txBody>
                    <a:bodyPr/>
                    <a:lstStyle/>
                    <a:p>
                      <a:pPr algn="ctr"/>
                      <a:r>
                        <a:rPr kumimoji="1" lang="en-US" altLang="ja-JP" sz="2400" dirty="0" smtClean="0"/>
                        <a:t>50-83</a:t>
                      </a:r>
                      <a:endParaRPr kumimoji="1" lang="ja-JP" altLang="en-US" sz="2400" dirty="0"/>
                    </a:p>
                  </a:txBody>
                  <a:tcPr anchor="ctr"/>
                </a:tc>
                <a:tc>
                  <a:txBody>
                    <a:bodyPr/>
                    <a:lstStyle/>
                    <a:p>
                      <a:pPr algn="ctr"/>
                      <a:r>
                        <a:rPr kumimoji="1" lang="en-US" altLang="ja-JP" sz="2400" dirty="0" smtClean="0"/>
                        <a:t>32-42</a:t>
                      </a:r>
                      <a:endParaRPr kumimoji="1" lang="ja-JP" altLang="en-US" sz="2400" dirty="0"/>
                    </a:p>
                  </a:txBody>
                  <a:tcPr anchor="ctr"/>
                </a:tc>
              </a:tr>
              <a:tr h="370840">
                <a:tc>
                  <a:txBody>
                    <a:bodyPr/>
                    <a:lstStyle/>
                    <a:p>
                      <a:pPr algn="ctr"/>
                      <a:r>
                        <a:rPr kumimoji="1" lang="ja-JP" altLang="en-US" sz="2400" dirty="0" smtClean="0"/>
                        <a:t>粒度範囲</a:t>
                      </a:r>
                      <a:endParaRPr kumimoji="1" lang="ja-JP" altLang="en-US" sz="2400" dirty="0"/>
                    </a:p>
                  </a:txBody>
                  <a:tcPr anchor="ctr"/>
                </a:tc>
                <a:tc>
                  <a:txBody>
                    <a:bodyPr/>
                    <a:lstStyle/>
                    <a:p>
                      <a:pPr algn="ctr"/>
                      <a:r>
                        <a:rPr kumimoji="1" lang="en-US" altLang="ja-JP" sz="2400" dirty="0" smtClean="0"/>
                        <a:t>212-106 </a:t>
                      </a:r>
                      <a:r>
                        <a:rPr kumimoji="1" lang="en-US" altLang="ja-JP" sz="2400" dirty="0" smtClean="0">
                          <a:latin typeface="Symbol" panose="05050102010706020507" pitchFamily="18" charset="2"/>
                        </a:rPr>
                        <a:t>m</a:t>
                      </a:r>
                      <a:r>
                        <a:rPr kumimoji="1" lang="en-US" altLang="ja-JP" sz="2400" dirty="0" smtClean="0"/>
                        <a:t>m</a:t>
                      </a:r>
                      <a:endParaRPr kumimoji="1" lang="ja-JP" altLang="en-US" sz="2400" dirty="0"/>
                    </a:p>
                  </a:txBody>
                  <a:tcPr anchor="ctr"/>
                </a:tc>
                <a:tc>
                  <a:txBody>
                    <a:bodyPr/>
                    <a:lstStyle/>
                    <a:p>
                      <a:pPr algn="ctr"/>
                      <a:r>
                        <a:rPr kumimoji="1" lang="en-US" altLang="ja-JP" sz="2400" dirty="0" smtClean="0"/>
                        <a:t>300-180 </a:t>
                      </a:r>
                      <a:r>
                        <a:rPr kumimoji="1" lang="en-US" altLang="ja-JP" sz="2400" dirty="0" smtClean="0">
                          <a:latin typeface="Symbol" panose="05050102010706020507" pitchFamily="18" charset="2"/>
                        </a:rPr>
                        <a:t>m</a:t>
                      </a:r>
                      <a:r>
                        <a:rPr kumimoji="1" lang="en-US" altLang="ja-JP" sz="2400" dirty="0" smtClean="0"/>
                        <a:t>m</a:t>
                      </a:r>
                      <a:endParaRPr kumimoji="1" lang="ja-JP" altLang="en-US" sz="2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smtClean="0"/>
                        <a:t>500-355 </a:t>
                      </a:r>
                      <a:r>
                        <a:rPr kumimoji="1" lang="en-US" altLang="ja-JP" sz="2400" dirty="0" smtClean="0">
                          <a:latin typeface="Symbol" panose="05050102010706020507" pitchFamily="18" charset="2"/>
                        </a:rPr>
                        <a:t>m</a:t>
                      </a:r>
                      <a:r>
                        <a:rPr kumimoji="1" lang="en-US" altLang="ja-JP" sz="2400" dirty="0" smtClean="0"/>
                        <a:t>m</a:t>
                      </a:r>
                      <a:endParaRPr kumimoji="1" lang="ja-JP" altLang="en-US" sz="2400" dirty="0" smtClean="0"/>
                    </a:p>
                  </a:txBody>
                  <a:tcPr anchor="ctr"/>
                </a:tc>
              </a:tr>
              <a:tr h="370840">
                <a:tc>
                  <a:txBody>
                    <a:bodyPr/>
                    <a:lstStyle/>
                    <a:p>
                      <a:pPr algn="ctr"/>
                      <a:r>
                        <a:rPr kumimoji="1" lang="ja-JP" altLang="en-US" sz="2400" dirty="0" smtClean="0"/>
                        <a:t>平均粒子径</a:t>
                      </a:r>
                      <a:endParaRPr kumimoji="1" lang="ja-JP" altLang="en-US" sz="2400" dirty="0"/>
                    </a:p>
                  </a:txBody>
                  <a:tcPr anchor="ctr"/>
                </a:tc>
                <a:tc>
                  <a:txBody>
                    <a:bodyPr/>
                    <a:lstStyle/>
                    <a:p>
                      <a:pPr algn="ctr"/>
                      <a:r>
                        <a:rPr kumimoji="1" lang="en-US" altLang="ja-JP" sz="2400" dirty="0" smtClean="0"/>
                        <a:t>152 </a:t>
                      </a:r>
                      <a:r>
                        <a:rPr kumimoji="1" lang="en-US" altLang="ja-JP" sz="2400" dirty="0" smtClean="0">
                          <a:latin typeface="Symbol" panose="05050102010706020507" pitchFamily="18" charset="2"/>
                        </a:rPr>
                        <a:t>m</a:t>
                      </a:r>
                      <a:r>
                        <a:rPr kumimoji="1" lang="en-US" altLang="ja-JP" sz="2400" dirty="0" smtClean="0"/>
                        <a:t>m</a:t>
                      </a:r>
                      <a:endParaRPr kumimoji="1" lang="ja-JP" altLang="en-US" sz="2400" dirty="0"/>
                    </a:p>
                  </a:txBody>
                  <a:tcPr anchor="ctr"/>
                </a:tc>
                <a:tc>
                  <a:txBody>
                    <a:bodyPr/>
                    <a:lstStyle/>
                    <a:p>
                      <a:pPr algn="ctr"/>
                      <a:r>
                        <a:rPr kumimoji="1" lang="en-US" altLang="ja-JP" sz="2400" dirty="0" smtClean="0"/>
                        <a:t>278 </a:t>
                      </a:r>
                      <a:r>
                        <a:rPr kumimoji="1" lang="en-US" altLang="ja-JP" sz="2400" dirty="0" smtClean="0">
                          <a:latin typeface="Symbol" panose="05050102010706020507" pitchFamily="18" charset="2"/>
                        </a:rPr>
                        <a:t>m</a:t>
                      </a:r>
                      <a:r>
                        <a:rPr kumimoji="1" lang="en-US" altLang="ja-JP" sz="2400" dirty="0" smtClean="0"/>
                        <a:t>m</a:t>
                      </a:r>
                      <a:endParaRPr kumimoji="1" lang="ja-JP" altLang="en-US" sz="2400" dirty="0"/>
                    </a:p>
                  </a:txBody>
                  <a:tcPr anchor="ctr"/>
                </a:tc>
                <a:tc>
                  <a:txBody>
                    <a:bodyPr/>
                    <a:lstStyle/>
                    <a:p>
                      <a:pPr algn="ctr"/>
                      <a:r>
                        <a:rPr kumimoji="1" lang="en-US" altLang="ja-JP" sz="2400" dirty="0" smtClean="0"/>
                        <a:t>417 </a:t>
                      </a:r>
                      <a:r>
                        <a:rPr kumimoji="1" lang="en-US" altLang="ja-JP" sz="2400" dirty="0" smtClean="0">
                          <a:latin typeface="Symbol" panose="05050102010706020507" pitchFamily="18" charset="2"/>
                        </a:rPr>
                        <a:t>m</a:t>
                      </a:r>
                      <a:r>
                        <a:rPr kumimoji="1" lang="en-US" altLang="ja-JP" sz="2400" dirty="0" smtClean="0"/>
                        <a:t>m</a:t>
                      </a:r>
                      <a:endParaRPr kumimoji="1" lang="ja-JP" altLang="en-US" sz="2400" dirty="0"/>
                    </a:p>
                  </a:txBody>
                  <a:tcPr anchor="ctr"/>
                </a:tc>
              </a:tr>
              <a:tr h="370840">
                <a:tc>
                  <a:txBody>
                    <a:bodyPr/>
                    <a:lstStyle/>
                    <a:p>
                      <a:pPr algn="ctr"/>
                      <a:r>
                        <a:rPr kumimoji="1" lang="ja-JP" altLang="en-US" sz="2400" dirty="0" smtClean="0"/>
                        <a:t>乾燥減量</a:t>
                      </a:r>
                      <a:endParaRPr kumimoji="1" lang="ja-JP" altLang="en-US" sz="2400" dirty="0"/>
                    </a:p>
                  </a:txBody>
                  <a:tcPr anchor="ctr"/>
                </a:tc>
                <a:tc>
                  <a:txBody>
                    <a:bodyPr/>
                    <a:lstStyle/>
                    <a:p>
                      <a:pPr algn="ctr"/>
                      <a:r>
                        <a:rPr kumimoji="1" lang="en-US" altLang="ja-JP" sz="2400" dirty="0" smtClean="0"/>
                        <a:t>1.5 %</a:t>
                      </a:r>
                      <a:endParaRPr kumimoji="1" lang="ja-JP" altLang="en-US" sz="2400" dirty="0"/>
                    </a:p>
                  </a:txBody>
                  <a:tcPr anchor="ctr"/>
                </a:tc>
                <a:tc>
                  <a:txBody>
                    <a:bodyPr/>
                    <a:lstStyle/>
                    <a:p>
                      <a:pPr algn="ctr"/>
                      <a:r>
                        <a:rPr kumimoji="1" lang="en-US" altLang="ja-JP" sz="2400" dirty="0" smtClean="0"/>
                        <a:t>1.1 %</a:t>
                      </a:r>
                      <a:endParaRPr kumimoji="1" lang="ja-JP" altLang="en-US" sz="2400" dirty="0"/>
                    </a:p>
                  </a:txBody>
                  <a:tcPr anchor="ctr"/>
                </a:tc>
                <a:tc>
                  <a:txBody>
                    <a:bodyPr/>
                    <a:lstStyle/>
                    <a:p>
                      <a:pPr algn="ctr"/>
                      <a:r>
                        <a:rPr kumimoji="1" lang="en-US" altLang="ja-JP" sz="2400" dirty="0" smtClean="0"/>
                        <a:t>1.5 %</a:t>
                      </a:r>
                      <a:endParaRPr kumimoji="1" lang="ja-JP" altLang="en-US" sz="2400" dirty="0"/>
                    </a:p>
                  </a:txBody>
                  <a:tcPr anchor="ctr"/>
                </a:tc>
              </a:tr>
              <a:tr h="370840">
                <a:tc>
                  <a:txBody>
                    <a:bodyPr/>
                    <a:lstStyle/>
                    <a:p>
                      <a:pPr algn="ctr"/>
                      <a:r>
                        <a:rPr kumimoji="1" lang="ja-JP" altLang="en-US" sz="2400" dirty="0" err="1" smtClean="0"/>
                        <a:t>かさ</a:t>
                      </a:r>
                      <a:r>
                        <a:rPr kumimoji="1" lang="ja-JP" altLang="en-US" sz="2400" dirty="0" smtClean="0"/>
                        <a:t>密度</a:t>
                      </a:r>
                      <a:endParaRPr kumimoji="1" lang="ja-JP" altLang="en-US" sz="2400" dirty="0"/>
                    </a:p>
                  </a:txBody>
                  <a:tcPr anchor="ctr"/>
                </a:tc>
                <a:tc>
                  <a:txBody>
                    <a:bodyPr/>
                    <a:lstStyle/>
                    <a:p>
                      <a:pPr algn="ctr"/>
                      <a:r>
                        <a:rPr kumimoji="1" lang="en-US" altLang="ja-JP" sz="2400" dirty="0" smtClean="0"/>
                        <a:t>0.73 g/mL</a:t>
                      </a:r>
                      <a:endParaRPr kumimoji="1" lang="ja-JP" altLang="en-US" sz="2400" dirty="0"/>
                    </a:p>
                  </a:txBody>
                  <a:tcPr anchor="ctr"/>
                </a:tc>
                <a:tc>
                  <a:txBody>
                    <a:bodyPr/>
                    <a:lstStyle/>
                    <a:p>
                      <a:pPr algn="ctr"/>
                      <a:r>
                        <a:rPr kumimoji="1" lang="en-US" altLang="ja-JP" sz="2400" dirty="0" smtClean="0"/>
                        <a:t>0.75 g/mL</a:t>
                      </a:r>
                      <a:endParaRPr kumimoji="1" lang="ja-JP" altLang="en-US" sz="2400" dirty="0"/>
                    </a:p>
                  </a:txBody>
                  <a:tcPr anchor="ctr"/>
                </a:tc>
                <a:tc>
                  <a:txBody>
                    <a:bodyPr/>
                    <a:lstStyle/>
                    <a:p>
                      <a:pPr algn="ctr"/>
                      <a:r>
                        <a:rPr kumimoji="1" lang="en-US" altLang="ja-JP" sz="2400" dirty="0" smtClean="0"/>
                        <a:t>0.76 g/mL</a:t>
                      </a:r>
                      <a:endParaRPr kumimoji="1" lang="ja-JP" altLang="en-US" sz="2400" dirty="0"/>
                    </a:p>
                  </a:txBody>
                  <a:tcPr anchor="ctr"/>
                </a:tc>
              </a:tr>
              <a:tr h="370840">
                <a:tc>
                  <a:txBody>
                    <a:bodyPr/>
                    <a:lstStyle/>
                    <a:p>
                      <a:pPr algn="ctr"/>
                      <a:r>
                        <a:rPr kumimoji="1" lang="ja-JP" altLang="en-US" sz="2400" dirty="0" smtClean="0"/>
                        <a:t>摩損度</a:t>
                      </a:r>
                      <a:endParaRPr kumimoji="1" lang="ja-JP" altLang="en-US" sz="2400" dirty="0"/>
                    </a:p>
                  </a:txBody>
                  <a:tcPr anchor="ctr"/>
                </a:tc>
                <a:tc>
                  <a:txBody>
                    <a:bodyPr/>
                    <a:lstStyle/>
                    <a:p>
                      <a:pPr algn="ctr"/>
                      <a:r>
                        <a:rPr kumimoji="1" lang="en-US" altLang="ja-JP" sz="2400" dirty="0" smtClean="0"/>
                        <a:t>0.18 %</a:t>
                      </a:r>
                      <a:endParaRPr kumimoji="1" lang="ja-JP" altLang="en-US" sz="2400" dirty="0"/>
                    </a:p>
                  </a:txBody>
                  <a:tcPr anchor="ctr"/>
                </a:tc>
                <a:tc>
                  <a:txBody>
                    <a:bodyPr/>
                    <a:lstStyle/>
                    <a:p>
                      <a:pPr algn="ctr"/>
                      <a:r>
                        <a:rPr kumimoji="1" lang="en-US" altLang="ja-JP" sz="2400" dirty="0" smtClean="0"/>
                        <a:t>0.29 %</a:t>
                      </a:r>
                      <a:endParaRPr kumimoji="1" lang="ja-JP" altLang="en-US" sz="2400" dirty="0"/>
                    </a:p>
                  </a:txBody>
                  <a:tcPr anchor="ctr"/>
                </a:tc>
                <a:tc>
                  <a:txBody>
                    <a:bodyPr/>
                    <a:lstStyle/>
                    <a:p>
                      <a:pPr algn="ctr"/>
                      <a:r>
                        <a:rPr kumimoji="1" lang="en-US" altLang="ja-JP" sz="2400" dirty="0" smtClean="0"/>
                        <a:t>0.27 %</a:t>
                      </a:r>
                      <a:endParaRPr kumimoji="1" lang="ja-JP" altLang="en-US" sz="2400" dirty="0"/>
                    </a:p>
                  </a:txBody>
                  <a:tcPr anchor="ctr"/>
                </a:tc>
              </a:tr>
              <a:tr h="1593925">
                <a:tc>
                  <a:txBody>
                    <a:bodyPr/>
                    <a:lstStyle/>
                    <a:p>
                      <a:pPr algn="ctr"/>
                      <a:r>
                        <a:rPr kumimoji="1" lang="en-US" altLang="ja-JP" sz="2400" dirty="0" smtClean="0"/>
                        <a:t>SEM</a:t>
                      </a:r>
                      <a:endParaRPr kumimoji="1" lang="ja-JP" altLang="en-US" sz="2400" dirty="0"/>
                    </a:p>
                  </a:txBody>
                  <a:tcPr anchor="ctr"/>
                </a:tc>
                <a:tc>
                  <a:txBody>
                    <a:bodyPr/>
                    <a:lstStyle/>
                    <a:p>
                      <a:pPr algn="ctr"/>
                      <a:endParaRPr kumimoji="1" lang="ja-JP" altLang="en-US" sz="2400" dirty="0"/>
                    </a:p>
                  </a:txBody>
                  <a:tcPr anchor="ctr"/>
                </a:tc>
                <a:tc>
                  <a:txBody>
                    <a:bodyPr/>
                    <a:lstStyle/>
                    <a:p>
                      <a:pPr algn="ctr"/>
                      <a:endParaRPr kumimoji="1" lang="ja-JP" altLang="en-US" sz="2400" dirty="0"/>
                    </a:p>
                  </a:txBody>
                  <a:tcPr anchor="ctr"/>
                </a:tc>
                <a:tc>
                  <a:txBody>
                    <a:bodyPr/>
                    <a:lstStyle/>
                    <a:p>
                      <a:pPr algn="ctr"/>
                      <a:endParaRPr kumimoji="1" lang="ja-JP" altLang="en-US" sz="2400" dirty="0"/>
                    </a:p>
                  </a:txBody>
                  <a:tcPr anchor="ctr"/>
                </a:tc>
              </a:tr>
            </a:tbl>
          </a:graphicData>
        </a:graphic>
      </p:graphicFrame>
      <p:pic>
        <p:nvPicPr>
          <p:cNvPr id="5" name="図 4"/>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Effect>
                      <a14:brightnessContrast bright="20000"/>
                    </a14:imgEffect>
                  </a14:imgLayer>
                </a14:imgProps>
              </a:ext>
              <a:ext uri="{28A0092B-C50C-407E-A947-70E740481C1C}">
                <a14:useLocalDpi xmlns:a14="http://schemas.microsoft.com/office/drawing/2010/main"/>
              </a:ext>
            </a:extLst>
          </a:blip>
          <a:stretch>
            <a:fillRect/>
          </a:stretch>
        </p:blipFill>
        <p:spPr>
          <a:xfrm>
            <a:off x="2529106" y="4381820"/>
            <a:ext cx="2008800" cy="1506600"/>
          </a:xfrm>
          <a:prstGeom prst="rect">
            <a:avLst/>
          </a:prstGeom>
        </p:spPr>
      </p:pic>
      <p:pic>
        <p:nvPicPr>
          <p:cNvPr id="14" name="図 13"/>
          <p:cNvPicPr>
            <a:picLocks noChangeAspect="1"/>
          </p:cNvPicPr>
          <p:nvPr/>
        </p:nvPicPr>
        <p:blipFill>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tretch>
            <a:fillRect/>
          </a:stretch>
        </p:blipFill>
        <p:spPr>
          <a:xfrm>
            <a:off x="4588329" y="4381820"/>
            <a:ext cx="2008800" cy="1506600"/>
          </a:xfrm>
          <a:prstGeom prst="rect">
            <a:avLst/>
          </a:prstGeom>
        </p:spPr>
      </p:pic>
      <p:pic>
        <p:nvPicPr>
          <p:cNvPr id="15" name="図 14"/>
          <p:cNvPicPr>
            <a:picLocks noChangeAspect="1"/>
          </p:cNvPicPr>
          <p:nvPr/>
        </p:nvPicPr>
        <p:blipFill>
          <a:blip r:embed="rId7" cstate="print">
            <a:extLst>
              <a:ext uri="{BEBA8EAE-BF5A-486C-A8C5-ECC9F3942E4B}">
                <a14:imgProps xmlns:a14="http://schemas.microsoft.com/office/drawing/2010/main">
                  <a14:imgLayer r:embed="rId8">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662442" y="4381820"/>
            <a:ext cx="2008800" cy="1506600"/>
          </a:xfrm>
          <a:prstGeom prst="rect">
            <a:avLst/>
          </a:prstGeom>
        </p:spPr>
      </p:pic>
      <p:sp>
        <p:nvSpPr>
          <p:cNvPr id="16" name="正方形/長方形 15"/>
          <p:cNvSpPr/>
          <p:nvPr/>
        </p:nvSpPr>
        <p:spPr>
          <a:xfrm>
            <a:off x="2498441" y="1600200"/>
            <a:ext cx="2039465" cy="428822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p:cNvCxnSpPr/>
          <p:nvPr/>
        </p:nvCxnSpPr>
        <p:spPr>
          <a:xfrm>
            <a:off x="6055070" y="5580643"/>
            <a:ext cx="3384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5851412" y="5580643"/>
            <a:ext cx="745717" cy="307777"/>
          </a:xfrm>
          <a:prstGeom prst="rect">
            <a:avLst/>
          </a:prstGeom>
          <a:noFill/>
        </p:spPr>
        <p:txBody>
          <a:bodyPr wrap="none" rtlCol="0">
            <a:spAutoFit/>
          </a:bodyPr>
          <a:lstStyle/>
          <a:p>
            <a:r>
              <a:rPr kumimoji="1" lang="en-US" altLang="ja-JP" sz="1400" dirty="0" smtClean="0">
                <a:solidFill>
                  <a:schemeClr val="bg1"/>
                </a:solidFill>
              </a:rPr>
              <a:t>200 </a:t>
            </a:r>
            <a:r>
              <a:rPr kumimoji="1" lang="en-US" altLang="ja-JP" sz="1400" dirty="0" smtClean="0">
                <a:solidFill>
                  <a:schemeClr val="bg1"/>
                </a:solidFill>
                <a:latin typeface="Symbol" panose="05050102010706020507" pitchFamily="18" charset="2"/>
              </a:rPr>
              <a:t>m</a:t>
            </a:r>
            <a:r>
              <a:rPr kumimoji="1" lang="en-US" altLang="ja-JP" sz="1400" dirty="0" smtClean="0">
                <a:solidFill>
                  <a:schemeClr val="bg1"/>
                </a:solidFill>
              </a:rPr>
              <a:t>m</a:t>
            </a:r>
            <a:endParaRPr kumimoji="1" lang="ja-JP" altLang="en-US" sz="1400" dirty="0">
              <a:solidFill>
                <a:schemeClr val="bg1"/>
              </a:solidFill>
            </a:endParaRPr>
          </a:p>
        </p:txBody>
      </p:sp>
      <p:cxnSp>
        <p:nvCxnSpPr>
          <p:cNvPr id="23" name="直線コネクタ 22"/>
          <p:cNvCxnSpPr/>
          <p:nvPr/>
        </p:nvCxnSpPr>
        <p:spPr>
          <a:xfrm>
            <a:off x="3973101" y="5580643"/>
            <a:ext cx="3384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3769443" y="5580643"/>
            <a:ext cx="745717" cy="307777"/>
          </a:xfrm>
          <a:prstGeom prst="rect">
            <a:avLst/>
          </a:prstGeom>
          <a:noFill/>
        </p:spPr>
        <p:txBody>
          <a:bodyPr wrap="none" rtlCol="0">
            <a:spAutoFit/>
          </a:bodyPr>
          <a:lstStyle/>
          <a:p>
            <a:r>
              <a:rPr kumimoji="1" lang="en-US" altLang="ja-JP" sz="1400" dirty="0" smtClean="0">
                <a:solidFill>
                  <a:schemeClr val="bg1"/>
                </a:solidFill>
              </a:rPr>
              <a:t>200 </a:t>
            </a:r>
            <a:r>
              <a:rPr kumimoji="1" lang="en-US" altLang="ja-JP" sz="1400" dirty="0" smtClean="0">
                <a:solidFill>
                  <a:schemeClr val="bg1"/>
                </a:solidFill>
                <a:latin typeface="Symbol" panose="05050102010706020507" pitchFamily="18" charset="2"/>
              </a:rPr>
              <a:t>m</a:t>
            </a:r>
            <a:r>
              <a:rPr kumimoji="1" lang="en-US" altLang="ja-JP" sz="1400" dirty="0" smtClean="0">
                <a:solidFill>
                  <a:schemeClr val="bg1"/>
                </a:solidFill>
              </a:rPr>
              <a:t>m</a:t>
            </a:r>
            <a:endParaRPr kumimoji="1" lang="ja-JP" altLang="en-US" sz="1400" dirty="0">
              <a:solidFill>
                <a:schemeClr val="bg1"/>
              </a:solidFill>
            </a:endParaRPr>
          </a:p>
        </p:txBody>
      </p:sp>
      <p:cxnSp>
        <p:nvCxnSpPr>
          <p:cNvPr id="25" name="直線コネクタ 24"/>
          <p:cNvCxnSpPr/>
          <p:nvPr/>
        </p:nvCxnSpPr>
        <p:spPr>
          <a:xfrm>
            <a:off x="8125487" y="5580643"/>
            <a:ext cx="3384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7921829" y="5580643"/>
            <a:ext cx="745717" cy="307777"/>
          </a:xfrm>
          <a:prstGeom prst="rect">
            <a:avLst/>
          </a:prstGeom>
          <a:noFill/>
        </p:spPr>
        <p:txBody>
          <a:bodyPr wrap="none" rtlCol="0">
            <a:spAutoFit/>
          </a:bodyPr>
          <a:lstStyle/>
          <a:p>
            <a:r>
              <a:rPr kumimoji="1" lang="en-US" altLang="ja-JP" sz="1400" dirty="0" smtClean="0">
                <a:solidFill>
                  <a:schemeClr val="bg1"/>
                </a:solidFill>
              </a:rPr>
              <a:t>200 </a:t>
            </a:r>
            <a:r>
              <a:rPr kumimoji="1" lang="en-US" altLang="ja-JP" sz="1400" dirty="0" smtClean="0">
                <a:solidFill>
                  <a:schemeClr val="bg1"/>
                </a:solidFill>
                <a:latin typeface="Symbol" panose="05050102010706020507" pitchFamily="18" charset="2"/>
              </a:rPr>
              <a:t>m</a:t>
            </a:r>
            <a:r>
              <a:rPr kumimoji="1" lang="en-US" altLang="ja-JP" sz="1400" dirty="0" smtClean="0">
                <a:solidFill>
                  <a:schemeClr val="bg1"/>
                </a:solidFill>
              </a:rPr>
              <a:t>m</a:t>
            </a:r>
            <a:endParaRPr kumimoji="1" lang="ja-JP" altLang="en-US" sz="1400" dirty="0">
              <a:solidFill>
                <a:schemeClr val="bg1"/>
              </a:solidFill>
            </a:endParaRPr>
          </a:p>
        </p:txBody>
      </p:sp>
      <p:sp>
        <p:nvSpPr>
          <p:cNvPr id="28" name="タイトル 1"/>
          <p:cNvSpPr txBox="1">
            <a:spLocks/>
          </p:cNvSpPr>
          <p:nvPr/>
        </p:nvSpPr>
        <p:spPr>
          <a:xfrm>
            <a:off x="457200" y="398819"/>
            <a:ext cx="8229600" cy="864096"/>
          </a:xfrm>
          <a:prstGeom prst="rect">
            <a:avLst/>
          </a:prstGeom>
        </p:spPr>
        <p:txBody>
          <a:bodyPr>
            <a:noAutofit/>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itchFamily="34" charset="0"/>
                <a:ea typeface="ＭＳ Ｐゴシック" charset="-128"/>
              </a:defRPr>
            </a:lvl2pPr>
            <a:lvl3pPr algn="l" rtl="0" fontAlgn="base">
              <a:spcBef>
                <a:spcPct val="0"/>
              </a:spcBef>
              <a:spcAft>
                <a:spcPct val="0"/>
              </a:spcAft>
              <a:defRPr kumimoji="1" sz="4400">
                <a:solidFill>
                  <a:schemeClr val="tx2"/>
                </a:solidFill>
                <a:latin typeface="Tahoma" pitchFamily="34" charset="0"/>
                <a:ea typeface="ＭＳ Ｐゴシック" charset="-128"/>
              </a:defRPr>
            </a:lvl3pPr>
            <a:lvl4pPr algn="l" rtl="0" fontAlgn="base">
              <a:spcBef>
                <a:spcPct val="0"/>
              </a:spcBef>
              <a:spcAft>
                <a:spcPct val="0"/>
              </a:spcAft>
              <a:defRPr kumimoji="1" sz="4400">
                <a:solidFill>
                  <a:schemeClr val="tx2"/>
                </a:solidFill>
                <a:latin typeface="Tahoma" pitchFamily="34" charset="0"/>
                <a:ea typeface="ＭＳ Ｐゴシック" charset="-128"/>
              </a:defRPr>
            </a:lvl4pPr>
            <a:lvl5pPr algn="l" rtl="0" fontAlgn="base">
              <a:spcBef>
                <a:spcPct val="0"/>
              </a:spcBef>
              <a:spcAft>
                <a:spcPct val="0"/>
              </a:spcAft>
              <a:defRPr kumimoji="1" sz="4400">
                <a:solidFill>
                  <a:schemeClr val="tx2"/>
                </a:solidFill>
                <a:latin typeface="Tahoma" pitchFamily="34" charset="0"/>
                <a:ea typeface="ＭＳ Ｐゴシック" charset="-128"/>
              </a:defRPr>
            </a:lvl5pPr>
            <a:lvl6pPr marL="457200" algn="l" rtl="0" fontAlgn="base">
              <a:spcBef>
                <a:spcPct val="0"/>
              </a:spcBef>
              <a:spcAft>
                <a:spcPct val="0"/>
              </a:spcAft>
              <a:defRPr kumimoji="1" sz="4400">
                <a:solidFill>
                  <a:schemeClr val="tx2"/>
                </a:solidFill>
                <a:latin typeface="Tahoma" pitchFamily="34" charset="0"/>
                <a:ea typeface="ＭＳ Ｐゴシック" charset="-128"/>
              </a:defRPr>
            </a:lvl6pPr>
            <a:lvl7pPr marL="914400" algn="l" rtl="0" fontAlgn="base">
              <a:spcBef>
                <a:spcPct val="0"/>
              </a:spcBef>
              <a:spcAft>
                <a:spcPct val="0"/>
              </a:spcAft>
              <a:defRPr kumimoji="1" sz="4400">
                <a:solidFill>
                  <a:schemeClr val="tx2"/>
                </a:solidFill>
                <a:latin typeface="Tahoma" pitchFamily="34" charset="0"/>
                <a:ea typeface="ＭＳ Ｐゴシック" charset="-128"/>
              </a:defRPr>
            </a:lvl7pPr>
            <a:lvl8pPr marL="1371600" algn="l" rtl="0" fontAlgn="base">
              <a:spcBef>
                <a:spcPct val="0"/>
              </a:spcBef>
              <a:spcAft>
                <a:spcPct val="0"/>
              </a:spcAft>
              <a:defRPr kumimoji="1" sz="4400">
                <a:solidFill>
                  <a:schemeClr val="tx2"/>
                </a:solidFill>
                <a:latin typeface="Tahoma" pitchFamily="34" charset="0"/>
                <a:ea typeface="ＭＳ Ｐゴシック" charset="-128"/>
              </a:defRPr>
            </a:lvl8pPr>
            <a:lvl9pPr marL="1828800" algn="l" rtl="0" fontAlgn="base">
              <a:spcBef>
                <a:spcPct val="0"/>
              </a:spcBef>
              <a:spcAft>
                <a:spcPct val="0"/>
              </a:spcAft>
              <a:defRPr kumimoji="1" sz="4400">
                <a:solidFill>
                  <a:schemeClr val="tx2"/>
                </a:solidFill>
                <a:latin typeface="Tahoma" pitchFamily="34" charset="0"/>
                <a:ea typeface="ＭＳ Ｐゴシック" charset="-128"/>
              </a:defRPr>
            </a:lvl9pPr>
          </a:lstStyle>
          <a:p>
            <a:r>
              <a:rPr lang="ja-JP" altLang="en-US" sz="2400" dirty="0" smtClean="0"/>
              <a:t>薬添規「</a:t>
            </a:r>
            <a:r>
              <a:rPr lang="ja-JP" altLang="en-US" sz="2400" dirty="0"/>
              <a:t>乳糖・結晶セルロース球状顆粒</a:t>
            </a:r>
            <a:r>
              <a:rPr lang="ja-JP" altLang="en-US" sz="2400" dirty="0" smtClean="0"/>
              <a:t>」</a:t>
            </a:r>
            <a:r>
              <a:rPr lang="en-US" altLang="ja-JP" sz="3600" kern="0" dirty="0" smtClean="0"/>
              <a:t/>
            </a:r>
            <a:br>
              <a:rPr lang="en-US" altLang="ja-JP" sz="3600" kern="0" dirty="0" smtClean="0"/>
            </a:br>
            <a:r>
              <a:rPr lang="ja-JP" altLang="en-US" sz="3600" kern="0" dirty="0" smtClean="0"/>
              <a:t>　　</a:t>
            </a:r>
            <a:r>
              <a:rPr lang="ja-JP" altLang="en-US" sz="3200" kern="0" dirty="0" smtClean="0"/>
              <a:t>製剤用球形粒</a:t>
            </a:r>
            <a:r>
              <a:rPr lang="ja-JP" altLang="en-US" sz="3600" kern="0" dirty="0" smtClean="0"/>
              <a:t>　</a:t>
            </a:r>
            <a:r>
              <a:rPr lang="ja-JP" altLang="en-US" sz="4000" kern="0" dirty="0" smtClean="0"/>
              <a:t>ノンパレル</a:t>
            </a:r>
            <a:r>
              <a:rPr lang="en-US" altLang="ja-JP" sz="4000" kern="0" baseline="30000" dirty="0"/>
              <a:t>®</a:t>
            </a:r>
            <a:r>
              <a:rPr lang="en-US" altLang="ja-JP" sz="4000" kern="0" dirty="0"/>
              <a:t>-105</a:t>
            </a:r>
            <a:r>
              <a:rPr lang="ja-JP" altLang="en-US" sz="4000" kern="0" dirty="0"/>
              <a:t>（</a:t>
            </a:r>
            <a:r>
              <a:rPr lang="en-US" altLang="ja-JP" sz="4000" kern="0" dirty="0"/>
              <a:t>150</a:t>
            </a:r>
            <a:r>
              <a:rPr lang="ja-JP" altLang="en-US" sz="4000" kern="0" dirty="0" smtClean="0"/>
              <a:t>）</a:t>
            </a:r>
          </a:p>
        </p:txBody>
      </p:sp>
      <p:pic>
        <p:nvPicPr>
          <p:cNvPr id="17" name="Picture 5"/>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66787" y="44624"/>
            <a:ext cx="2569709" cy="655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9899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角丸四角形 107"/>
          <p:cNvSpPr/>
          <p:nvPr/>
        </p:nvSpPr>
        <p:spPr bwMode="auto">
          <a:xfrm>
            <a:off x="40594" y="3762365"/>
            <a:ext cx="9045171" cy="3060010"/>
          </a:xfrm>
          <a:prstGeom prst="roundRect">
            <a:avLst>
              <a:gd name="adj" fmla="val 4572"/>
            </a:avLst>
          </a:prstGeom>
          <a:solidFill>
            <a:srgbClr val="FFD5FF"/>
          </a:solidFill>
          <a:ln w="9525" cap="flat" cmpd="sng" algn="ctr">
            <a:noFill/>
            <a:prstDash val="solid"/>
            <a:round/>
            <a:headEnd type="none" w="med" len="med"/>
            <a:tailEnd type="none" w="med" len="med"/>
          </a:ln>
          <a:effectLst/>
          <a:extLst/>
        </p:spPr>
        <p:txBody>
          <a:bodyPr wrap="none"/>
          <a:lstStyle/>
          <a:p>
            <a:pPr>
              <a:defRPr/>
            </a:pPr>
            <a:endParaRPr lang="ja-JP" altLang="en-US"/>
          </a:p>
        </p:txBody>
      </p:sp>
      <p:sp>
        <p:nvSpPr>
          <p:cNvPr id="130" name="正方形/長方形 129"/>
          <p:cNvSpPr/>
          <p:nvPr/>
        </p:nvSpPr>
        <p:spPr>
          <a:xfrm>
            <a:off x="7517654" y="4168071"/>
            <a:ext cx="1466552" cy="127715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5" name="グループ化 124"/>
          <p:cNvGrpSpPr/>
          <p:nvPr/>
        </p:nvGrpSpPr>
        <p:grpSpPr>
          <a:xfrm>
            <a:off x="7681980" y="4375452"/>
            <a:ext cx="1099660" cy="175138"/>
            <a:chOff x="94969" y="24854"/>
            <a:chExt cx="1088896" cy="173691"/>
          </a:xfrm>
          <a:noFill/>
        </p:grpSpPr>
        <p:grpSp>
          <p:nvGrpSpPr>
            <p:cNvPr id="143" name="グループ化 142"/>
            <p:cNvGrpSpPr/>
            <p:nvPr/>
          </p:nvGrpSpPr>
          <p:grpSpPr>
            <a:xfrm>
              <a:off x="94969" y="61963"/>
              <a:ext cx="382113" cy="99474"/>
              <a:chOff x="94969" y="63364"/>
              <a:chExt cx="382113" cy="101722"/>
            </a:xfrm>
            <a:grpFill/>
          </p:grpSpPr>
          <p:cxnSp>
            <p:nvCxnSpPr>
              <p:cNvPr id="145" name="直線コネクタ 144"/>
              <p:cNvCxnSpPr>
                <a:cxnSpLocks noChangeAspect="1"/>
              </p:cNvCxnSpPr>
              <p:nvPr/>
            </p:nvCxnSpPr>
            <p:spPr>
              <a:xfrm flipV="1">
                <a:off x="94969" y="111889"/>
                <a:ext cx="382113" cy="4672"/>
              </a:xfrm>
              <a:prstGeom prst="line">
                <a:avLst/>
              </a:prstGeom>
              <a:grpFill/>
              <a:ln w="28575" cap="flat" cmpd="sng" algn="ctr">
                <a:solidFill>
                  <a:srgbClr val="0070C0"/>
                </a:solidFill>
                <a:prstDash val="solid"/>
              </a:ln>
              <a:effectLst/>
            </p:spPr>
          </p:cxnSp>
          <p:sp>
            <p:nvSpPr>
              <p:cNvPr id="146" name="正方形/長方形 145"/>
              <p:cNvSpPr>
                <a:spLocks noChangeAspect="1"/>
              </p:cNvSpPr>
              <p:nvPr/>
            </p:nvSpPr>
            <p:spPr>
              <a:xfrm rot="18900000">
                <a:off x="235165" y="63364"/>
                <a:ext cx="101721" cy="101722"/>
              </a:xfrm>
              <a:prstGeom prst="rect">
                <a:avLst/>
              </a:prstGeom>
              <a:solidFill>
                <a:srgbClr val="0070C0"/>
              </a:solidFill>
              <a:ln w="19050" cap="flat" cmpd="sng" algn="ctr">
                <a:solidFill>
                  <a:srgbClr val="0070C0"/>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sz="1100" b="1" i="0" u="none" strike="noStrike" kern="0" cap="none" spc="0" normalizeH="0" baseline="0" noProof="0">
                  <a:ln>
                    <a:noFill/>
                  </a:ln>
                  <a:solidFill>
                    <a:sysClr val="window" lastClr="FFFFFF"/>
                  </a:solidFill>
                  <a:effectLst/>
                  <a:uLnTx/>
                  <a:uFillTx/>
                  <a:latin typeface="Calibri"/>
                  <a:ea typeface="ＭＳ Ｐゴシック"/>
                  <a:cs typeface="+mn-cs"/>
                </a:endParaRPr>
              </a:p>
            </p:txBody>
          </p:sp>
        </p:grpSp>
        <p:sp>
          <p:nvSpPr>
            <p:cNvPr id="144" name="テキスト ボックス 19"/>
            <p:cNvSpPr txBox="1"/>
            <p:nvPr/>
          </p:nvSpPr>
          <p:spPr>
            <a:xfrm>
              <a:off x="554090" y="24854"/>
              <a:ext cx="629775" cy="173691"/>
            </a:xfrm>
            <a:prstGeom prst="rect">
              <a:avLst/>
            </a:prstGeom>
            <a:grp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2000" b="1" i="0" u="none" strike="noStrike" kern="0" cap="none" spc="0" normalizeH="0" baseline="0" noProof="0" dirty="0" smtClean="0">
                  <a:ln>
                    <a:noFill/>
                  </a:ln>
                  <a:solidFill>
                    <a:sysClr val="windowText" lastClr="000000"/>
                  </a:solidFill>
                  <a:effectLst/>
                  <a:uLnTx/>
                  <a:uFillTx/>
                  <a:latin typeface="Calibri"/>
                  <a:ea typeface="ＭＳ Ｐゴシック"/>
                  <a:cs typeface="+mn-cs"/>
                </a:rPr>
                <a:t>GTF</a:t>
              </a:r>
              <a:endParaRPr kumimoji="1" lang="ja-JP" altLang="en-US" sz="2000" b="1" i="0" u="none" strike="noStrike" kern="0" cap="none" spc="0" normalizeH="0" baseline="0" noProof="0" dirty="0">
                <a:ln>
                  <a:noFill/>
                </a:ln>
                <a:solidFill>
                  <a:sysClr val="windowText" lastClr="000000"/>
                </a:solidFill>
                <a:effectLst/>
                <a:uLnTx/>
                <a:uFillTx/>
                <a:latin typeface="Calibri"/>
                <a:ea typeface="ＭＳ Ｐゴシック"/>
                <a:cs typeface="+mn-cs"/>
              </a:endParaRPr>
            </a:p>
          </p:txBody>
        </p:sp>
      </p:grpSp>
      <p:grpSp>
        <p:nvGrpSpPr>
          <p:cNvPr id="126" name="グループ化 125"/>
          <p:cNvGrpSpPr/>
          <p:nvPr/>
        </p:nvGrpSpPr>
        <p:grpSpPr>
          <a:xfrm>
            <a:off x="7684845" y="4658682"/>
            <a:ext cx="1079742" cy="175139"/>
            <a:chOff x="1238015" y="9847"/>
            <a:chExt cx="1069173" cy="173691"/>
          </a:xfrm>
          <a:noFill/>
        </p:grpSpPr>
        <p:grpSp>
          <p:nvGrpSpPr>
            <p:cNvPr id="139" name="グループ化 138"/>
            <p:cNvGrpSpPr/>
            <p:nvPr/>
          </p:nvGrpSpPr>
          <p:grpSpPr>
            <a:xfrm>
              <a:off x="1238015" y="24728"/>
              <a:ext cx="379379" cy="143929"/>
              <a:chOff x="1238015" y="23389"/>
              <a:chExt cx="379379" cy="144962"/>
            </a:xfrm>
            <a:grpFill/>
          </p:grpSpPr>
          <p:cxnSp>
            <p:nvCxnSpPr>
              <p:cNvPr id="141" name="直線コネクタ 140"/>
              <p:cNvCxnSpPr>
                <a:cxnSpLocks noChangeAspect="1"/>
              </p:cNvCxnSpPr>
              <p:nvPr/>
            </p:nvCxnSpPr>
            <p:spPr>
              <a:xfrm flipV="1">
                <a:off x="1238015" y="95869"/>
                <a:ext cx="379379" cy="1"/>
              </a:xfrm>
              <a:prstGeom prst="line">
                <a:avLst/>
              </a:prstGeom>
              <a:grpFill/>
              <a:ln w="28575" cap="flat" cmpd="sng" algn="ctr">
                <a:solidFill>
                  <a:srgbClr val="C00000"/>
                </a:solidFill>
                <a:prstDash val="solid"/>
              </a:ln>
              <a:effectLst/>
            </p:spPr>
          </p:cxnSp>
          <p:sp>
            <p:nvSpPr>
              <p:cNvPr id="142" name="正方形/長方形 141"/>
              <p:cNvSpPr>
                <a:spLocks/>
              </p:cNvSpPr>
              <p:nvPr/>
            </p:nvSpPr>
            <p:spPr>
              <a:xfrm>
                <a:off x="1357377" y="23389"/>
                <a:ext cx="140654" cy="144962"/>
              </a:xfrm>
              <a:prstGeom prst="rect">
                <a:avLst/>
              </a:prstGeom>
              <a:solidFill>
                <a:srgbClr val="C00000"/>
              </a:solidFill>
              <a:ln w="19050" cap="flat" cmpd="sng" algn="ctr">
                <a:solidFill>
                  <a:srgbClr val="C00000"/>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sz="1100" b="1" i="0" u="none" strike="noStrike" kern="0" cap="none" spc="0" normalizeH="0" baseline="0" noProof="0">
                  <a:ln>
                    <a:noFill/>
                  </a:ln>
                  <a:solidFill>
                    <a:sysClr val="window" lastClr="FFFFFF"/>
                  </a:solidFill>
                  <a:effectLst/>
                  <a:uLnTx/>
                  <a:uFillTx/>
                  <a:latin typeface="Calibri"/>
                  <a:ea typeface="ＭＳ Ｐゴシック"/>
                  <a:cs typeface="+mn-cs"/>
                </a:endParaRPr>
              </a:p>
            </p:txBody>
          </p:sp>
        </p:grpSp>
        <p:sp>
          <p:nvSpPr>
            <p:cNvPr id="140" name="テキスト ボックス 139"/>
            <p:cNvSpPr txBox="1"/>
            <p:nvPr/>
          </p:nvSpPr>
          <p:spPr>
            <a:xfrm>
              <a:off x="1711186" y="9847"/>
              <a:ext cx="596002" cy="173691"/>
            </a:xfrm>
            <a:prstGeom prst="rect">
              <a:avLst/>
            </a:prstGeom>
            <a:grp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2000" b="1" i="0" u="none" strike="noStrike" kern="0" cap="none" spc="0" normalizeH="0" baseline="0" noProof="0" dirty="0">
                  <a:ln>
                    <a:noFill/>
                  </a:ln>
                  <a:solidFill>
                    <a:sysClr val="windowText" lastClr="000000"/>
                  </a:solidFill>
                  <a:effectLst/>
                  <a:uLnTx/>
                  <a:uFillTx/>
                  <a:latin typeface="Calibri"/>
                  <a:ea typeface="ＭＳ Ｐゴシック"/>
                  <a:cs typeface="+mn-cs"/>
                </a:rPr>
                <a:t>GTS</a:t>
              </a:r>
              <a:endParaRPr kumimoji="1" lang="ja-JP" altLang="en-US" sz="2000" b="1" i="0" u="none" strike="noStrike" kern="0" cap="none" spc="0" normalizeH="0" baseline="0" noProof="0" dirty="0">
                <a:ln>
                  <a:noFill/>
                </a:ln>
                <a:solidFill>
                  <a:sysClr val="windowText" lastClr="000000"/>
                </a:solidFill>
                <a:effectLst/>
                <a:uLnTx/>
                <a:uFillTx/>
                <a:latin typeface="Calibri"/>
                <a:ea typeface="ＭＳ Ｐゴシック"/>
                <a:cs typeface="+mn-cs"/>
              </a:endParaRPr>
            </a:p>
          </p:txBody>
        </p:sp>
      </p:grpSp>
      <p:grpSp>
        <p:nvGrpSpPr>
          <p:cNvPr id="127" name="グループ化 126"/>
          <p:cNvGrpSpPr/>
          <p:nvPr/>
        </p:nvGrpSpPr>
        <p:grpSpPr>
          <a:xfrm>
            <a:off x="7680731" y="4980102"/>
            <a:ext cx="1178576" cy="175612"/>
            <a:chOff x="2333494" y="30604"/>
            <a:chExt cx="1167040" cy="174160"/>
          </a:xfrm>
          <a:noFill/>
        </p:grpSpPr>
        <p:grpSp>
          <p:nvGrpSpPr>
            <p:cNvPr id="135" name="グループ化 134"/>
            <p:cNvGrpSpPr/>
            <p:nvPr/>
          </p:nvGrpSpPr>
          <p:grpSpPr>
            <a:xfrm>
              <a:off x="2333494" y="43901"/>
              <a:ext cx="383453" cy="147566"/>
              <a:chOff x="2333494" y="43901"/>
              <a:chExt cx="383453" cy="147566"/>
            </a:xfrm>
            <a:grpFill/>
          </p:grpSpPr>
          <p:cxnSp>
            <p:nvCxnSpPr>
              <p:cNvPr id="137" name="直線コネクタ 136"/>
              <p:cNvCxnSpPr>
                <a:cxnSpLocks noChangeAspect="1"/>
              </p:cNvCxnSpPr>
              <p:nvPr/>
            </p:nvCxnSpPr>
            <p:spPr>
              <a:xfrm flipV="1">
                <a:off x="2333494" y="114953"/>
                <a:ext cx="383453" cy="5465"/>
              </a:xfrm>
              <a:prstGeom prst="line">
                <a:avLst/>
              </a:prstGeom>
              <a:grpFill/>
              <a:ln w="28575" cap="flat" cmpd="sng" algn="ctr">
                <a:solidFill>
                  <a:srgbClr val="92D050"/>
                </a:solidFill>
                <a:prstDash val="solid"/>
              </a:ln>
              <a:effectLst/>
            </p:spPr>
          </p:cxnSp>
          <p:sp>
            <p:nvSpPr>
              <p:cNvPr id="138" name="二等辺三角形 137"/>
              <p:cNvSpPr>
                <a:spLocks/>
              </p:cNvSpPr>
              <p:nvPr/>
            </p:nvSpPr>
            <p:spPr>
              <a:xfrm>
                <a:off x="2450675" y="43901"/>
                <a:ext cx="149091" cy="147566"/>
              </a:xfrm>
              <a:prstGeom prst="triangle">
                <a:avLst/>
              </a:prstGeom>
              <a:solidFill>
                <a:srgbClr val="92D050"/>
              </a:solidFill>
              <a:ln w="19050" cap="flat" cmpd="sng" algn="ctr">
                <a:solidFill>
                  <a:srgbClr val="92D050"/>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b="1" i="0" u="none" strike="noStrike" kern="0" cap="none" spc="0" normalizeH="0" baseline="0" noProof="0">
                  <a:ln>
                    <a:noFill/>
                  </a:ln>
                  <a:solidFill>
                    <a:sysClr val="window" lastClr="FFFFFF"/>
                  </a:solidFill>
                  <a:effectLst/>
                  <a:uLnTx/>
                  <a:uFillTx/>
                  <a:latin typeface="Calibri"/>
                  <a:ea typeface="ＭＳ Ｐゴシック"/>
                  <a:cs typeface="+mn-cs"/>
                </a:endParaRPr>
              </a:p>
            </p:txBody>
          </p:sp>
        </p:grpSp>
        <p:sp>
          <p:nvSpPr>
            <p:cNvPr id="136" name="テキスト ボックス 22"/>
            <p:cNvSpPr txBox="1"/>
            <p:nvPr/>
          </p:nvSpPr>
          <p:spPr>
            <a:xfrm>
              <a:off x="2716947" y="30604"/>
              <a:ext cx="783587" cy="174160"/>
            </a:xfrm>
            <a:prstGeom prst="rect">
              <a:avLst/>
            </a:prstGeom>
            <a:grp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2000" b="1" i="0" u="none" strike="noStrike" kern="0" cap="none" spc="0" normalizeH="0" baseline="0" noProof="0" dirty="0" smtClean="0">
                  <a:ln>
                    <a:noFill/>
                  </a:ln>
                  <a:solidFill>
                    <a:sysClr val="windowText" lastClr="000000"/>
                  </a:solidFill>
                  <a:effectLst/>
                  <a:uLnTx/>
                  <a:uFillTx/>
                  <a:latin typeface="Calibri"/>
                  <a:ea typeface="ＭＳ Ｐゴシック"/>
                  <a:cs typeface="+mn-cs"/>
                </a:rPr>
                <a:t>SD</a:t>
              </a:r>
              <a:r>
                <a:rPr kumimoji="1" lang="ja-JP" altLang="en-US" sz="2000" b="1" i="0" u="none" strike="noStrike" kern="0" cap="none" spc="0" normalizeH="0" baseline="0" noProof="0" dirty="0" smtClean="0">
                  <a:ln>
                    <a:noFill/>
                  </a:ln>
                  <a:solidFill>
                    <a:sysClr val="windowText" lastClr="000000"/>
                  </a:solidFill>
                  <a:effectLst/>
                  <a:uLnTx/>
                  <a:uFillTx/>
                  <a:latin typeface="Calibri"/>
                  <a:ea typeface="ＭＳ Ｐゴシック"/>
                  <a:cs typeface="+mn-cs"/>
                </a:rPr>
                <a:t>品</a:t>
              </a:r>
              <a:endParaRPr kumimoji="1" lang="ja-JP" altLang="en-US" sz="2000" b="1" i="0" u="none" strike="noStrike" kern="0" cap="none" spc="0" normalizeH="0" baseline="0" noProof="0" dirty="0">
                <a:ln>
                  <a:noFill/>
                </a:ln>
                <a:solidFill>
                  <a:sysClr val="windowText" lastClr="000000"/>
                </a:solidFill>
                <a:effectLst/>
                <a:uLnTx/>
                <a:uFillTx/>
                <a:latin typeface="Calibri"/>
                <a:ea typeface="ＭＳ Ｐゴシック"/>
                <a:cs typeface="+mn-cs"/>
              </a:endParaRPr>
            </a:p>
          </p:txBody>
        </p:sp>
      </p:grpSp>
      <p:graphicFrame>
        <p:nvGraphicFramePr>
          <p:cNvPr id="57" name="表 56"/>
          <p:cNvGraphicFramePr>
            <a:graphicFrameLocks noGrp="1"/>
          </p:cNvGraphicFramePr>
          <p:nvPr>
            <p:extLst>
              <p:ext uri="{D42A27DB-BD31-4B8C-83A1-F6EECF244321}">
                <p14:modId xmlns:p14="http://schemas.microsoft.com/office/powerpoint/2010/main" val="2933497142"/>
              </p:ext>
            </p:extLst>
          </p:nvPr>
        </p:nvGraphicFramePr>
        <p:xfrm>
          <a:off x="4932040" y="1206974"/>
          <a:ext cx="4176465" cy="2458490"/>
        </p:xfrm>
        <a:graphic>
          <a:graphicData uri="http://schemas.openxmlformats.org/drawingml/2006/table">
            <a:tbl>
              <a:tblPr bandRow="1"/>
              <a:tblGrid>
                <a:gridCol w="3312368"/>
                <a:gridCol w="864097"/>
              </a:tblGrid>
              <a:tr h="354230">
                <a:tc>
                  <a:txBody>
                    <a:bodyPr/>
                    <a:lstStyle>
                      <a:lvl1pPr marL="0" algn="l" defTabSz="914400" rtl="0" eaLnBrk="1" latinLnBrk="0" hangingPunct="1">
                        <a:defRPr kumimoji="1" sz="1800" kern="1200">
                          <a:solidFill>
                            <a:schemeClr val="dk1"/>
                          </a:solidFill>
                          <a:latin typeface="Gill Sans MT"/>
                        </a:defRPr>
                      </a:lvl1pPr>
                      <a:lvl2pPr marL="457200" algn="l" defTabSz="914400" rtl="0" eaLnBrk="1" latinLnBrk="0" hangingPunct="1">
                        <a:defRPr kumimoji="1" sz="1800" kern="1200">
                          <a:solidFill>
                            <a:schemeClr val="dk1"/>
                          </a:solidFill>
                          <a:latin typeface="Gill Sans MT"/>
                        </a:defRPr>
                      </a:lvl2pPr>
                      <a:lvl3pPr marL="914400" algn="l" defTabSz="914400" rtl="0" eaLnBrk="1" latinLnBrk="0" hangingPunct="1">
                        <a:defRPr kumimoji="1" sz="1800" kern="1200">
                          <a:solidFill>
                            <a:schemeClr val="dk1"/>
                          </a:solidFill>
                          <a:latin typeface="Gill Sans MT"/>
                        </a:defRPr>
                      </a:lvl3pPr>
                      <a:lvl4pPr marL="1371600" algn="l" defTabSz="914400" rtl="0" eaLnBrk="1" latinLnBrk="0" hangingPunct="1">
                        <a:defRPr kumimoji="1" sz="1800" kern="1200">
                          <a:solidFill>
                            <a:schemeClr val="dk1"/>
                          </a:solidFill>
                          <a:latin typeface="Gill Sans MT"/>
                        </a:defRPr>
                      </a:lvl4pPr>
                      <a:lvl5pPr marL="1828800" algn="l" defTabSz="914400" rtl="0" eaLnBrk="1" latinLnBrk="0" hangingPunct="1">
                        <a:defRPr kumimoji="1" sz="1800" kern="1200">
                          <a:solidFill>
                            <a:schemeClr val="dk1"/>
                          </a:solidFill>
                          <a:latin typeface="Gill Sans MT"/>
                        </a:defRPr>
                      </a:lvl5pPr>
                      <a:lvl6pPr marL="2286000" algn="l" defTabSz="914400" rtl="0" eaLnBrk="1" latinLnBrk="0" hangingPunct="1">
                        <a:defRPr kumimoji="1" sz="1800" kern="1200">
                          <a:solidFill>
                            <a:schemeClr val="dk1"/>
                          </a:solidFill>
                          <a:latin typeface="Gill Sans MT"/>
                        </a:defRPr>
                      </a:lvl6pPr>
                      <a:lvl7pPr marL="2743200" algn="l" defTabSz="914400" rtl="0" eaLnBrk="1" latinLnBrk="0" hangingPunct="1">
                        <a:defRPr kumimoji="1" sz="1800" kern="1200">
                          <a:solidFill>
                            <a:schemeClr val="dk1"/>
                          </a:solidFill>
                          <a:latin typeface="Gill Sans MT"/>
                        </a:defRPr>
                      </a:lvl7pPr>
                      <a:lvl8pPr marL="3200400" algn="l" defTabSz="914400" rtl="0" eaLnBrk="1" latinLnBrk="0" hangingPunct="1">
                        <a:defRPr kumimoji="1" sz="1800" kern="1200">
                          <a:solidFill>
                            <a:schemeClr val="dk1"/>
                          </a:solidFill>
                          <a:latin typeface="Gill Sans MT"/>
                        </a:defRPr>
                      </a:lvl8pPr>
                      <a:lvl9pPr marL="3657600" algn="l" defTabSz="914400" rtl="0" eaLnBrk="1" latinLnBrk="0" hangingPunct="1">
                        <a:defRPr kumimoji="1" sz="1800" kern="1200">
                          <a:solidFill>
                            <a:schemeClr val="dk1"/>
                          </a:solidFill>
                          <a:latin typeface="Gill Sans MT"/>
                        </a:defRPr>
                      </a:lvl9pPr>
                    </a:lstStyle>
                    <a:p>
                      <a:r>
                        <a:rPr kumimoji="1" lang="ja-JP" altLang="en-US" sz="1500" b="1" dirty="0" smtClean="0">
                          <a:latin typeface="+mn-lt"/>
                          <a:ea typeface="+mj-ea"/>
                        </a:rPr>
                        <a:t>苦味マスキング顆粒（</a:t>
                      </a:r>
                      <a:r>
                        <a:rPr kumimoji="1" lang="en-US" altLang="ja-JP" sz="1500" b="1" dirty="0" smtClean="0">
                          <a:latin typeface="+mn-lt"/>
                          <a:ea typeface="+mj-ea"/>
                        </a:rPr>
                        <a:t>20%</a:t>
                      </a:r>
                      <a:r>
                        <a:rPr kumimoji="1" lang="ja-JP" altLang="en-US" sz="1500" b="1" dirty="0" smtClean="0">
                          <a:latin typeface="+mn-lt"/>
                          <a:ea typeface="+mj-ea"/>
                        </a:rPr>
                        <a:t>コーティング）</a:t>
                      </a:r>
                      <a:endParaRPr kumimoji="1" lang="ja-JP" altLang="en-US" sz="1500" b="1" dirty="0">
                        <a:latin typeface="+mn-lt"/>
                        <a:ea typeface="+mj-ea"/>
                      </a:endParaRPr>
                    </a:p>
                  </a:txBody>
                  <a:tcPr marL="87405" marR="87405" marT="43715" marB="43715" anchor="ctr">
                    <a:lnL w="12700" cmpd="sng">
                      <a:solidFill>
                        <a:sysClr val="windowText" lastClr="000000"/>
                      </a:solid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algn="r"/>
                      <a:r>
                        <a:rPr kumimoji="1" lang="en-US" altLang="ja-JP" sz="1600" b="1" dirty="0" smtClean="0"/>
                        <a:t>10.0 %</a:t>
                      </a:r>
                      <a:endParaRPr kumimoji="1" lang="ja-JP" altLang="en-US" sz="1600" b="1" dirty="0"/>
                    </a:p>
                  </a:txBody>
                  <a:tcPr marL="91402" marR="91402" marT="45714" marB="45714" anchor="ctr">
                    <a:lnL>
                      <a:no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54230">
                <a:tc>
                  <a:txBody>
                    <a:bodyPr/>
                    <a:lstStyle>
                      <a:lvl1pPr marL="0" algn="l" defTabSz="914400" rtl="0" eaLnBrk="1" latinLnBrk="0" hangingPunct="1">
                        <a:defRPr kumimoji="1" sz="1800" kern="1200">
                          <a:solidFill>
                            <a:schemeClr val="dk1"/>
                          </a:solidFill>
                          <a:latin typeface="Gill Sans MT"/>
                        </a:defRPr>
                      </a:lvl1pPr>
                      <a:lvl2pPr marL="457200" algn="l" defTabSz="914400" rtl="0" eaLnBrk="1" latinLnBrk="0" hangingPunct="1">
                        <a:defRPr kumimoji="1" sz="1800" kern="1200">
                          <a:solidFill>
                            <a:schemeClr val="dk1"/>
                          </a:solidFill>
                          <a:latin typeface="Gill Sans MT"/>
                        </a:defRPr>
                      </a:lvl2pPr>
                      <a:lvl3pPr marL="914400" algn="l" defTabSz="914400" rtl="0" eaLnBrk="1" latinLnBrk="0" hangingPunct="1">
                        <a:defRPr kumimoji="1" sz="1800" kern="1200">
                          <a:solidFill>
                            <a:schemeClr val="dk1"/>
                          </a:solidFill>
                          <a:latin typeface="Gill Sans MT"/>
                        </a:defRPr>
                      </a:lvl3pPr>
                      <a:lvl4pPr marL="1371600" algn="l" defTabSz="914400" rtl="0" eaLnBrk="1" latinLnBrk="0" hangingPunct="1">
                        <a:defRPr kumimoji="1" sz="1800" kern="1200">
                          <a:solidFill>
                            <a:schemeClr val="dk1"/>
                          </a:solidFill>
                          <a:latin typeface="Gill Sans MT"/>
                        </a:defRPr>
                      </a:lvl4pPr>
                      <a:lvl5pPr marL="1828800" algn="l" defTabSz="914400" rtl="0" eaLnBrk="1" latinLnBrk="0" hangingPunct="1">
                        <a:defRPr kumimoji="1" sz="1800" kern="1200">
                          <a:solidFill>
                            <a:schemeClr val="dk1"/>
                          </a:solidFill>
                          <a:latin typeface="Gill Sans MT"/>
                        </a:defRPr>
                      </a:lvl5pPr>
                      <a:lvl6pPr marL="2286000" algn="l" defTabSz="914400" rtl="0" eaLnBrk="1" latinLnBrk="0" hangingPunct="1">
                        <a:defRPr kumimoji="1" sz="1800" kern="1200">
                          <a:solidFill>
                            <a:schemeClr val="dk1"/>
                          </a:solidFill>
                          <a:latin typeface="Gill Sans MT"/>
                        </a:defRPr>
                      </a:lvl6pPr>
                      <a:lvl7pPr marL="2743200" algn="l" defTabSz="914400" rtl="0" eaLnBrk="1" latinLnBrk="0" hangingPunct="1">
                        <a:defRPr kumimoji="1" sz="1800" kern="1200">
                          <a:solidFill>
                            <a:schemeClr val="dk1"/>
                          </a:solidFill>
                          <a:latin typeface="Gill Sans MT"/>
                        </a:defRPr>
                      </a:lvl7pPr>
                      <a:lvl8pPr marL="3200400" algn="l" defTabSz="914400" rtl="0" eaLnBrk="1" latinLnBrk="0" hangingPunct="1">
                        <a:defRPr kumimoji="1" sz="1800" kern="1200">
                          <a:solidFill>
                            <a:schemeClr val="dk1"/>
                          </a:solidFill>
                          <a:latin typeface="Gill Sans MT"/>
                        </a:defRPr>
                      </a:lvl8pPr>
                      <a:lvl9pPr marL="3657600" algn="l" defTabSz="914400" rtl="0" eaLnBrk="1" latinLnBrk="0" hangingPunct="1">
                        <a:defRPr kumimoji="1" sz="1800" kern="1200">
                          <a:solidFill>
                            <a:schemeClr val="dk1"/>
                          </a:solidFill>
                          <a:latin typeface="Gill Sans MT"/>
                        </a:defRPr>
                      </a:lvl9pPr>
                    </a:lstStyle>
                    <a:p>
                      <a:r>
                        <a:rPr kumimoji="1" lang="ja-JP" altLang="en-US" sz="1500" b="1" dirty="0" smtClean="0">
                          <a:solidFill>
                            <a:schemeClr val="tx1"/>
                          </a:solidFill>
                          <a:latin typeface="+mn-lt"/>
                          <a:ea typeface="+mj-ea"/>
                        </a:rPr>
                        <a:t>グラニュトール（</a:t>
                      </a:r>
                      <a:r>
                        <a:rPr kumimoji="1" lang="en-US" altLang="ja-JP" sz="1500" b="1" dirty="0" smtClean="0">
                          <a:solidFill>
                            <a:schemeClr val="tx1"/>
                          </a:solidFill>
                          <a:latin typeface="+mn-lt"/>
                          <a:ea typeface="+mj-ea"/>
                        </a:rPr>
                        <a:t>GTF</a:t>
                      </a:r>
                      <a:r>
                        <a:rPr kumimoji="1" lang="ja-JP" altLang="en-US" sz="1500" b="1" dirty="0" err="1" smtClean="0">
                          <a:solidFill>
                            <a:schemeClr val="tx1"/>
                          </a:solidFill>
                          <a:latin typeface="+mn-lt"/>
                          <a:ea typeface="+mj-ea"/>
                        </a:rPr>
                        <a:t>、</a:t>
                      </a:r>
                      <a:r>
                        <a:rPr kumimoji="1" lang="en-US" altLang="ja-JP" sz="1500" b="1" dirty="0" smtClean="0">
                          <a:solidFill>
                            <a:schemeClr val="tx1"/>
                          </a:solidFill>
                          <a:latin typeface="+mn-lt"/>
                          <a:ea typeface="+mj-ea"/>
                        </a:rPr>
                        <a:t>GTS</a:t>
                      </a:r>
                      <a:r>
                        <a:rPr kumimoji="1" lang="ja-JP" altLang="en-US" sz="1500" b="1" dirty="0" smtClean="0">
                          <a:solidFill>
                            <a:schemeClr val="tx1"/>
                          </a:solidFill>
                          <a:latin typeface="+mn-lt"/>
                          <a:ea typeface="+mj-ea"/>
                        </a:rPr>
                        <a:t>）、</a:t>
                      </a:r>
                      <a:r>
                        <a:rPr kumimoji="1" lang="en-US" altLang="ja-JP" sz="1500" b="1" dirty="0" smtClean="0">
                          <a:solidFill>
                            <a:schemeClr val="tx1"/>
                          </a:solidFill>
                          <a:latin typeface="+mn-lt"/>
                          <a:ea typeface="+mj-ea"/>
                        </a:rPr>
                        <a:t>SD</a:t>
                      </a:r>
                      <a:r>
                        <a:rPr kumimoji="1" lang="ja-JP" altLang="en-US" sz="1500" b="1" dirty="0" smtClean="0">
                          <a:solidFill>
                            <a:schemeClr val="tx1"/>
                          </a:solidFill>
                          <a:latin typeface="+mn-lt"/>
                          <a:ea typeface="+mj-ea"/>
                        </a:rPr>
                        <a:t>品</a:t>
                      </a:r>
                      <a:endParaRPr kumimoji="1" lang="ja-JP" altLang="en-US" sz="1500" b="1" baseline="40000" dirty="0">
                        <a:solidFill>
                          <a:schemeClr val="tx1"/>
                        </a:solidFill>
                        <a:latin typeface="+mn-lt"/>
                        <a:ea typeface="+mj-ea"/>
                      </a:endParaRPr>
                    </a:p>
                  </a:txBody>
                  <a:tcPr marL="87405" marR="87405" marT="43715" marB="43715" anchor="ctr">
                    <a:lnL w="12700" cmpd="sng">
                      <a:solidFill>
                        <a:sysClr val="windowText" lastClr="000000"/>
                      </a:solid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95000"/>
                      </a:sysClr>
                    </a:solidFill>
                  </a:tcPr>
                </a:tc>
                <a:tc>
                  <a:txBody>
                    <a:bodyPr/>
                    <a:lstStyle/>
                    <a:p>
                      <a:pPr algn="r"/>
                      <a:r>
                        <a:rPr kumimoji="1" lang="en-US" altLang="ja-JP" sz="1600" b="1" dirty="0" smtClean="0">
                          <a:solidFill>
                            <a:schemeClr val="tx1"/>
                          </a:solidFill>
                        </a:rPr>
                        <a:t>73.5 %</a:t>
                      </a:r>
                      <a:endParaRPr kumimoji="1" lang="ja-JP" altLang="en-US" sz="1600" b="1" dirty="0">
                        <a:solidFill>
                          <a:schemeClr val="tx1"/>
                        </a:solidFill>
                      </a:endParaRPr>
                    </a:p>
                  </a:txBody>
                  <a:tcPr marL="91402" marR="91402" marT="45714" marB="45714">
                    <a:lnL>
                      <a:no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r>
              <a:tr h="350006">
                <a:tc>
                  <a:txBody>
                    <a:bodyPr/>
                    <a:lstStyle>
                      <a:lvl1pPr marL="0" algn="l" defTabSz="914400" rtl="0" eaLnBrk="1" latinLnBrk="0" hangingPunct="1">
                        <a:defRPr kumimoji="1" sz="1800" kern="1200">
                          <a:solidFill>
                            <a:schemeClr val="dk1"/>
                          </a:solidFill>
                          <a:latin typeface="Gill Sans MT"/>
                        </a:defRPr>
                      </a:lvl1pPr>
                      <a:lvl2pPr marL="457200" algn="l" defTabSz="914400" rtl="0" eaLnBrk="1" latinLnBrk="0" hangingPunct="1">
                        <a:defRPr kumimoji="1" sz="1800" kern="1200">
                          <a:solidFill>
                            <a:schemeClr val="dk1"/>
                          </a:solidFill>
                          <a:latin typeface="Gill Sans MT"/>
                        </a:defRPr>
                      </a:lvl2pPr>
                      <a:lvl3pPr marL="914400" algn="l" defTabSz="914400" rtl="0" eaLnBrk="1" latinLnBrk="0" hangingPunct="1">
                        <a:defRPr kumimoji="1" sz="1800" kern="1200">
                          <a:solidFill>
                            <a:schemeClr val="dk1"/>
                          </a:solidFill>
                          <a:latin typeface="Gill Sans MT"/>
                        </a:defRPr>
                      </a:lvl3pPr>
                      <a:lvl4pPr marL="1371600" algn="l" defTabSz="914400" rtl="0" eaLnBrk="1" latinLnBrk="0" hangingPunct="1">
                        <a:defRPr kumimoji="1" sz="1800" kern="1200">
                          <a:solidFill>
                            <a:schemeClr val="dk1"/>
                          </a:solidFill>
                          <a:latin typeface="Gill Sans MT"/>
                        </a:defRPr>
                      </a:lvl4pPr>
                      <a:lvl5pPr marL="1828800" algn="l" defTabSz="914400" rtl="0" eaLnBrk="1" latinLnBrk="0" hangingPunct="1">
                        <a:defRPr kumimoji="1" sz="1800" kern="1200">
                          <a:solidFill>
                            <a:schemeClr val="dk1"/>
                          </a:solidFill>
                          <a:latin typeface="Gill Sans MT"/>
                        </a:defRPr>
                      </a:lvl5pPr>
                      <a:lvl6pPr marL="2286000" algn="l" defTabSz="914400" rtl="0" eaLnBrk="1" latinLnBrk="0" hangingPunct="1">
                        <a:defRPr kumimoji="1" sz="1800" kern="1200">
                          <a:solidFill>
                            <a:schemeClr val="dk1"/>
                          </a:solidFill>
                          <a:latin typeface="Gill Sans MT"/>
                        </a:defRPr>
                      </a:lvl6pPr>
                      <a:lvl7pPr marL="2743200" algn="l" defTabSz="914400" rtl="0" eaLnBrk="1" latinLnBrk="0" hangingPunct="1">
                        <a:defRPr kumimoji="1" sz="1800" kern="1200">
                          <a:solidFill>
                            <a:schemeClr val="dk1"/>
                          </a:solidFill>
                          <a:latin typeface="Gill Sans MT"/>
                        </a:defRPr>
                      </a:lvl7pPr>
                      <a:lvl8pPr marL="3200400" algn="l" defTabSz="914400" rtl="0" eaLnBrk="1" latinLnBrk="0" hangingPunct="1">
                        <a:defRPr kumimoji="1" sz="1800" kern="1200">
                          <a:solidFill>
                            <a:schemeClr val="dk1"/>
                          </a:solidFill>
                          <a:latin typeface="Gill Sans MT"/>
                        </a:defRPr>
                      </a:lvl8pPr>
                      <a:lvl9pPr marL="3657600" algn="l" defTabSz="914400" rtl="0" eaLnBrk="1" latinLnBrk="0" hangingPunct="1">
                        <a:defRPr kumimoji="1" sz="1800" kern="1200">
                          <a:solidFill>
                            <a:schemeClr val="dk1"/>
                          </a:solidFill>
                          <a:latin typeface="Gill Sans MT"/>
                        </a:defRPr>
                      </a:lvl9pPr>
                    </a:lstStyle>
                    <a:p>
                      <a:r>
                        <a:rPr kumimoji="1" lang="ja-JP" altLang="en-US" sz="1500" b="1" dirty="0" smtClean="0">
                          <a:latin typeface="+mn-lt"/>
                          <a:ea typeface="+mj-ea"/>
                        </a:rPr>
                        <a:t>結晶セルロース</a:t>
                      </a:r>
                      <a:endParaRPr kumimoji="1" lang="ja-JP" altLang="en-US" sz="1500" b="1" dirty="0">
                        <a:latin typeface="+mn-lt"/>
                        <a:ea typeface="+mj-ea"/>
                      </a:endParaRPr>
                    </a:p>
                  </a:txBody>
                  <a:tcPr marL="87405" marR="87405" marT="43715" marB="43715" anchor="ctr">
                    <a:lnL w="12700" cmpd="sng">
                      <a:solidFill>
                        <a:sysClr val="windowText" lastClr="000000"/>
                      </a:solid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kumimoji="1" sz="1800" kern="1200">
                          <a:solidFill>
                            <a:schemeClr val="dk1"/>
                          </a:solidFill>
                          <a:latin typeface="Gill Sans MT"/>
                        </a:defRPr>
                      </a:lvl1pPr>
                      <a:lvl2pPr marL="457200" algn="l" defTabSz="914400" rtl="0" eaLnBrk="1" latinLnBrk="0" hangingPunct="1">
                        <a:defRPr kumimoji="1" sz="1800" kern="1200">
                          <a:solidFill>
                            <a:schemeClr val="dk1"/>
                          </a:solidFill>
                          <a:latin typeface="Gill Sans MT"/>
                        </a:defRPr>
                      </a:lvl2pPr>
                      <a:lvl3pPr marL="914400" algn="l" defTabSz="914400" rtl="0" eaLnBrk="1" latinLnBrk="0" hangingPunct="1">
                        <a:defRPr kumimoji="1" sz="1800" kern="1200">
                          <a:solidFill>
                            <a:schemeClr val="dk1"/>
                          </a:solidFill>
                          <a:latin typeface="Gill Sans MT"/>
                        </a:defRPr>
                      </a:lvl3pPr>
                      <a:lvl4pPr marL="1371600" algn="l" defTabSz="914400" rtl="0" eaLnBrk="1" latinLnBrk="0" hangingPunct="1">
                        <a:defRPr kumimoji="1" sz="1800" kern="1200">
                          <a:solidFill>
                            <a:schemeClr val="dk1"/>
                          </a:solidFill>
                          <a:latin typeface="Gill Sans MT"/>
                        </a:defRPr>
                      </a:lvl4pPr>
                      <a:lvl5pPr marL="1828800" algn="l" defTabSz="914400" rtl="0" eaLnBrk="1" latinLnBrk="0" hangingPunct="1">
                        <a:defRPr kumimoji="1" sz="1800" kern="1200">
                          <a:solidFill>
                            <a:schemeClr val="dk1"/>
                          </a:solidFill>
                          <a:latin typeface="Gill Sans MT"/>
                        </a:defRPr>
                      </a:lvl5pPr>
                      <a:lvl6pPr marL="2286000" algn="l" defTabSz="914400" rtl="0" eaLnBrk="1" latinLnBrk="0" hangingPunct="1">
                        <a:defRPr kumimoji="1" sz="1800" kern="1200">
                          <a:solidFill>
                            <a:schemeClr val="dk1"/>
                          </a:solidFill>
                          <a:latin typeface="Gill Sans MT"/>
                        </a:defRPr>
                      </a:lvl6pPr>
                      <a:lvl7pPr marL="2743200" algn="l" defTabSz="914400" rtl="0" eaLnBrk="1" latinLnBrk="0" hangingPunct="1">
                        <a:defRPr kumimoji="1" sz="1800" kern="1200">
                          <a:solidFill>
                            <a:schemeClr val="dk1"/>
                          </a:solidFill>
                          <a:latin typeface="Gill Sans MT"/>
                        </a:defRPr>
                      </a:lvl7pPr>
                      <a:lvl8pPr marL="3200400" algn="l" defTabSz="914400" rtl="0" eaLnBrk="1" latinLnBrk="0" hangingPunct="1">
                        <a:defRPr kumimoji="1" sz="1800" kern="1200">
                          <a:solidFill>
                            <a:schemeClr val="dk1"/>
                          </a:solidFill>
                          <a:latin typeface="Gill Sans MT"/>
                        </a:defRPr>
                      </a:lvl8pPr>
                      <a:lvl9pPr marL="3657600" algn="l" defTabSz="914400" rtl="0" eaLnBrk="1" latinLnBrk="0" hangingPunct="1">
                        <a:defRPr kumimoji="1" sz="1800" kern="1200">
                          <a:solidFill>
                            <a:schemeClr val="dk1"/>
                          </a:solidFill>
                          <a:latin typeface="Gill Sans MT"/>
                        </a:defRPr>
                      </a:lvl9pPr>
                    </a:lstStyle>
                    <a:p>
                      <a:pPr algn="r"/>
                      <a:r>
                        <a:rPr kumimoji="1" lang="en-US" altLang="ja-JP" sz="1600" b="1" dirty="0" smtClean="0">
                          <a:latin typeface="+mn-lt"/>
                        </a:rPr>
                        <a:t>10.0 %</a:t>
                      </a:r>
                      <a:endParaRPr kumimoji="1" lang="ja-JP" altLang="en-US" sz="1600" b="1" dirty="0">
                        <a:latin typeface="+mn-lt"/>
                      </a:endParaRPr>
                    </a:p>
                  </a:txBody>
                  <a:tcPr marL="87405" marR="87405" marT="43715" marB="43715" anchor="ctr">
                    <a:lnL>
                      <a:no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ysClr val="window" lastClr="FFFFFF"/>
                    </a:solidFill>
                  </a:tcPr>
                </a:tc>
              </a:tr>
              <a:tr h="350006">
                <a:tc>
                  <a:txBody>
                    <a:bodyPr/>
                    <a:lstStyle>
                      <a:lvl1pPr marL="0" algn="l" defTabSz="914400" rtl="0" eaLnBrk="1" latinLnBrk="0" hangingPunct="1">
                        <a:defRPr kumimoji="1" sz="1800" kern="1200">
                          <a:solidFill>
                            <a:schemeClr val="dk1"/>
                          </a:solidFill>
                          <a:latin typeface="Gill Sans MT"/>
                        </a:defRPr>
                      </a:lvl1pPr>
                      <a:lvl2pPr marL="457200" algn="l" defTabSz="914400" rtl="0" eaLnBrk="1" latinLnBrk="0" hangingPunct="1">
                        <a:defRPr kumimoji="1" sz="1800" kern="1200">
                          <a:solidFill>
                            <a:schemeClr val="dk1"/>
                          </a:solidFill>
                          <a:latin typeface="Gill Sans MT"/>
                        </a:defRPr>
                      </a:lvl2pPr>
                      <a:lvl3pPr marL="914400" algn="l" defTabSz="914400" rtl="0" eaLnBrk="1" latinLnBrk="0" hangingPunct="1">
                        <a:defRPr kumimoji="1" sz="1800" kern="1200">
                          <a:solidFill>
                            <a:schemeClr val="dk1"/>
                          </a:solidFill>
                          <a:latin typeface="Gill Sans MT"/>
                        </a:defRPr>
                      </a:lvl3pPr>
                      <a:lvl4pPr marL="1371600" algn="l" defTabSz="914400" rtl="0" eaLnBrk="1" latinLnBrk="0" hangingPunct="1">
                        <a:defRPr kumimoji="1" sz="1800" kern="1200">
                          <a:solidFill>
                            <a:schemeClr val="dk1"/>
                          </a:solidFill>
                          <a:latin typeface="Gill Sans MT"/>
                        </a:defRPr>
                      </a:lvl4pPr>
                      <a:lvl5pPr marL="1828800" algn="l" defTabSz="914400" rtl="0" eaLnBrk="1" latinLnBrk="0" hangingPunct="1">
                        <a:defRPr kumimoji="1" sz="1800" kern="1200">
                          <a:solidFill>
                            <a:schemeClr val="dk1"/>
                          </a:solidFill>
                          <a:latin typeface="Gill Sans MT"/>
                        </a:defRPr>
                      </a:lvl5pPr>
                      <a:lvl6pPr marL="2286000" algn="l" defTabSz="914400" rtl="0" eaLnBrk="1" latinLnBrk="0" hangingPunct="1">
                        <a:defRPr kumimoji="1" sz="1800" kern="1200">
                          <a:solidFill>
                            <a:schemeClr val="dk1"/>
                          </a:solidFill>
                          <a:latin typeface="Gill Sans MT"/>
                        </a:defRPr>
                      </a:lvl6pPr>
                      <a:lvl7pPr marL="2743200" algn="l" defTabSz="914400" rtl="0" eaLnBrk="1" latinLnBrk="0" hangingPunct="1">
                        <a:defRPr kumimoji="1" sz="1800" kern="1200">
                          <a:solidFill>
                            <a:schemeClr val="dk1"/>
                          </a:solidFill>
                          <a:latin typeface="Gill Sans MT"/>
                        </a:defRPr>
                      </a:lvl7pPr>
                      <a:lvl8pPr marL="3200400" algn="l" defTabSz="914400" rtl="0" eaLnBrk="1" latinLnBrk="0" hangingPunct="1">
                        <a:defRPr kumimoji="1" sz="1800" kern="1200">
                          <a:solidFill>
                            <a:schemeClr val="dk1"/>
                          </a:solidFill>
                          <a:latin typeface="Gill Sans MT"/>
                        </a:defRPr>
                      </a:lvl8pPr>
                      <a:lvl9pPr marL="3657600" algn="l" defTabSz="914400" rtl="0" eaLnBrk="1" latinLnBrk="0" hangingPunct="1">
                        <a:defRPr kumimoji="1" sz="1800" kern="1200">
                          <a:solidFill>
                            <a:schemeClr val="dk1"/>
                          </a:solidFill>
                          <a:latin typeface="Gill Sans MT"/>
                        </a:defRPr>
                      </a:lvl9pPr>
                    </a:lstStyle>
                    <a:p>
                      <a:r>
                        <a:rPr kumimoji="1" lang="ja-JP" altLang="en-US" sz="1500" b="1" dirty="0" smtClean="0">
                          <a:latin typeface="+mn-lt"/>
                          <a:ea typeface="+mj-ea"/>
                        </a:rPr>
                        <a:t>クロスポビドン</a:t>
                      </a:r>
                      <a:endParaRPr kumimoji="1" lang="ja-JP" altLang="en-US" sz="1500" b="1" dirty="0">
                        <a:latin typeface="+mn-lt"/>
                        <a:ea typeface="+mj-ea"/>
                      </a:endParaRPr>
                    </a:p>
                  </a:txBody>
                  <a:tcPr marL="87405" marR="87405" marT="43715" marB="43715" anchor="ctr">
                    <a:lnL w="12700" cmpd="sng">
                      <a:solidFill>
                        <a:sysClr val="windowText" lastClr="000000"/>
                      </a:solid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kumimoji="1" sz="1800" kern="1200">
                          <a:solidFill>
                            <a:schemeClr val="dk1"/>
                          </a:solidFill>
                          <a:latin typeface="Gill Sans MT"/>
                        </a:defRPr>
                      </a:lvl1pPr>
                      <a:lvl2pPr marL="457200" algn="l" defTabSz="914400" rtl="0" eaLnBrk="1" latinLnBrk="0" hangingPunct="1">
                        <a:defRPr kumimoji="1" sz="1800" kern="1200">
                          <a:solidFill>
                            <a:schemeClr val="dk1"/>
                          </a:solidFill>
                          <a:latin typeface="Gill Sans MT"/>
                        </a:defRPr>
                      </a:lvl2pPr>
                      <a:lvl3pPr marL="914400" algn="l" defTabSz="914400" rtl="0" eaLnBrk="1" latinLnBrk="0" hangingPunct="1">
                        <a:defRPr kumimoji="1" sz="1800" kern="1200">
                          <a:solidFill>
                            <a:schemeClr val="dk1"/>
                          </a:solidFill>
                          <a:latin typeface="Gill Sans MT"/>
                        </a:defRPr>
                      </a:lvl3pPr>
                      <a:lvl4pPr marL="1371600" algn="l" defTabSz="914400" rtl="0" eaLnBrk="1" latinLnBrk="0" hangingPunct="1">
                        <a:defRPr kumimoji="1" sz="1800" kern="1200">
                          <a:solidFill>
                            <a:schemeClr val="dk1"/>
                          </a:solidFill>
                          <a:latin typeface="Gill Sans MT"/>
                        </a:defRPr>
                      </a:lvl4pPr>
                      <a:lvl5pPr marL="1828800" algn="l" defTabSz="914400" rtl="0" eaLnBrk="1" latinLnBrk="0" hangingPunct="1">
                        <a:defRPr kumimoji="1" sz="1800" kern="1200">
                          <a:solidFill>
                            <a:schemeClr val="dk1"/>
                          </a:solidFill>
                          <a:latin typeface="Gill Sans MT"/>
                        </a:defRPr>
                      </a:lvl5pPr>
                      <a:lvl6pPr marL="2286000" algn="l" defTabSz="914400" rtl="0" eaLnBrk="1" latinLnBrk="0" hangingPunct="1">
                        <a:defRPr kumimoji="1" sz="1800" kern="1200">
                          <a:solidFill>
                            <a:schemeClr val="dk1"/>
                          </a:solidFill>
                          <a:latin typeface="Gill Sans MT"/>
                        </a:defRPr>
                      </a:lvl6pPr>
                      <a:lvl7pPr marL="2743200" algn="l" defTabSz="914400" rtl="0" eaLnBrk="1" latinLnBrk="0" hangingPunct="1">
                        <a:defRPr kumimoji="1" sz="1800" kern="1200">
                          <a:solidFill>
                            <a:schemeClr val="dk1"/>
                          </a:solidFill>
                          <a:latin typeface="Gill Sans MT"/>
                        </a:defRPr>
                      </a:lvl7pPr>
                      <a:lvl8pPr marL="3200400" algn="l" defTabSz="914400" rtl="0" eaLnBrk="1" latinLnBrk="0" hangingPunct="1">
                        <a:defRPr kumimoji="1" sz="1800" kern="1200">
                          <a:solidFill>
                            <a:schemeClr val="dk1"/>
                          </a:solidFill>
                          <a:latin typeface="Gill Sans MT"/>
                        </a:defRPr>
                      </a:lvl8pPr>
                      <a:lvl9pPr marL="3657600" algn="l" defTabSz="914400" rtl="0" eaLnBrk="1" latinLnBrk="0" hangingPunct="1">
                        <a:defRPr kumimoji="1" sz="1800" kern="1200">
                          <a:solidFill>
                            <a:schemeClr val="dk1"/>
                          </a:solidFill>
                          <a:latin typeface="Gill Sans MT"/>
                        </a:defRPr>
                      </a:lvl9pPr>
                    </a:lstStyle>
                    <a:p>
                      <a:pPr algn="r"/>
                      <a:r>
                        <a:rPr kumimoji="1" lang="en-US" altLang="ja-JP" sz="1600" b="1" dirty="0" smtClean="0">
                          <a:latin typeface="+mn-lt"/>
                        </a:rPr>
                        <a:t>  1.0 %</a:t>
                      </a:r>
                      <a:endParaRPr kumimoji="1" lang="ja-JP" altLang="en-US" sz="1600" b="1" dirty="0">
                        <a:latin typeface="+mn-lt"/>
                      </a:endParaRPr>
                    </a:p>
                  </a:txBody>
                  <a:tcPr marL="87405" marR="87405" marT="43715" marB="43715" anchor="ctr">
                    <a:lnL>
                      <a:no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95000"/>
                      </a:sysClr>
                    </a:solidFill>
                  </a:tcPr>
                </a:tc>
              </a:tr>
              <a:tr h="350006">
                <a:tc>
                  <a:txBody>
                    <a:bodyPr/>
                    <a:lstStyle>
                      <a:lvl1pPr marL="0" algn="l" defTabSz="914400" rtl="0" eaLnBrk="1" latinLnBrk="0" hangingPunct="1">
                        <a:defRPr kumimoji="1" sz="1800" kern="1200">
                          <a:solidFill>
                            <a:schemeClr val="dk1"/>
                          </a:solidFill>
                          <a:latin typeface="Gill Sans MT"/>
                        </a:defRPr>
                      </a:lvl1pPr>
                      <a:lvl2pPr marL="457200" algn="l" defTabSz="914400" rtl="0" eaLnBrk="1" latinLnBrk="0" hangingPunct="1">
                        <a:defRPr kumimoji="1" sz="1800" kern="1200">
                          <a:solidFill>
                            <a:schemeClr val="dk1"/>
                          </a:solidFill>
                          <a:latin typeface="Gill Sans MT"/>
                        </a:defRPr>
                      </a:lvl2pPr>
                      <a:lvl3pPr marL="914400" algn="l" defTabSz="914400" rtl="0" eaLnBrk="1" latinLnBrk="0" hangingPunct="1">
                        <a:defRPr kumimoji="1" sz="1800" kern="1200">
                          <a:solidFill>
                            <a:schemeClr val="dk1"/>
                          </a:solidFill>
                          <a:latin typeface="Gill Sans MT"/>
                        </a:defRPr>
                      </a:lvl3pPr>
                      <a:lvl4pPr marL="1371600" algn="l" defTabSz="914400" rtl="0" eaLnBrk="1" latinLnBrk="0" hangingPunct="1">
                        <a:defRPr kumimoji="1" sz="1800" kern="1200">
                          <a:solidFill>
                            <a:schemeClr val="dk1"/>
                          </a:solidFill>
                          <a:latin typeface="Gill Sans MT"/>
                        </a:defRPr>
                      </a:lvl4pPr>
                      <a:lvl5pPr marL="1828800" algn="l" defTabSz="914400" rtl="0" eaLnBrk="1" latinLnBrk="0" hangingPunct="1">
                        <a:defRPr kumimoji="1" sz="1800" kern="1200">
                          <a:solidFill>
                            <a:schemeClr val="dk1"/>
                          </a:solidFill>
                          <a:latin typeface="Gill Sans MT"/>
                        </a:defRPr>
                      </a:lvl5pPr>
                      <a:lvl6pPr marL="2286000" algn="l" defTabSz="914400" rtl="0" eaLnBrk="1" latinLnBrk="0" hangingPunct="1">
                        <a:defRPr kumimoji="1" sz="1800" kern="1200">
                          <a:solidFill>
                            <a:schemeClr val="dk1"/>
                          </a:solidFill>
                          <a:latin typeface="Gill Sans MT"/>
                        </a:defRPr>
                      </a:lvl6pPr>
                      <a:lvl7pPr marL="2743200" algn="l" defTabSz="914400" rtl="0" eaLnBrk="1" latinLnBrk="0" hangingPunct="1">
                        <a:defRPr kumimoji="1" sz="1800" kern="1200">
                          <a:solidFill>
                            <a:schemeClr val="dk1"/>
                          </a:solidFill>
                          <a:latin typeface="Gill Sans MT"/>
                        </a:defRPr>
                      </a:lvl7pPr>
                      <a:lvl8pPr marL="3200400" algn="l" defTabSz="914400" rtl="0" eaLnBrk="1" latinLnBrk="0" hangingPunct="1">
                        <a:defRPr kumimoji="1" sz="1800" kern="1200">
                          <a:solidFill>
                            <a:schemeClr val="dk1"/>
                          </a:solidFill>
                          <a:latin typeface="Gill Sans MT"/>
                        </a:defRPr>
                      </a:lvl8pPr>
                      <a:lvl9pPr marL="3657600" algn="l" defTabSz="914400" rtl="0" eaLnBrk="1" latinLnBrk="0" hangingPunct="1">
                        <a:defRPr kumimoji="1" sz="1800" kern="1200">
                          <a:solidFill>
                            <a:schemeClr val="dk1"/>
                          </a:solidFill>
                          <a:latin typeface="Gill Sans MT"/>
                        </a:defRPr>
                      </a:lvl9pPr>
                    </a:lstStyle>
                    <a:p>
                      <a:r>
                        <a:rPr kumimoji="1" lang="ja-JP" altLang="en-US" sz="1500" b="1" dirty="0" smtClean="0">
                          <a:latin typeface="+mn-lt"/>
                          <a:ea typeface="+mj-ea"/>
                        </a:rPr>
                        <a:t>ヒドロキシプロピルスターチ</a:t>
                      </a:r>
                      <a:r>
                        <a:rPr kumimoji="1" lang="en-US" altLang="ja-JP" sz="1500" b="1" dirty="0" smtClean="0">
                          <a:latin typeface="+mn-lt"/>
                          <a:ea typeface="+mj-ea"/>
                        </a:rPr>
                        <a:t>-101</a:t>
                      </a:r>
                      <a:endParaRPr kumimoji="1" lang="ja-JP" altLang="en-US" sz="1500" b="1" dirty="0">
                        <a:latin typeface="+mn-lt"/>
                        <a:ea typeface="+mj-ea"/>
                      </a:endParaRPr>
                    </a:p>
                  </a:txBody>
                  <a:tcPr marL="87405" marR="87405" marT="43715" marB="43715" anchor="ctr">
                    <a:lnL w="12700" cmpd="sng">
                      <a:solidFill>
                        <a:sysClr val="windowText" lastClr="000000"/>
                      </a:solid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kumimoji="1" sz="1800" kern="1200">
                          <a:solidFill>
                            <a:schemeClr val="dk1"/>
                          </a:solidFill>
                          <a:latin typeface="Gill Sans MT"/>
                        </a:defRPr>
                      </a:lvl1pPr>
                      <a:lvl2pPr marL="457200" algn="l" defTabSz="914400" rtl="0" eaLnBrk="1" latinLnBrk="0" hangingPunct="1">
                        <a:defRPr kumimoji="1" sz="1800" kern="1200">
                          <a:solidFill>
                            <a:schemeClr val="dk1"/>
                          </a:solidFill>
                          <a:latin typeface="Gill Sans MT"/>
                        </a:defRPr>
                      </a:lvl2pPr>
                      <a:lvl3pPr marL="914400" algn="l" defTabSz="914400" rtl="0" eaLnBrk="1" latinLnBrk="0" hangingPunct="1">
                        <a:defRPr kumimoji="1" sz="1800" kern="1200">
                          <a:solidFill>
                            <a:schemeClr val="dk1"/>
                          </a:solidFill>
                          <a:latin typeface="Gill Sans MT"/>
                        </a:defRPr>
                      </a:lvl3pPr>
                      <a:lvl4pPr marL="1371600" algn="l" defTabSz="914400" rtl="0" eaLnBrk="1" latinLnBrk="0" hangingPunct="1">
                        <a:defRPr kumimoji="1" sz="1800" kern="1200">
                          <a:solidFill>
                            <a:schemeClr val="dk1"/>
                          </a:solidFill>
                          <a:latin typeface="Gill Sans MT"/>
                        </a:defRPr>
                      </a:lvl4pPr>
                      <a:lvl5pPr marL="1828800" algn="l" defTabSz="914400" rtl="0" eaLnBrk="1" latinLnBrk="0" hangingPunct="1">
                        <a:defRPr kumimoji="1" sz="1800" kern="1200">
                          <a:solidFill>
                            <a:schemeClr val="dk1"/>
                          </a:solidFill>
                          <a:latin typeface="Gill Sans MT"/>
                        </a:defRPr>
                      </a:lvl5pPr>
                      <a:lvl6pPr marL="2286000" algn="l" defTabSz="914400" rtl="0" eaLnBrk="1" latinLnBrk="0" hangingPunct="1">
                        <a:defRPr kumimoji="1" sz="1800" kern="1200">
                          <a:solidFill>
                            <a:schemeClr val="dk1"/>
                          </a:solidFill>
                          <a:latin typeface="Gill Sans MT"/>
                        </a:defRPr>
                      </a:lvl6pPr>
                      <a:lvl7pPr marL="2743200" algn="l" defTabSz="914400" rtl="0" eaLnBrk="1" latinLnBrk="0" hangingPunct="1">
                        <a:defRPr kumimoji="1" sz="1800" kern="1200">
                          <a:solidFill>
                            <a:schemeClr val="dk1"/>
                          </a:solidFill>
                          <a:latin typeface="Gill Sans MT"/>
                        </a:defRPr>
                      </a:lvl7pPr>
                      <a:lvl8pPr marL="3200400" algn="l" defTabSz="914400" rtl="0" eaLnBrk="1" latinLnBrk="0" hangingPunct="1">
                        <a:defRPr kumimoji="1" sz="1800" kern="1200">
                          <a:solidFill>
                            <a:schemeClr val="dk1"/>
                          </a:solidFill>
                          <a:latin typeface="Gill Sans MT"/>
                        </a:defRPr>
                      </a:lvl8pPr>
                      <a:lvl9pPr marL="3657600" algn="l" defTabSz="914400" rtl="0" eaLnBrk="1" latinLnBrk="0" hangingPunct="1">
                        <a:defRPr kumimoji="1" sz="1800" kern="1200">
                          <a:solidFill>
                            <a:schemeClr val="dk1"/>
                          </a:solidFill>
                          <a:latin typeface="Gill Sans MT"/>
                        </a:defRPr>
                      </a:lvl9pPr>
                    </a:lstStyle>
                    <a:p>
                      <a:pPr algn="r"/>
                      <a:r>
                        <a:rPr kumimoji="1" lang="en-US" altLang="ja-JP" sz="1600" b="1" dirty="0" smtClean="0">
                          <a:latin typeface="+mn-lt"/>
                        </a:rPr>
                        <a:t>  4.0 %</a:t>
                      </a:r>
                      <a:endParaRPr kumimoji="1" lang="ja-JP" altLang="en-US" sz="1600" b="1" dirty="0">
                        <a:latin typeface="+mn-lt"/>
                      </a:endParaRPr>
                    </a:p>
                  </a:txBody>
                  <a:tcPr marL="87405" marR="87405" marT="43715" marB="43715" anchor="ctr">
                    <a:lnL>
                      <a:no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r>
              <a:tr h="350006">
                <a:tc>
                  <a:txBody>
                    <a:bodyPr/>
                    <a:lstStyle>
                      <a:lvl1pPr marL="0" algn="l" defTabSz="914400" rtl="0" eaLnBrk="1" latinLnBrk="0" hangingPunct="1">
                        <a:defRPr kumimoji="1" sz="1800" kern="1200">
                          <a:solidFill>
                            <a:schemeClr val="dk1"/>
                          </a:solidFill>
                          <a:latin typeface="Gill Sans MT"/>
                        </a:defRPr>
                      </a:lvl1pPr>
                      <a:lvl2pPr marL="457200" algn="l" defTabSz="914400" rtl="0" eaLnBrk="1" latinLnBrk="0" hangingPunct="1">
                        <a:defRPr kumimoji="1" sz="1800" kern="1200">
                          <a:solidFill>
                            <a:schemeClr val="dk1"/>
                          </a:solidFill>
                          <a:latin typeface="Gill Sans MT"/>
                        </a:defRPr>
                      </a:lvl2pPr>
                      <a:lvl3pPr marL="914400" algn="l" defTabSz="914400" rtl="0" eaLnBrk="1" latinLnBrk="0" hangingPunct="1">
                        <a:defRPr kumimoji="1" sz="1800" kern="1200">
                          <a:solidFill>
                            <a:schemeClr val="dk1"/>
                          </a:solidFill>
                          <a:latin typeface="Gill Sans MT"/>
                        </a:defRPr>
                      </a:lvl3pPr>
                      <a:lvl4pPr marL="1371600" algn="l" defTabSz="914400" rtl="0" eaLnBrk="1" latinLnBrk="0" hangingPunct="1">
                        <a:defRPr kumimoji="1" sz="1800" kern="1200">
                          <a:solidFill>
                            <a:schemeClr val="dk1"/>
                          </a:solidFill>
                          <a:latin typeface="Gill Sans MT"/>
                        </a:defRPr>
                      </a:lvl4pPr>
                      <a:lvl5pPr marL="1828800" algn="l" defTabSz="914400" rtl="0" eaLnBrk="1" latinLnBrk="0" hangingPunct="1">
                        <a:defRPr kumimoji="1" sz="1800" kern="1200">
                          <a:solidFill>
                            <a:schemeClr val="dk1"/>
                          </a:solidFill>
                          <a:latin typeface="Gill Sans MT"/>
                        </a:defRPr>
                      </a:lvl5pPr>
                      <a:lvl6pPr marL="2286000" algn="l" defTabSz="914400" rtl="0" eaLnBrk="1" latinLnBrk="0" hangingPunct="1">
                        <a:defRPr kumimoji="1" sz="1800" kern="1200">
                          <a:solidFill>
                            <a:schemeClr val="dk1"/>
                          </a:solidFill>
                          <a:latin typeface="Gill Sans MT"/>
                        </a:defRPr>
                      </a:lvl6pPr>
                      <a:lvl7pPr marL="2743200" algn="l" defTabSz="914400" rtl="0" eaLnBrk="1" latinLnBrk="0" hangingPunct="1">
                        <a:defRPr kumimoji="1" sz="1800" kern="1200">
                          <a:solidFill>
                            <a:schemeClr val="dk1"/>
                          </a:solidFill>
                          <a:latin typeface="Gill Sans MT"/>
                        </a:defRPr>
                      </a:lvl7pPr>
                      <a:lvl8pPr marL="3200400" algn="l" defTabSz="914400" rtl="0" eaLnBrk="1" latinLnBrk="0" hangingPunct="1">
                        <a:defRPr kumimoji="1" sz="1800" kern="1200">
                          <a:solidFill>
                            <a:schemeClr val="dk1"/>
                          </a:solidFill>
                          <a:latin typeface="Gill Sans MT"/>
                        </a:defRPr>
                      </a:lvl8pPr>
                      <a:lvl9pPr marL="3657600" algn="l" defTabSz="914400" rtl="0" eaLnBrk="1" latinLnBrk="0" hangingPunct="1">
                        <a:defRPr kumimoji="1" sz="1800" kern="1200">
                          <a:solidFill>
                            <a:schemeClr val="dk1"/>
                          </a:solidFill>
                          <a:latin typeface="Gill Sans MT"/>
                        </a:defRPr>
                      </a:lvl9pPr>
                    </a:lstStyle>
                    <a:p>
                      <a:r>
                        <a:rPr kumimoji="1" lang="ja-JP" altLang="en-US" sz="1500" b="1" dirty="0" smtClean="0">
                          <a:latin typeface="+mn-lt"/>
                          <a:ea typeface="+mj-ea"/>
                        </a:rPr>
                        <a:t>アドソリダー</a:t>
                      </a:r>
                      <a:r>
                        <a:rPr kumimoji="1" lang="en-US" altLang="ja-JP" sz="1500" b="1" dirty="0" smtClean="0">
                          <a:latin typeface="+mn-lt"/>
                          <a:ea typeface="+mj-ea"/>
                        </a:rPr>
                        <a:t>-101</a:t>
                      </a:r>
                      <a:endParaRPr kumimoji="1" lang="ja-JP" altLang="en-US" sz="1500" b="1" dirty="0">
                        <a:latin typeface="+mn-lt"/>
                        <a:ea typeface="+mj-ea"/>
                      </a:endParaRPr>
                    </a:p>
                  </a:txBody>
                  <a:tcPr marL="87405" marR="87405" marT="43715" marB="43715" anchor="ctr">
                    <a:lnL w="12700" cmpd="sng">
                      <a:solidFill>
                        <a:sysClr val="windowText" lastClr="000000"/>
                      </a:solid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kumimoji="1" sz="1800" kern="1200">
                          <a:solidFill>
                            <a:schemeClr val="dk1"/>
                          </a:solidFill>
                          <a:latin typeface="Gill Sans MT"/>
                        </a:defRPr>
                      </a:lvl1pPr>
                      <a:lvl2pPr marL="457200" algn="l" defTabSz="914400" rtl="0" eaLnBrk="1" latinLnBrk="0" hangingPunct="1">
                        <a:defRPr kumimoji="1" sz="1800" kern="1200">
                          <a:solidFill>
                            <a:schemeClr val="dk1"/>
                          </a:solidFill>
                          <a:latin typeface="Gill Sans MT"/>
                        </a:defRPr>
                      </a:lvl2pPr>
                      <a:lvl3pPr marL="914400" algn="l" defTabSz="914400" rtl="0" eaLnBrk="1" latinLnBrk="0" hangingPunct="1">
                        <a:defRPr kumimoji="1" sz="1800" kern="1200">
                          <a:solidFill>
                            <a:schemeClr val="dk1"/>
                          </a:solidFill>
                          <a:latin typeface="Gill Sans MT"/>
                        </a:defRPr>
                      </a:lvl3pPr>
                      <a:lvl4pPr marL="1371600" algn="l" defTabSz="914400" rtl="0" eaLnBrk="1" latinLnBrk="0" hangingPunct="1">
                        <a:defRPr kumimoji="1" sz="1800" kern="1200">
                          <a:solidFill>
                            <a:schemeClr val="dk1"/>
                          </a:solidFill>
                          <a:latin typeface="Gill Sans MT"/>
                        </a:defRPr>
                      </a:lvl4pPr>
                      <a:lvl5pPr marL="1828800" algn="l" defTabSz="914400" rtl="0" eaLnBrk="1" latinLnBrk="0" hangingPunct="1">
                        <a:defRPr kumimoji="1" sz="1800" kern="1200">
                          <a:solidFill>
                            <a:schemeClr val="dk1"/>
                          </a:solidFill>
                          <a:latin typeface="Gill Sans MT"/>
                        </a:defRPr>
                      </a:lvl5pPr>
                      <a:lvl6pPr marL="2286000" algn="l" defTabSz="914400" rtl="0" eaLnBrk="1" latinLnBrk="0" hangingPunct="1">
                        <a:defRPr kumimoji="1" sz="1800" kern="1200">
                          <a:solidFill>
                            <a:schemeClr val="dk1"/>
                          </a:solidFill>
                          <a:latin typeface="Gill Sans MT"/>
                        </a:defRPr>
                      </a:lvl6pPr>
                      <a:lvl7pPr marL="2743200" algn="l" defTabSz="914400" rtl="0" eaLnBrk="1" latinLnBrk="0" hangingPunct="1">
                        <a:defRPr kumimoji="1" sz="1800" kern="1200">
                          <a:solidFill>
                            <a:schemeClr val="dk1"/>
                          </a:solidFill>
                          <a:latin typeface="Gill Sans MT"/>
                        </a:defRPr>
                      </a:lvl7pPr>
                      <a:lvl8pPr marL="3200400" algn="l" defTabSz="914400" rtl="0" eaLnBrk="1" latinLnBrk="0" hangingPunct="1">
                        <a:defRPr kumimoji="1" sz="1800" kern="1200">
                          <a:solidFill>
                            <a:schemeClr val="dk1"/>
                          </a:solidFill>
                          <a:latin typeface="Gill Sans MT"/>
                        </a:defRPr>
                      </a:lvl8pPr>
                      <a:lvl9pPr marL="3657600" algn="l" defTabSz="914400" rtl="0" eaLnBrk="1" latinLnBrk="0" hangingPunct="1">
                        <a:defRPr kumimoji="1" sz="1800" kern="1200">
                          <a:solidFill>
                            <a:schemeClr val="dk1"/>
                          </a:solidFill>
                          <a:latin typeface="Gill Sans MT"/>
                        </a:defRPr>
                      </a:lvl9pPr>
                    </a:lstStyle>
                    <a:p>
                      <a:pPr algn="r"/>
                      <a:r>
                        <a:rPr kumimoji="1" lang="en-US" altLang="ja-JP" sz="1600" b="1" dirty="0" smtClean="0">
                          <a:latin typeface="+mn-lt"/>
                        </a:rPr>
                        <a:t> 0.5 %</a:t>
                      </a:r>
                      <a:endParaRPr kumimoji="1" lang="ja-JP" altLang="en-US" sz="1600" b="1" dirty="0">
                        <a:latin typeface="+mn-lt"/>
                      </a:endParaRPr>
                    </a:p>
                  </a:txBody>
                  <a:tcPr marL="87405" marR="87405" marT="43715" marB="43715" anchor="ctr">
                    <a:lnL>
                      <a:no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lumMod val="95000"/>
                      </a:sysClr>
                    </a:solidFill>
                  </a:tcPr>
                </a:tc>
              </a:tr>
              <a:tr h="350006">
                <a:tc>
                  <a:txBody>
                    <a:bodyPr/>
                    <a:lstStyle>
                      <a:lvl1pPr marL="0" algn="l" defTabSz="914400" rtl="0" eaLnBrk="1" latinLnBrk="0" hangingPunct="1">
                        <a:defRPr kumimoji="1" sz="1800" kern="1200">
                          <a:solidFill>
                            <a:schemeClr val="dk1"/>
                          </a:solidFill>
                          <a:latin typeface="Gill Sans MT"/>
                        </a:defRPr>
                      </a:lvl1pPr>
                      <a:lvl2pPr marL="457200" algn="l" defTabSz="914400" rtl="0" eaLnBrk="1" latinLnBrk="0" hangingPunct="1">
                        <a:defRPr kumimoji="1" sz="1800" kern="1200">
                          <a:solidFill>
                            <a:schemeClr val="dk1"/>
                          </a:solidFill>
                          <a:latin typeface="Gill Sans MT"/>
                        </a:defRPr>
                      </a:lvl2pPr>
                      <a:lvl3pPr marL="914400" algn="l" defTabSz="914400" rtl="0" eaLnBrk="1" latinLnBrk="0" hangingPunct="1">
                        <a:defRPr kumimoji="1" sz="1800" kern="1200">
                          <a:solidFill>
                            <a:schemeClr val="dk1"/>
                          </a:solidFill>
                          <a:latin typeface="Gill Sans MT"/>
                        </a:defRPr>
                      </a:lvl3pPr>
                      <a:lvl4pPr marL="1371600" algn="l" defTabSz="914400" rtl="0" eaLnBrk="1" latinLnBrk="0" hangingPunct="1">
                        <a:defRPr kumimoji="1" sz="1800" kern="1200">
                          <a:solidFill>
                            <a:schemeClr val="dk1"/>
                          </a:solidFill>
                          <a:latin typeface="Gill Sans MT"/>
                        </a:defRPr>
                      </a:lvl4pPr>
                      <a:lvl5pPr marL="1828800" algn="l" defTabSz="914400" rtl="0" eaLnBrk="1" latinLnBrk="0" hangingPunct="1">
                        <a:defRPr kumimoji="1" sz="1800" kern="1200">
                          <a:solidFill>
                            <a:schemeClr val="dk1"/>
                          </a:solidFill>
                          <a:latin typeface="Gill Sans MT"/>
                        </a:defRPr>
                      </a:lvl5pPr>
                      <a:lvl6pPr marL="2286000" algn="l" defTabSz="914400" rtl="0" eaLnBrk="1" latinLnBrk="0" hangingPunct="1">
                        <a:defRPr kumimoji="1" sz="1800" kern="1200">
                          <a:solidFill>
                            <a:schemeClr val="dk1"/>
                          </a:solidFill>
                          <a:latin typeface="Gill Sans MT"/>
                        </a:defRPr>
                      </a:lvl6pPr>
                      <a:lvl7pPr marL="2743200" algn="l" defTabSz="914400" rtl="0" eaLnBrk="1" latinLnBrk="0" hangingPunct="1">
                        <a:defRPr kumimoji="1" sz="1800" kern="1200">
                          <a:solidFill>
                            <a:schemeClr val="dk1"/>
                          </a:solidFill>
                          <a:latin typeface="Gill Sans MT"/>
                        </a:defRPr>
                      </a:lvl7pPr>
                      <a:lvl8pPr marL="3200400" algn="l" defTabSz="914400" rtl="0" eaLnBrk="1" latinLnBrk="0" hangingPunct="1">
                        <a:defRPr kumimoji="1" sz="1800" kern="1200">
                          <a:solidFill>
                            <a:schemeClr val="dk1"/>
                          </a:solidFill>
                          <a:latin typeface="Gill Sans MT"/>
                        </a:defRPr>
                      </a:lvl8pPr>
                      <a:lvl9pPr marL="3657600" algn="l" defTabSz="914400" rtl="0" eaLnBrk="1" latinLnBrk="0" hangingPunct="1">
                        <a:defRPr kumimoji="1" sz="1800" kern="1200">
                          <a:solidFill>
                            <a:schemeClr val="dk1"/>
                          </a:solidFill>
                          <a:latin typeface="Gill Sans MT"/>
                        </a:defRPr>
                      </a:lvl9pPr>
                    </a:lstStyle>
                    <a:p>
                      <a:r>
                        <a:rPr kumimoji="1" lang="ja-JP" altLang="en-US" sz="1500" b="1" dirty="0" smtClean="0">
                          <a:latin typeface="+mn-lt"/>
                          <a:ea typeface="+mj-ea"/>
                        </a:rPr>
                        <a:t>ステアリン酸</a:t>
                      </a:r>
                      <a:r>
                        <a:rPr kumimoji="1" lang="en-US" altLang="ja-JP" sz="1500" b="1" dirty="0" smtClean="0">
                          <a:latin typeface="+mn-lt"/>
                          <a:ea typeface="+mj-ea"/>
                        </a:rPr>
                        <a:t>Mg</a:t>
                      </a:r>
                      <a:endParaRPr kumimoji="1" lang="ja-JP" altLang="en-US" sz="1500" b="1" dirty="0">
                        <a:latin typeface="+mn-lt"/>
                        <a:ea typeface="+mj-ea"/>
                      </a:endParaRPr>
                    </a:p>
                  </a:txBody>
                  <a:tcPr marL="87405" marR="87405" marT="43715" marB="43715" anchor="ctr">
                    <a:lnL w="12700" cmpd="sng">
                      <a:solidFill>
                        <a:sysClr val="windowText" lastClr="000000"/>
                      </a:solid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kumimoji="1" sz="1800" kern="1200">
                          <a:solidFill>
                            <a:schemeClr val="dk1"/>
                          </a:solidFill>
                          <a:latin typeface="Gill Sans MT"/>
                        </a:defRPr>
                      </a:lvl1pPr>
                      <a:lvl2pPr marL="457200" algn="l" defTabSz="914400" rtl="0" eaLnBrk="1" latinLnBrk="0" hangingPunct="1">
                        <a:defRPr kumimoji="1" sz="1800" kern="1200">
                          <a:solidFill>
                            <a:schemeClr val="dk1"/>
                          </a:solidFill>
                          <a:latin typeface="Gill Sans MT"/>
                        </a:defRPr>
                      </a:lvl2pPr>
                      <a:lvl3pPr marL="914400" algn="l" defTabSz="914400" rtl="0" eaLnBrk="1" latinLnBrk="0" hangingPunct="1">
                        <a:defRPr kumimoji="1" sz="1800" kern="1200">
                          <a:solidFill>
                            <a:schemeClr val="dk1"/>
                          </a:solidFill>
                          <a:latin typeface="Gill Sans MT"/>
                        </a:defRPr>
                      </a:lvl3pPr>
                      <a:lvl4pPr marL="1371600" algn="l" defTabSz="914400" rtl="0" eaLnBrk="1" latinLnBrk="0" hangingPunct="1">
                        <a:defRPr kumimoji="1" sz="1800" kern="1200">
                          <a:solidFill>
                            <a:schemeClr val="dk1"/>
                          </a:solidFill>
                          <a:latin typeface="Gill Sans MT"/>
                        </a:defRPr>
                      </a:lvl4pPr>
                      <a:lvl5pPr marL="1828800" algn="l" defTabSz="914400" rtl="0" eaLnBrk="1" latinLnBrk="0" hangingPunct="1">
                        <a:defRPr kumimoji="1" sz="1800" kern="1200">
                          <a:solidFill>
                            <a:schemeClr val="dk1"/>
                          </a:solidFill>
                          <a:latin typeface="Gill Sans MT"/>
                        </a:defRPr>
                      </a:lvl5pPr>
                      <a:lvl6pPr marL="2286000" algn="l" defTabSz="914400" rtl="0" eaLnBrk="1" latinLnBrk="0" hangingPunct="1">
                        <a:defRPr kumimoji="1" sz="1800" kern="1200">
                          <a:solidFill>
                            <a:schemeClr val="dk1"/>
                          </a:solidFill>
                          <a:latin typeface="Gill Sans MT"/>
                        </a:defRPr>
                      </a:lvl6pPr>
                      <a:lvl7pPr marL="2743200" algn="l" defTabSz="914400" rtl="0" eaLnBrk="1" latinLnBrk="0" hangingPunct="1">
                        <a:defRPr kumimoji="1" sz="1800" kern="1200">
                          <a:solidFill>
                            <a:schemeClr val="dk1"/>
                          </a:solidFill>
                          <a:latin typeface="Gill Sans MT"/>
                        </a:defRPr>
                      </a:lvl7pPr>
                      <a:lvl8pPr marL="3200400" algn="l" defTabSz="914400" rtl="0" eaLnBrk="1" latinLnBrk="0" hangingPunct="1">
                        <a:defRPr kumimoji="1" sz="1800" kern="1200">
                          <a:solidFill>
                            <a:schemeClr val="dk1"/>
                          </a:solidFill>
                          <a:latin typeface="Gill Sans MT"/>
                        </a:defRPr>
                      </a:lvl8pPr>
                      <a:lvl9pPr marL="3657600" algn="l" defTabSz="914400" rtl="0" eaLnBrk="1" latinLnBrk="0" hangingPunct="1">
                        <a:defRPr kumimoji="1" sz="1800" kern="1200">
                          <a:solidFill>
                            <a:schemeClr val="dk1"/>
                          </a:solidFill>
                          <a:latin typeface="Gill Sans MT"/>
                        </a:defRPr>
                      </a:lvl9pPr>
                    </a:lstStyle>
                    <a:p>
                      <a:pPr algn="r"/>
                      <a:r>
                        <a:rPr kumimoji="1" lang="en-US" altLang="ja-JP" sz="1600" b="1" dirty="0" smtClean="0">
                          <a:latin typeface="+mn-lt"/>
                        </a:rPr>
                        <a:t>  1.0 %</a:t>
                      </a:r>
                      <a:endParaRPr kumimoji="1" lang="ja-JP" altLang="en-US" sz="1600" b="1" dirty="0">
                        <a:latin typeface="+mn-lt"/>
                      </a:endParaRPr>
                    </a:p>
                  </a:txBody>
                  <a:tcPr marL="87405" marR="87405" marT="43715" marB="43715" anchor="ctr">
                    <a:lnL>
                      <a:no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ysClr val="window" lastClr="FFFFFF"/>
                    </a:solidFill>
                  </a:tcPr>
                </a:tc>
              </a:tr>
            </a:tbl>
          </a:graphicData>
        </a:graphic>
      </p:graphicFrame>
      <p:sp>
        <p:nvSpPr>
          <p:cNvPr id="11" name="テキスト ボックス 10"/>
          <p:cNvSpPr txBox="1"/>
          <p:nvPr/>
        </p:nvSpPr>
        <p:spPr>
          <a:xfrm>
            <a:off x="402651" y="683755"/>
            <a:ext cx="6290662" cy="523220"/>
          </a:xfrm>
          <a:prstGeom prst="rect">
            <a:avLst/>
          </a:prstGeom>
          <a:noFill/>
        </p:spPr>
        <p:txBody>
          <a:bodyPr wrap="square">
            <a:spAutoFit/>
          </a:bodyPr>
          <a:lstStyle/>
          <a:p>
            <a:pPr>
              <a:defRPr/>
            </a:pPr>
            <a:r>
              <a:rPr lang="ja-JP" altLang="en-US" sz="2800" dirty="0">
                <a:solidFill>
                  <a:schemeClr val="tx2"/>
                </a:solidFill>
              </a:rPr>
              <a:t>苦味マスキング顆粒含有</a:t>
            </a:r>
            <a:r>
              <a:rPr lang="en-US" altLang="ja-JP" sz="2800" dirty="0">
                <a:solidFill>
                  <a:schemeClr val="tx2"/>
                </a:solidFill>
              </a:rPr>
              <a:t>OD</a:t>
            </a:r>
            <a:r>
              <a:rPr lang="ja-JP" altLang="en-US" sz="2800" dirty="0">
                <a:solidFill>
                  <a:schemeClr val="tx2"/>
                </a:solidFill>
              </a:rPr>
              <a:t>錠の調製例</a:t>
            </a:r>
            <a:endParaRPr lang="en-US" altLang="ja-JP" sz="2800" dirty="0">
              <a:solidFill>
                <a:schemeClr val="tx2"/>
              </a:solidFill>
            </a:endParaRPr>
          </a:p>
        </p:txBody>
      </p:sp>
      <p:grpSp>
        <p:nvGrpSpPr>
          <p:cNvPr id="10" name="グループ化 9"/>
          <p:cNvGrpSpPr/>
          <p:nvPr/>
        </p:nvGrpSpPr>
        <p:grpSpPr>
          <a:xfrm>
            <a:off x="3323024" y="2713572"/>
            <a:ext cx="1431658" cy="909762"/>
            <a:chOff x="110174" y="2858215"/>
            <a:chExt cx="1028256" cy="612313"/>
          </a:xfrm>
        </p:grpSpPr>
        <p:sp>
          <p:nvSpPr>
            <p:cNvPr id="13" name="Arc 6"/>
            <p:cNvSpPr>
              <a:spLocks/>
            </p:cNvSpPr>
            <p:nvPr/>
          </p:nvSpPr>
          <p:spPr bwMode="auto">
            <a:xfrm flipV="1">
              <a:off x="130060" y="3156500"/>
              <a:ext cx="988485" cy="312371"/>
            </a:xfrm>
            <a:custGeom>
              <a:avLst/>
              <a:gdLst>
                <a:gd name="G0" fmla="+- 21600 0 0"/>
                <a:gd name="G1" fmla="+- 13403 0 0"/>
                <a:gd name="G2" fmla="+- 21600 0 0"/>
                <a:gd name="T0" fmla="*/ 38539 w 43200"/>
                <a:gd name="T1" fmla="*/ 0 h 35003"/>
                <a:gd name="T2" fmla="*/ 4301 w 43200"/>
                <a:gd name="T3" fmla="*/ 469 h 35003"/>
                <a:gd name="T4" fmla="*/ 21600 w 43200"/>
                <a:gd name="T5" fmla="*/ 13403 h 35003"/>
              </a:gdLst>
              <a:ahLst/>
              <a:cxnLst>
                <a:cxn ang="0">
                  <a:pos x="T0" y="T1"/>
                </a:cxn>
                <a:cxn ang="0">
                  <a:pos x="T2" y="T3"/>
                </a:cxn>
                <a:cxn ang="0">
                  <a:pos x="T4" y="T5"/>
                </a:cxn>
              </a:cxnLst>
              <a:rect l="0" t="0" r="r" b="b"/>
              <a:pathLst>
                <a:path w="43200" h="35003" fill="none" extrusionOk="0">
                  <a:moveTo>
                    <a:pt x="38538" y="0"/>
                  </a:moveTo>
                  <a:cubicBezTo>
                    <a:pt x="41557" y="3815"/>
                    <a:pt x="43200" y="8537"/>
                    <a:pt x="43200" y="13403"/>
                  </a:cubicBezTo>
                  <a:cubicBezTo>
                    <a:pt x="43200" y="25332"/>
                    <a:pt x="33529" y="35003"/>
                    <a:pt x="21600" y="35003"/>
                  </a:cubicBezTo>
                  <a:cubicBezTo>
                    <a:pt x="9670" y="35003"/>
                    <a:pt x="0" y="25332"/>
                    <a:pt x="0" y="13403"/>
                  </a:cubicBezTo>
                  <a:cubicBezTo>
                    <a:pt x="-1" y="8740"/>
                    <a:pt x="1508" y="4203"/>
                    <a:pt x="4300" y="468"/>
                  </a:cubicBezTo>
                </a:path>
                <a:path w="43200" h="35003" stroke="0" extrusionOk="0">
                  <a:moveTo>
                    <a:pt x="38538" y="0"/>
                  </a:moveTo>
                  <a:cubicBezTo>
                    <a:pt x="41557" y="3815"/>
                    <a:pt x="43200" y="8537"/>
                    <a:pt x="43200" y="13403"/>
                  </a:cubicBezTo>
                  <a:cubicBezTo>
                    <a:pt x="43200" y="25332"/>
                    <a:pt x="33529" y="35003"/>
                    <a:pt x="21600" y="35003"/>
                  </a:cubicBezTo>
                  <a:cubicBezTo>
                    <a:pt x="9670" y="35003"/>
                    <a:pt x="0" y="25332"/>
                    <a:pt x="0" y="13403"/>
                  </a:cubicBezTo>
                  <a:cubicBezTo>
                    <a:pt x="-1" y="8740"/>
                    <a:pt x="1508" y="4203"/>
                    <a:pt x="4300" y="468"/>
                  </a:cubicBezTo>
                  <a:lnTo>
                    <a:pt x="21600" y="13403"/>
                  </a:lnTo>
                  <a:close/>
                </a:path>
              </a:pathLst>
            </a:custGeom>
            <a:solidFill>
              <a:srgbClr val="FFCC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 name="Arc 7"/>
            <p:cNvSpPr>
              <a:spLocks/>
            </p:cNvSpPr>
            <p:nvPr/>
          </p:nvSpPr>
          <p:spPr bwMode="auto">
            <a:xfrm flipV="1">
              <a:off x="110174" y="3107614"/>
              <a:ext cx="1028256" cy="338056"/>
            </a:xfrm>
            <a:custGeom>
              <a:avLst/>
              <a:gdLst>
                <a:gd name="G0" fmla="+- 21600 0 0"/>
                <a:gd name="G1" fmla="+- 13403 0 0"/>
                <a:gd name="G2" fmla="+- 21600 0 0"/>
                <a:gd name="T0" fmla="*/ 38539 w 43200"/>
                <a:gd name="T1" fmla="*/ 0 h 35003"/>
                <a:gd name="T2" fmla="*/ 4301 w 43200"/>
                <a:gd name="T3" fmla="*/ 469 h 35003"/>
                <a:gd name="T4" fmla="*/ 21600 w 43200"/>
                <a:gd name="T5" fmla="*/ 13403 h 35003"/>
              </a:gdLst>
              <a:ahLst/>
              <a:cxnLst>
                <a:cxn ang="0">
                  <a:pos x="T0" y="T1"/>
                </a:cxn>
                <a:cxn ang="0">
                  <a:pos x="T2" y="T3"/>
                </a:cxn>
                <a:cxn ang="0">
                  <a:pos x="T4" y="T5"/>
                </a:cxn>
              </a:cxnLst>
              <a:rect l="0" t="0" r="r" b="b"/>
              <a:pathLst>
                <a:path w="43200" h="35003" fill="none" extrusionOk="0">
                  <a:moveTo>
                    <a:pt x="38538" y="0"/>
                  </a:moveTo>
                  <a:cubicBezTo>
                    <a:pt x="41557" y="3815"/>
                    <a:pt x="43200" y="8537"/>
                    <a:pt x="43200" y="13403"/>
                  </a:cubicBezTo>
                  <a:cubicBezTo>
                    <a:pt x="43200" y="25332"/>
                    <a:pt x="33529" y="35003"/>
                    <a:pt x="21600" y="35003"/>
                  </a:cubicBezTo>
                  <a:cubicBezTo>
                    <a:pt x="9670" y="35003"/>
                    <a:pt x="0" y="25332"/>
                    <a:pt x="0" y="13403"/>
                  </a:cubicBezTo>
                  <a:cubicBezTo>
                    <a:pt x="-1" y="8740"/>
                    <a:pt x="1508" y="4203"/>
                    <a:pt x="4300" y="468"/>
                  </a:cubicBezTo>
                </a:path>
                <a:path w="43200" h="35003" stroke="0" extrusionOk="0">
                  <a:moveTo>
                    <a:pt x="38538" y="0"/>
                  </a:moveTo>
                  <a:cubicBezTo>
                    <a:pt x="41557" y="3815"/>
                    <a:pt x="43200" y="8537"/>
                    <a:pt x="43200" y="13403"/>
                  </a:cubicBezTo>
                  <a:cubicBezTo>
                    <a:pt x="43200" y="25332"/>
                    <a:pt x="33529" y="35003"/>
                    <a:pt x="21600" y="35003"/>
                  </a:cubicBezTo>
                  <a:cubicBezTo>
                    <a:pt x="9670" y="35003"/>
                    <a:pt x="0" y="25332"/>
                    <a:pt x="0" y="13403"/>
                  </a:cubicBezTo>
                  <a:cubicBezTo>
                    <a:pt x="-1" y="8740"/>
                    <a:pt x="1508" y="4203"/>
                    <a:pt x="4300" y="468"/>
                  </a:cubicBezTo>
                  <a:lnTo>
                    <a:pt x="21600" y="13403"/>
                  </a:lnTo>
                  <a:close/>
                </a:path>
              </a:pathLst>
            </a:custGeom>
            <a:solidFill>
              <a:srgbClr val="FFFF99"/>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 name="Freeform 8"/>
            <p:cNvSpPr>
              <a:spLocks/>
            </p:cNvSpPr>
            <p:nvPr/>
          </p:nvSpPr>
          <p:spPr bwMode="auto">
            <a:xfrm>
              <a:off x="110174" y="3061215"/>
              <a:ext cx="242771" cy="273428"/>
            </a:xfrm>
            <a:custGeom>
              <a:avLst/>
              <a:gdLst>
                <a:gd name="T0" fmla="*/ 0 w 98"/>
                <a:gd name="T1" fmla="*/ 198 h 198"/>
                <a:gd name="T2" fmla="*/ 0 w 98"/>
                <a:gd name="T3" fmla="*/ 0 h 198"/>
                <a:gd name="T4" fmla="*/ 98 w 98"/>
                <a:gd name="T5" fmla="*/ 0 h 198"/>
              </a:gdLst>
              <a:ahLst/>
              <a:cxnLst>
                <a:cxn ang="0">
                  <a:pos x="T0" y="T1"/>
                </a:cxn>
                <a:cxn ang="0">
                  <a:pos x="T2" y="T3"/>
                </a:cxn>
                <a:cxn ang="0">
                  <a:pos x="T4" y="T5"/>
                </a:cxn>
              </a:cxnLst>
              <a:rect l="0" t="0" r="r" b="b"/>
              <a:pathLst>
                <a:path w="98" h="198">
                  <a:moveTo>
                    <a:pt x="0" y="198"/>
                  </a:moveTo>
                  <a:cubicBezTo>
                    <a:pt x="0" y="132"/>
                    <a:pt x="0" y="66"/>
                    <a:pt x="0" y="0"/>
                  </a:cubicBezTo>
                  <a:lnTo>
                    <a:pt x="98" y="0"/>
                  </a:lnTo>
                </a:path>
              </a:pathLst>
            </a:custGeom>
            <a:solidFill>
              <a:srgbClr val="FFFF99"/>
            </a:solidFill>
            <a:ln w="952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sp>
          <p:nvSpPr>
            <p:cNvPr id="16" name="Freeform 9"/>
            <p:cNvSpPr>
              <a:spLocks/>
            </p:cNvSpPr>
            <p:nvPr/>
          </p:nvSpPr>
          <p:spPr bwMode="auto">
            <a:xfrm flipH="1">
              <a:off x="909745" y="3052929"/>
              <a:ext cx="228685" cy="281714"/>
            </a:xfrm>
            <a:custGeom>
              <a:avLst/>
              <a:gdLst>
                <a:gd name="T0" fmla="*/ 0 w 98"/>
                <a:gd name="T1" fmla="*/ 198 h 198"/>
                <a:gd name="T2" fmla="*/ 0 w 98"/>
                <a:gd name="T3" fmla="*/ 0 h 198"/>
                <a:gd name="T4" fmla="*/ 98 w 98"/>
                <a:gd name="T5" fmla="*/ 0 h 198"/>
              </a:gdLst>
              <a:ahLst/>
              <a:cxnLst>
                <a:cxn ang="0">
                  <a:pos x="T0" y="T1"/>
                </a:cxn>
                <a:cxn ang="0">
                  <a:pos x="T2" y="T3"/>
                </a:cxn>
                <a:cxn ang="0">
                  <a:pos x="T4" y="T5"/>
                </a:cxn>
              </a:cxnLst>
              <a:rect l="0" t="0" r="r" b="b"/>
              <a:pathLst>
                <a:path w="98" h="198">
                  <a:moveTo>
                    <a:pt x="0" y="198"/>
                  </a:moveTo>
                  <a:cubicBezTo>
                    <a:pt x="0" y="132"/>
                    <a:pt x="0" y="66"/>
                    <a:pt x="0" y="0"/>
                  </a:cubicBezTo>
                  <a:lnTo>
                    <a:pt x="98" y="0"/>
                  </a:lnTo>
                </a:path>
              </a:pathLst>
            </a:custGeom>
            <a:solidFill>
              <a:srgbClr val="FFFF99"/>
            </a:solidFill>
            <a:ln w="285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sp>
          <p:nvSpPr>
            <p:cNvPr id="17" name="Arc 10"/>
            <p:cNvSpPr>
              <a:spLocks/>
            </p:cNvSpPr>
            <p:nvPr/>
          </p:nvSpPr>
          <p:spPr bwMode="auto">
            <a:xfrm flipV="1">
              <a:off x="110174" y="2858215"/>
              <a:ext cx="1028256" cy="338885"/>
            </a:xfrm>
            <a:custGeom>
              <a:avLst/>
              <a:gdLst>
                <a:gd name="G0" fmla="+- 21600 0 0"/>
                <a:gd name="G1" fmla="+- 13403 0 0"/>
                <a:gd name="G2" fmla="+- 21600 0 0"/>
                <a:gd name="T0" fmla="*/ 38539 w 43200"/>
                <a:gd name="T1" fmla="*/ 0 h 35003"/>
                <a:gd name="T2" fmla="*/ 4301 w 43200"/>
                <a:gd name="T3" fmla="*/ 469 h 35003"/>
                <a:gd name="T4" fmla="*/ 21600 w 43200"/>
                <a:gd name="T5" fmla="*/ 13403 h 35003"/>
              </a:gdLst>
              <a:ahLst/>
              <a:cxnLst>
                <a:cxn ang="0">
                  <a:pos x="T0" y="T1"/>
                </a:cxn>
                <a:cxn ang="0">
                  <a:pos x="T2" y="T3"/>
                </a:cxn>
                <a:cxn ang="0">
                  <a:pos x="T4" y="T5"/>
                </a:cxn>
              </a:cxnLst>
              <a:rect l="0" t="0" r="r" b="b"/>
              <a:pathLst>
                <a:path w="43200" h="35003" fill="none" extrusionOk="0">
                  <a:moveTo>
                    <a:pt x="38538" y="0"/>
                  </a:moveTo>
                  <a:cubicBezTo>
                    <a:pt x="41557" y="3815"/>
                    <a:pt x="43200" y="8537"/>
                    <a:pt x="43200" y="13403"/>
                  </a:cubicBezTo>
                  <a:cubicBezTo>
                    <a:pt x="43200" y="25332"/>
                    <a:pt x="33529" y="35003"/>
                    <a:pt x="21600" y="35003"/>
                  </a:cubicBezTo>
                  <a:cubicBezTo>
                    <a:pt x="9670" y="35003"/>
                    <a:pt x="0" y="25332"/>
                    <a:pt x="0" y="13403"/>
                  </a:cubicBezTo>
                  <a:cubicBezTo>
                    <a:pt x="-1" y="8740"/>
                    <a:pt x="1508" y="4203"/>
                    <a:pt x="4300" y="468"/>
                  </a:cubicBezTo>
                </a:path>
                <a:path w="43200" h="35003" stroke="0" extrusionOk="0">
                  <a:moveTo>
                    <a:pt x="38538" y="0"/>
                  </a:moveTo>
                  <a:cubicBezTo>
                    <a:pt x="41557" y="3815"/>
                    <a:pt x="43200" y="8537"/>
                    <a:pt x="43200" y="13403"/>
                  </a:cubicBezTo>
                  <a:cubicBezTo>
                    <a:pt x="43200" y="25332"/>
                    <a:pt x="33529" y="35003"/>
                    <a:pt x="21600" y="35003"/>
                  </a:cubicBezTo>
                  <a:cubicBezTo>
                    <a:pt x="9670" y="35003"/>
                    <a:pt x="0" y="25332"/>
                    <a:pt x="0" y="13403"/>
                  </a:cubicBezTo>
                  <a:cubicBezTo>
                    <a:pt x="-1" y="8740"/>
                    <a:pt x="1508" y="4203"/>
                    <a:pt x="4300" y="468"/>
                  </a:cubicBezTo>
                  <a:lnTo>
                    <a:pt x="21600" y="13403"/>
                  </a:lnTo>
                  <a:close/>
                </a:path>
              </a:pathLst>
            </a:custGeom>
            <a:solidFill>
              <a:srgbClr val="FFFF99"/>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 name="Freeform 11"/>
            <p:cNvSpPr>
              <a:spLocks/>
            </p:cNvSpPr>
            <p:nvPr/>
          </p:nvSpPr>
          <p:spPr bwMode="auto">
            <a:xfrm>
              <a:off x="624717" y="3057900"/>
              <a:ext cx="402685" cy="412628"/>
            </a:xfrm>
            <a:custGeom>
              <a:avLst/>
              <a:gdLst>
                <a:gd name="T0" fmla="*/ 0 w 470"/>
                <a:gd name="T1" fmla="*/ 0 h 410"/>
                <a:gd name="T2" fmla="*/ 0 w 470"/>
                <a:gd name="T3" fmla="*/ 284 h 410"/>
                <a:gd name="T4" fmla="*/ 446 w 470"/>
                <a:gd name="T5" fmla="*/ 410 h 410"/>
                <a:gd name="T6" fmla="*/ 470 w 470"/>
                <a:gd name="T7" fmla="*/ 382 h 410"/>
                <a:gd name="T8" fmla="*/ 470 w 470"/>
                <a:gd name="T9" fmla="*/ 144 h 410"/>
                <a:gd name="T10" fmla="*/ 450 w 470"/>
                <a:gd name="T11" fmla="*/ 116 h 410"/>
                <a:gd name="T12" fmla="*/ 0 w 470"/>
                <a:gd name="T13" fmla="*/ 0 h 410"/>
              </a:gdLst>
              <a:ahLst/>
              <a:cxnLst>
                <a:cxn ang="0">
                  <a:pos x="T0" y="T1"/>
                </a:cxn>
                <a:cxn ang="0">
                  <a:pos x="T2" y="T3"/>
                </a:cxn>
                <a:cxn ang="0">
                  <a:pos x="T4" y="T5"/>
                </a:cxn>
                <a:cxn ang="0">
                  <a:pos x="T6" y="T7"/>
                </a:cxn>
                <a:cxn ang="0">
                  <a:pos x="T8" y="T9"/>
                </a:cxn>
                <a:cxn ang="0">
                  <a:pos x="T10" y="T11"/>
                </a:cxn>
                <a:cxn ang="0">
                  <a:pos x="T12" y="T13"/>
                </a:cxn>
              </a:cxnLst>
              <a:rect l="0" t="0" r="r" b="b"/>
              <a:pathLst>
                <a:path w="470" h="410">
                  <a:moveTo>
                    <a:pt x="0" y="0"/>
                  </a:moveTo>
                  <a:lnTo>
                    <a:pt x="0" y="284"/>
                  </a:lnTo>
                  <a:lnTo>
                    <a:pt x="446" y="410"/>
                  </a:lnTo>
                  <a:lnTo>
                    <a:pt x="470" y="382"/>
                  </a:lnTo>
                  <a:lnTo>
                    <a:pt x="470" y="144"/>
                  </a:lnTo>
                  <a:lnTo>
                    <a:pt x="450" y="116"/>
                  </a:lnTo>
                  <a:lnTo>
                    <a:pt x="0" y="0"/>
                  </a:lnTo>
                  <a:close/>
                </a:path>
              </a:pathLst>
            </a:custGeom>
            <a:solidFill>
              <a:srgbClr val="FDDFAF"/>
            </a:solidFill>
            <a:ln w="285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sp>
          <p:nvSpPr>
            <p:cNvPr id="19" name="Arc 12"/>
            <p:cNvSpPr>
              <a:spLocks/>
            </p:cNvSpPr>
            <p:nvPr/>
          </p:nvSpPr>
          <p:spPr bwMode="auto">
            <a:xfrm flipV="1">
              <a:off x="130060" y="2858215"/>
              <a:ext cx="988485" cy="313199"/>
            </a:xfrm>
            <a:custGeom>
              <a:avLst/>
              <a:gdLst>
                <a:gd name="G0" fmla="+- 21600 0 0"/>
                <a:gd name="G1" fmla="+- 13403 0 0"/>
                <a:gd name="G2" fmla="+- 21600 0 0"/>
                <a:gd name="T0" fmla="*/ 38539 w 43200"/>
                <a:gd name="T1" fmla="*/ 0 h 35003"/>
                <a:gd name="T2" fmla="*/ 4301 w 43200"/>
                <a:gd name="T3" fmla="*/ 469 h 35003"/>
                <a:gd name="T4" fmla="*/ 21600 w 43200"/>
                <a:gd name="T5" fmla="*/ 13403 h 35003"/>
              </a:gdLst>
              <a:ahLst/>
              <a:cxnLst>
                <a:cxn ang="0">
                  <a:pos x="T0" y="T1"/>
                </a:cxn>
                <a:cxn ang="0">
                  <a:pos x="T2" y="T3"/>
                </a:cxn>
                <a:cxn ang="0">
                  <a:pos x="T4" y="T5"/>
                </a:cxn>
              </a:cxnLst>
              <a:rect l="0" t="0" r="r" b="b"/>
              <a:pathLst>
                <a:path w="43200" h="35003" fill="none" extrusionOk="0">
                  <a:moveTo>
                    <a:pt x="38538" y="0"/>
                  </a:moveTo>
                  <a:cubicBezTo>
                    <a:pt x="41557" y="3815"/>
                    <a:pt x="43200" y="8537"/>
                    <a:pt x="43200" y="13403"/>
                  </a:cubicBezTo>
                  <a:cubicBezTo>
                    <a:pt x="43200" y="25332"/>
                    <a:pt x="33529" y="35003"/>
                    <a:pt x="21600" y="35003"/>
                  </a:cubicBezTo>
                  <a:cubicBezTo>
                    <a:pt x="9670" y="35003"/>
                    <a:pt x="0" y="25332"/>
                    <a:pt x="0" y="13403"/>
                  </a:cubicBezTo>
                  <a:cubicBezTo>
                    <a:pt x="-1" y="8740"/>
                    <a:pt x="1508" y="4203"/>
                    <a:pt x="4300" y="468"/>
                  </a:cubicBezTo>
                </a:path>
                <a:path w="43200" h="35003" stroke="0" extrusionOk="0">
                  <a:moveTo>
                    <a:pt x="38538" y="0"/>
                  </a:moveTo>
                  <a:cubicBezTo>
                    <a:pt x="41557" y="3815"/>
                    <a:pt x="43200" y="8537"/>
                    <a:pt x="43200" y="13403"/>
                  </a:cubicBezTo>
                  <a:cubicBezTo>
                    <a:pt x="43200" y="25332"/>
                    <a:pt x="33529" y="35003"/>
                    <a:pt x="21600" y="35003"/>
                  </a:cubicBezTo>
                  <a:cubicBezTo>
                    <a:pt x="9670" y="35003"/>
                    <a:pt x="0" y="25332"/>
                    <a:pt x="0" y="13403"/>
                  </a:cubicBezTo>
                  <a:cubicBezTo>
                    <a:pt x="-1" y="8740"/>
                    <a:pt x="1508" y="4203"/>
                    <a:pt x="4300" y="468"/>
                  </a:cubicBezTo>
                  <a:lnTo>
                    <a:pt x="21600" y="13403"/>
                  </a:lnTo>
                  <a:close/>
                </a:path>
              </a:pathLst>
            </a:custGeom>
            <a:solidFill>
              <a:srgbClr val="FFFF99"/>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 name="Freeform 13"/>
            <p:cNvSpPr>
              <a:spLocks/>
            </p:cNvSpPr>
            <p:nvPr/>
          </p:nvSpPr>
          <p:spPr bwMode="auto">
            <a:xfrm>
              <a:off x="211260" y="3055414"/>
              <a:ext cx="410971" cy="409313"/>
            </a:xfrm>
            <a:custGeom>
              <a:avLst/>
              <a:gdLst>
                <a:gd name="T0" fmla="*/ 480 w 480"/>
                <a:gd name="T1" fmla="*/ 0 h 406"/>
                <a:gd name="T2" fmla="*/ 480 w 480"/>
                <a:gd name="T3" fmla="*/ 284 h 406"/>
                <a:gd name="T4" fmla="*/ 24 w 480"/>
                <a:gd name="T5" fmla="*/ 406 h 406"/>
                <a:gd name="T6" fmla="*/ 0 w 480"/>
                <a:gd name="T7" fmla="*/ 382 h 406"/>
                <a:gd name="T8" fmla="*/ 0 w 480"/>
                <a:gd name="T9" fmla="*/ 140 h 406"/>
                <a:gd name="T10" fmla="*/ 26 w 480"/>
                <a:gd name="T11" fmla="*/ 110 h 406"/>
                <a:gd name="T12" fmla="*/ 480 w 480"/>
                <a:gd name="T13" fmla="*/ 0 h 406"/>
              </a:gdLst>
              <a:ahLst/>
              <a:cxnLst>
                <a:cxn ang="0">
                  <a:pos x="T0" y="T1"/>
                </a:cxn>
                <a:cxn ang="0">
                  <a:pos x="T2" y="T3"/>
                </a:cxn>
                <a:cxn ang="0">
                  <a:pos x="T4" y="T5"/>
                </a:cxn>
                <a:cxn ang="0">
                  <a:pos x="T6" y="T7"/>
                </a:cxn>
                <a:cxn ang="0">
                  <a:pos x="T8" y="T9"/>
                </a:cxn>
                <a:cxn ang="0">
                  <a:pos x="T10" y="T11"/>
                </a:cxn>
                <a:cxn ang="0">
                  <a:pos x="T12" y="T13"/>
                </a:cxn>
              </a:cxnLst>
              <a:rect l="0" t="0" r="r" b="b"/>
              <a:pathLst>
                <a:path w="480" h="406">
                  <a:moveTo>
                    <a:pt x="480" y="0"/>
                  </a:moveTo>
                  <a:lnTo>
                    <a:pt x="480" y="284"/>
                  </a:lnTo>
                  <a:lnTo>
                    <a:pt x="24" y="406"/>
                  </a:lnTo>
                  <a:lnTo>
                    <a:pt x="0" y="382"/>
                  </a:lnTo>
                  <a:lnTo>
                    <a:pt x="0" y="140"/>
                  </a:lnTo>
                  <a:lnTo>
                    <a:pt x="26" y="110"/>
                  </a:lnTo>
                  <a:lnTo>
                    <a:pt x="480" y="0"/>
                  </a:lnTo>
                  <a:close/>
                </a:path>
              </a:pathLst>
            </a:custGeom>
            <a:solidFill>
              <a:srgbClr val="FDDFAF"/>
            </a:solidFill>
            <a:ln w="285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sp>
          <p:nvSpPr>
            <p:cNvPr id="22" name="Oval 14"/>
            <p:cNvSpPr>
              <a:spLocks noChangeArrowheads="1"/>
            </p:cNvSpPr>
            <p:nvPr/>
          </p:nvSpPr>
          <p:spPr bwMode="auto">
            <a:xfrm>
              <a:off x="374488" y="2922015"/>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 name="Oval 15"/>
            <p:cNvSpPr>
              <a:spLocks noChangeArrowheads="1"/>
            </p:cNvSpPr>
            <p:nvPr/>
          </p:nvSpPr>
          <p:spPr bwMode="auto">
            <a:xfrm>
              <a:off x="462317" y="2985814"/>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 name="Oval 16"/>
            <p:cNvSpPr>
              <a:spLocks noChangeArrowheads="1"/>
            </p:cNvSpPr>
            <p:nvPr/>
          </p:nvSpPr>
          <p:spPr bwMode="auto">
            <a:xfrm>
              <a:off x="345488" y="3048786"/>
              <a:ext cx="29000"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 name="Oval 17"/>
            <p:cNvSpPr>
              <a:spLocks noChangeArrowheads="1"/>
            </p:cNvSpPr>
            <p:nvPr/>
          </p:nvSpPr>
          <p:spPr bwMode="auto">
            <a:xfrm>
              <a:off x="815288" y="3017300"/>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8" name="Oval 18"/>
            <p:cNvSpPr>
              <a:spLocks noChangeArrowheads="1"/>
            </p:cNvSpPr>
            <p:nvPr/>
          </p:nvSpPr>
          <p:spPr bwMode="auto">
            <a:xfrm>
              <a:off x="198002" y="3048786"/>
              <a:ext cx="29829"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 name="Oval 19"/>
            <p:cNvSpPr>
              <a:spLocks noChangeArrowheads="1"/>
            </p:cNvSpPr>
            <p:nvPr/>
          </p:nvSpPr>
          <p:spPr bwMode="auto">
            <a:xfrm>
              <a:off x="727459" y="2889700"/>
              <a:ext cx="29000"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 name="Oval 20"/>
            <p:cNvSpPr>
              <a:spLocks noChangeArrowheads="1"/>
            </p:cNvSpPr>
            <p:nvPr/>
          </p:nvSpPr>
          <p:spPr bwMode="auto">
            <a:xfrm>
              <a:off x="697631" y="3017300"/>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 name="Oval 21"/>
            <p:cNvSpPr>
              <a:spLocks noChangeArrowheads="1"/>
            </p:cNvSpPr>
            <p:nvPr/>
          </p:nvSpPr>
          <p:spPr bwMode="auto">
            <a:xfrm>
              <a:off x="756459" y="2953501"/>
              <a:ext cx="29829"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32" name="Oval 22"/>
            <p:cNvSpPr>
              <a:spLocks noChangeArrowheads="1"/>
            </p:cNvSpPr>
            <p:nvPr/>
          </p:nvSpPr>
          <p:spPr bwMode="auto">
            <a:xfrm>
              <a:off x="579974" y="2985814"/>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 name="Oval 23"/>
            <p:cNvSpPr>
              <a:spLocks noChangeArrowheads="1"/>
            </p:cNvSpPr>
            <p:nvPr/>
          </p:nvSpPr>
          <p:spPr bwMode="auto">
            <a:xfrm>
              <a:off x="874116" y="2953501"/>
              <a:ext cx="29000"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 name="Oval 24"/>
            <p:cNvSpPr>
              <a:spLocks noChangeArrowheads="1"/>
            </p:cNvSpPr>
            <p:nvPr/>
          </p:nvSpPr>
          <p:spPr bwMode="auto">
            <a:xfrm>
              <a:off x="697631" y="3303157"/>
              <a:ext cx="29829"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 name="Oval 25"/>
            <p:cNvSpPr>
              <a:spLocks noChangeArrowheads="1"/>
            </p:cNvSpPr>
            <p:nvPr/>
          </p:nvSpPr>
          <p:spPr bwMode="auto">
            <a:xfrm>
              <a:off x="903116" y="3081100"/>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36" name="Oval 26"/>
            <p:cNvSpPr>
              <a:spLocks noChangeArrowheads="1"/>
            </p:cNvSpPr>
            <p:nvPr/>
          </p:nvSpPr>
          <p:spPr bwMode="auto">
            <a:xfrm>
              <a:off x="638802" y="2953501"/>
              <a:ext cx="29829"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7" name="Oval 27"/>
            <p:cNvSpPr>
              <a:spLocks noChangeArrowheads="1"/>
            </p:cNvSpPr>
            <p:nvPr/>
          </p:nvSpPr>
          <p:spPr bwMode="auto">
            <a:xfrm>
              <a:off x="1020773" y="2985814"/>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 name="Oval 28"/>
            <p:cNvSpPr>
              <a:spLocks noChangeArrowheads="1"/>
            </p:cNvSpPr>
            <p:nvPr/>
          </p:nvSpPr>
          <p:spPr bwMode="auto">
            <a:xfrm>
              <a:off x="1079601" y="3176385"/>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 name="Oval 29"/>
            <p:cNvSpPr>
              <a:spLocks noChangeArrowheads="1"/>
            </p:cNvSpPr>
            <p:nvPr/>
          </p:nvSpPr>
          <p:spPr bwMode="auto">
            <a:xfrm>
              <a:off x="1050602" y="3271671"/>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40" name="Oval 30"/>
            <p:cNvSpPr>
              <a:spLocks noChangeArrowheads="1"/>
            </p:cNvSpPr>
            <p:nvPr/>
          </p:nvSpPr>
          <p:spPr bwMode="auto">
            <a:xfrm>
              <a:off x="256831" y="2985814"/>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 name="Oval 31"/>
            <p:cNvSpPr>
              <a:spLocks noChangeArrowheads="1"/>
            </p:cNvSpPr>
            <p:nvPr/>
          </p:nvSpPr>
          <p:spPr bwMode="auto">
            <a:xfrm>
              <a:off x="169003" y="3240186"/>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 name="Oval 32"/>
            <p:cNvSpPr>
              <a:spLocks noChangeArrowheads="1"/>
            </p:cNvSpPr>
            <p:nvPr/>
          </p:nvSpPr>
          <p:spPr bwMode="auto">
            <a:xfrm>
              <a:off x="579974" y="2889700"/>
              <a:ext cx="29829"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 name="Oval 33"/>
            <p:cNvSpPr>
              <a:spLocks noChangeArrowheads="1"/>
            </p:cNvSpPr>
            <p:nvPr/>
          </p:nvSpPr>
          <p:spPr bwMode="auto">
            <a:xfrm>
              <a:off x="492145" y="2922015"/>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44" name="Oval 34"/>
            <p:cNvSpPr>
              <a:spLocks noChangeArrowheads="1"/>
            </p:cNvSpPr>
            <p:nvPr/>
          </p:nvSpPr>
          <p:spPr bwMode="auto">
            <a:xfrm>
              <a:off x="374488" y="3176385"/>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5" name="Oval 35"/>
            <p:cNvSpPr>
              <a:spLocks noChangeArrowheads="1"/>
            </p:cNvSpPr>
            <p:nvPr/>
          </p:nvSpPr>
          <p:spPr bwMode="auto">
            <a:xfrm>
              <a:off x="139174" y="3176385"/>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6" name="Oval 36"/>
            <p:cNvSpPr>
              <a:spLocks noChangeArrowheads="1"/>
            </p:cNvSpPr>
            <p:nvPr/>
          </p:nvSpPr>
          <p:spPr bwMode="auto">
            <a:xfrm>
              <a:off x="139174" y="3271671"/>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7" name="Oval 37"/>
            <p:cNvSpPr>
              <a:spLocks noChangeArrowheads="1"/>
            </p:cNvSpPr>
            <p:nvPr/>
          </p:nvSpPr>
          <p:spPr bwMode="auto">
            <a:xfrm>
              <a:off x="286660" y="3081100"/>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49" name="Oval 38"/>
            <p:cNvSpPr>
              <a:spLocks noChangeArrowheads="1"/>
            </p:cNvSpPr>
            <p:nvPr/>
          </p:nvSpPr>
          <p:spPr bwMode="auto">
            <a:xfrm>
              <a:off x="961944" y="3048786"/>
              <a:ext cx="29829"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0" name="Oval 39"/>
            <p:cNvSpPr>
              <a:spLocks noChangeArrowheads="1"/>
            </p:cNvSpPr>
            <p:nvPr/>
          </p:nvSpPr>
          <p:spPr bwMode="auto">
            <a:xfrm>
              <a:off x="815288" y="3335471"/>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 name="Oval 40"/>
            <p:cNvSpPr>
              <a:spLocks noChangeArrowheads="1"/>
            </p:cNvSpPr>
            <p:nvPr/>
          </p:nvSpPr>
          <p:spPr bwMode="auto">
            <a:xfrm>
              <a:off x="1079601" y="3335471"/>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 name="Oval 41"/>
            <p:cNvSpPr>
              <a:spLocks noChangeArrowheads="1"/>
            </p:cNvSpPr>
            <p:nvPr/>
          </p:nvSpPr>
          <p:spPr bwMode="auto">
            <a:xfrm>
              <a:off x="991773" y="3335471"/>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53" name="Oval 42"/>
            <p:cNvSpPr>
              <a:spLocks noChangeArrowheads="1"/>
            </p:cNvSpPr>
            <p:nvPr/>
          </p:nvSpPr>
          <p:spPr bwMode="auto">
            <a:xfrm>
              <a:off x="903116" y="3399271"/>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4" name="Oval 43"/>
            <p:cNvSpPr>
              <a:spLocks noChangeArrowheads="1"/>
            </p:cNvSpPr>
            <p:nvPr/>
          </p:nvSpPr>
          <p:spPr bwMode="auto">
            <a:xfrm>
              <a:off x="903116" y="3303157"/>
              <a:ext cx="29829"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5" name="Oval 44"/>
            <p:cNvSpPr>
              <a:spLocks noChangeArrowheads="1"/>
            </p:cNvSpPr>
            <p:nvPr/>
          </p:nvSpPr>
          <p:spPr bwMode="auto">
            <a:xfrm>
              <a:off x="521145" y="3303157"/>
              <a:ext cx="29829"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6" name="Oval 45"/>
            <p:cNvSpPr>
              <a:spLocks noChangeArrowheads="1"/>
            </p:cNvSpPr>
            <p:nvPr/>
          </p:nvSpPr>
          <p:spPr bwMode="auto">
            <a:xfrm>
              <a:off x="433316" y="3144900"/>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59" name="Oval 46"/>
            <p:cNvSpPr>
              <a:spLocks noChangeArrowheads="1"/>
            </p:cNvSpPr>
            <p:nvPr/>
          </p:nvSpPr>
          <p:spPr bwMode="auto">
            <a:xfrm>
              <a:off x="961944" y="3240186"/>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1" name="Oval 47"/>
            <p:cNvSpPr>
              <a:spLocks noChangeArrowheads="1"/>
            </p:cNvSpPr>
            <p:nvPr/>
          </p:nvSpPr>
          <p:spPr bwMode="auto">
            <a:xfrm>
              <a:off x="521145" y="3207871"/>
              <a:ext cx="29829"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 name="Oval 48"/>
            <p:cNvSpPr>
              <a:spLocks noChangeArrowheads="1"/>
            </p:cNvSpPr>
            <p:nvPr/>
          </p:nvSpPr>
          <p:spPr bwMode="auto">
            <a:xfrm>
              <a:off x="697631" y="3144900"/>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3" name="Oval 49"/>
            <p:cNvSpPr>
              <a:spLocks noChangeArrowheads="1"/>
            </p:cNvSpPr>
            <p:nvPr/>
          </p:nvSpPr>
          <p:spPr bwMode="auto">
            <a:xfrm>
              <a:off x="786288" y="3176385"/>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64" name="Oval 50"/>
            <p:cNvSpPr>
              <a:spLocks noChangeArrowheads="1"/>
            </p:cNvSpPr>
            <p:nvPr/>
          </p:nvSpPr>
          <p:spPr bwMode="auto">
            <a:xfrm>
              <a:off x="579974" y="3144900"/>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5" name="Oval 51"/>
            <p:cNvSpPr>
              <a:spLocks noChangeArrowheads="1"/>
            </p:cNvSpPr>
            <p:nvPr/>
          </p:nvSpPr>
          <p:spPr bwMode="auto">
            <a:xfrm>
              <a:off x="638802" y="3240186"/>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6" name="Oval 52"/>
            <p:cNvSpPr>
              <a:spLocks noChangeArrowheads="1"/>
            </p:cNvSpPr>
            <p:nvPr/>
          </p:nvSpPr>
          <p:spPr bwMode="auto">
            <a:xfrm>
              <a:off x="756459" y="3271671"/>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7" name="Oval 53"/>
            <p:cNvSpPr>
              <a:spLocks noChangeArrowheads="1"/>
            </p:cNvSpPr>
            <p:nvPr/>
          </p:nvSpPr>
          <p:spPr bwMode="auto">
            <a:xfrm>
              <a:off x="844287" y="3240186"/>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68" name="Oval 54"/>
            <p:cNvSpPr>
              <a:spLocks noChangeArrowheads="1"/>
            </p:cNvSpPr>
            <p:nvPr/>
          </p:nvSpPr>
          <p:spPr bwMode="auto">
            <a:xfrm>
              <a:off x="227832" y="3240186"/>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9" name="Oval 55"/>
            <p:cNvSpPr>
              <a:spLocks noChangeArrowheads="1"/>
            </p:cNvSpPr>
            <p:nvPr/>
          </p:nvSpPr>
          <p:spPr bwMode="auto">
            <a:xfrm>
              <a:off x="286660" y="3303157"/>
              <a:ext cx="29000"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0" name="Oval 56"/>
            <p:cNvSpPr>
              <a:spLocks noChangeArrowheads="1"/>
            </p:cNvSpPr>
            <p:nvPr/>
          </p:nvSpPr>
          <p:spPr bwMode="auto">
            <a:xfrm>
              <a:off x="462317" y="3240186"/>
              <a:ext cx="29829"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1" name="Oval 57"/>
            <p:cNvSpPr>
              <a:spLocks noChangeArrowheads="1"/>
            </p:cNvSpPr>
            <p:nvPr/>
          </p:nvSpPr>
          <p:spPr bwMode="auto">
            <a:xfrm>
              <a:off x="550974" y="3271671"/>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72" name="Oval 58"/>
            <p:cNvSpPr>
              <a:spLocks noChangeArrowheads="1"/>
            </p:cNvSpPr>
            <p:nvPr/>
          </p:nvSpPr>
          <p:spPr bwMode="auto">
            <a:xfrm>
              <a:off x="345488" y="3240186"/>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3" name="Oval 59"/>
            <p:cNvSpPr>
              <a:spLocks noChangeArrowheads="1"/>
            </p:cNvSpPr>
            <p:nvPr/>
          </p:nvSpPr>
          <p:spPr bwMode="auto">
            <a:xfrm>
              <a:off x="404317" y="3335471"/>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4" name="Oval 60"/>
            <p:cNvSpPr>
              <a:spLocks noChangeArrowheads="1"/>
            </p:cNvSpPr>
            <p:nvPr/>
          </p:nvSpPr>
          <p:spPr bwMode="auto">
            <a:xfrm>
              <a:off x="256831" y="3366956"/>
              <a:ext cx="29829"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5" name="Oval 61"/>
            <p:cNvSpPr>
              <a:spLocks noChangeArrowheads="1"/>
            </p:cNvSpPr>
            <p:nvPr/>
          </p:nvSpPr>
          <p:spPr bwMode="auto">
            <a:xfrm>
              <a:off x="404317" y="3271671"/>
              <a:ext cx="29000" cy="31486"/>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76" name="Oval 62"/>
            <p:cNvSpPr>
              <a:spLocks noChangeArrowheads="1"/>
            </p:cNvSpPr>
            <p:nvPr/>
          </p:nvSpPr>
          <p:spPr bwMode="auto">
            <a:xfrm>
              <a:off x="169003" y="3366956"/>
              <a:ext cx="29000"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7" name="Oval 63"/>
            <p:cNvSpPr>
              <a:spLocks noChangeArrowheads="1"/>
            </p:cNvSpPr>
            <p:nvPr/>
          </p:nvSpPr>
          <p:spPr bwMode="auto">
            <a:xfrm>
              <a:off x="727459" y="3207871"/>
              <a:ext cx="29000" cy="32314"/>
            </a:xfrm>
            <a:prstGeom prst="ellipse">
              <a:avLst/>
            </a:prstGeom>
            <a:gradFill rotWithShape="0">
              <a:gsLst>
                <a:gs pos="0">
                  <a:srgbClr val="FF5050">
                    <a:gamma/>
                    <a:tint val="51373"/>
                    <a:invGamma/>
                  </a:srgbClr>
                </a:gs>
                <a:gs pos="100000">
                  <a:srgbClr val="FF5050"/>
                </a:gs>
              </a:gsLst>
              <a:lin ang="2700000" scaled="1"/>
            </a:gradFill>
            <a:ln>
              <a:noFill/>
            </a:ln>
            <a:effectLst/>
            <a:extLst>
              <a:ext uri="{91240B29-F687-4F45-9708-019B960494DF}">
                <a14:hiddenLine xmlns:a14="http://schemas.microsoft.com/office/drawing/2010/main" w="317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78" name="AutoShape 64"/>
          <p:cNvSpPr>
            <a:spLocks noChangeArrowheads="1"/>
          </p:cNvSpPr>
          <p:nvPr/>
        </p:nvSpPr>
        <p:spPr bwMode="auto">
          <a:xfrm rot="7321570">
            <a:off x="2360846" y="2381040"/>
            <a:ext cx="1257555" cy="964621"/>
          </a:xfrm>
          <a:prstGeom prst="triangle">
            <a:avLst>
              <a:gd name="adj" fmla="val 39752"/>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a:noFill/>
          </a:ln>
          <a:effectLst/>
          <a:extLst/>
        </p:spPr>
        <p:txBody>
          <a:bodyPr wrap="none" anchor="ctr"/>
          <a:lstStyle/>
          <a:p>
            <a:endParaRPr lang="ja-JP" altLang="en-US"/>
          </a:p>
        </p:txBody>
      </p:sp>
      <p:grpSp>
        <p:nvGrpSpPr>
          <p:cNvPr id="79" name="Group 2"/>
          <p:cNvGrpSpPr>
            <a:grpSpLocks noChangeAspect="1"/>
          </p:cNvGrpSpPr>
          <p:nvPr/>
        </p:nvGrpSpPr>
        <p:grpSpPr bwMode="auto">
          <a:xfrm>
            <a:off x="1907654" y="1951026"/>
            <a:ext cx="1233139" cy="1233137"/>
            <a:chOff x="2311" y="1593"/>
            <a:chExt cx="1134" cy="1134"/>
          </a:xfrm>
        </p:grpSpPr>
        <p:sp>
          <p:nvSpPr>
            <p:cNvPr id="80" name="Oval 3"/>
            <p:cNvSpPr>
              <a:spLocks noChangeAspect="1" noChangeArrowheads="1"/>
            </p:cNvSpPr>
            <p:nvPr/>
          </p:nvSpPr>
          <p:spPr bwMode="auto">
            <a:xfrm>
              <a:off x="2311" y="1593"/>
              <a:ext cx="1134" cy="1134"/>
            </a:xfrm>
            <a:prstGeom prst="ellipse">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lr>
                  <a:schemeClr val="hlink"/>
                </a:buClr>
                <a:buSzPct val="110000"/>
                <a:buFont typeface="Wingdings" pitchFamily="2" charset="2"/>
                <a:buBlip>
                  <a:blip r:embed="rId3"/>
                </a:buBlip>
                <a:defRPr kumimoji="1" sz="3200">
                  <a:solidFill>
                    <a:schemeClr val="tx1"/>
                  </a:solidFill>
                  <a:latin typeface="Tahoma" pitchFamily="34" charset="0"/>
                  <a:ea typeface="ＭＳ Ｐゴシック" charset="-128"/>
                </a:defRPr>
              </a:lvl1pPr>
              <a:lvl2pPr marL="742950" indent="-285750" algn="l" eaLnBrk="0" hangingPunct="0">
                <a:spcBef>
                  <a:spcPct val="20000"/>
                </a:spcBef>
                <a:buClr>
                  <a:schemeClr val="tx1"/>
                </a:buClr>
                <a:buSzPct val="60000"/>
                <a:buFont typeface="Wingdings" pitchFamily="2" charset="2"/>
                <a:buChar char="n"/>
                <a:defRPr kumimoji="1" sz="2800">
                  <a:solidFill>
                    <a:schemeClr val="tx1"/>
                  </a:solidFill>
                  <a:latin typeface="Tahoma" pitchFamily="34" charset="0"/>
                  <a:ea typeface="ＭＳ Ｐゴシック" charset="-128"/>
                </a:defRPr>
              </a:lvl2pPr>
              <a:lvl3pPr marL="1143000" indent="-228600" algn="l" eaLnBrk="0" hangingPunct="0">
                <a:spcBef>
                  <a:spcPct val="20000"/>
                </a:spcBef>
                <a:buClr>
                  <a:schemeClr val="hlink"/>
                </a:buClr>
                <a:buSzPct val="95000"/>
                <a:buFont typeface="Wingdings" pitchFamily="2" charset="2"/>
                <a:buChar char="w"/>
                <a:defRPr kumimoji="1" sz="2400">
                  <a:solidFill>
                    <a:schemeClr val="tx1"/>
                  </a:solidFill>
                  <a:latin typeface="Tahoma" pitchFamily="34" charset="0"/>
                  <a:ea typeface="ＭＳ Ｐゴシック" charset="-128"/>
                </a:defRPr>
              </a:lvl3pPr>
              <a:lvl4pPr marL="1600200" indent="-228600" algn="l" eaLnBrk="0" hangingPunct="0">
                <a:spcBef>
                  <a:spcPct val="20000"/>
                </a:spcBef>
                <a:buClr>
                  <a:schemeClr val="tx1"/>
                </a:buClr>
                <a:buSzPct val="65000"/>
                <a:buFont typeface="Wingdings" pitchFamily="2" charset="2"/>
                <a:buChar char="n"/>
                <a:defRPr kumimoji="1" sz="2000">
                  <a:solidFill>
                    <a:schemeClr val="tx1"/>
                  </a:solidFill>
                  <a:latin typeface="Tahoma" pitchFamily="34" charset="0"/>
                  <a:ea typeface="ＭＳ Ｐゴシック" charset="-128"/>
                </a:defRPr>
              </a:lvl4pPr>
              <a:lvl5pPr marL="2057400" indent="-228600" algn="l" eaLnBrk="0" hangingPunct="0">
                <a:spcBef>
                  <a:spcPct val="20000"/>
                </a:spcBef>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9pPr>
            </a:lstStyle>
            <a:p>
              <a:pPr algn="ctr" eaLnBrk="1" hangingPunct="1">
                <a:spcBef>
                  <a:spcPct val="0"/>
                </a:spcBef>
                <a:buClrTx/>
                <a:buSzTx/>
                <a:buFontTx/>
                <a:buNone/>
                <a:defRPr/>
              </a:pPr>
              <a:endParaRPr lang="ja-JP" altLang="en-US" sz="2400" smtClean="0">
                <a:solidFill>
                  <a:srgbClr val="FF0000"/>
                </a:solidFill>
              </a:endParaRPr>
            </a:p>
          </p:txBody>
        </p:sp>
        <p:sp>
          <p:nvSpPr>
            <p:cNvPr id="81" name="Arc 4"/>
            <p:cNvSpPr>
              <a:spLocks noChangeAspect="1"/>
            </p:cNvSpPr>
            <p:nvPr/>
          </p:nvSpPr>
          <p:spPr bwMode="auto">
            <a:xfrm flipV="1">
              <a:off x="2666" y="2160"/>
              <a:ext cx="779" cy="227"/>
            </a:xfrm>
            <a:custGeom>
              <a:avLst/>
              <a:gdLst>
                <a:gd name="T0" fmla="*/ 0 w 29685"/>
                <a:gd name="T1" fmla="*/ 0 h 21600"/>
                <a:gd name="T2" fmla="*/ 0 w 29685"/>
                <a:gd name="T3" fmla="*/ 0 h 21600"/>
                <a:gd name="T4" fmla="*/ 0 w 29685"/>
                <a:gd name="T5" fmla="*/ 0 h 21600"/>
                <a:gd name="T6" fmla="*/ 0 60000 65536"/>
                <a:gd name="T7" fmla="*/ 0 60000 65536"/>
                <a:gd name="T8" fmla="*/ 0 60000 65536"/>
              </a:gdLst>
              <a:ahLst/>
              <a:cxnLst>
                <a:cxn ang="T6">
                  <a:pos x="T0" y="T1"/>
                </a:cxn>
                <a:cxn ang="T7">
                  <a:pos x="T2" y="T3"/>
                </a:cxn>
                <a:cxn ang="T8">
                  <a:pos x="T4" y="T5"/>
                </a:cxn>
              </a:cxnLst>
              <a:rect l="0" t="0" r="r" b="b"/>
              <a:pathLst>
                <a:path w="29685" h="21600" fill="none" extrusionOk="0">
                  <a:moveTo>
                    <a:pt x="0" y="1570"/>
                  </a:moveTo>
                  <a:cubicBezTo>
                    <a:pt x="2569" y="533"/>
                    <a:pt x="5314" y="-1"/>
                    <a:pt x="8085" y="0"/>
                  </a:cubicBezTo>
                  <a:cubicBezTo>
                    <a:pt x="20014" y="0"/>
                    <a:pt x="29685" y="9670"/>
                    <a:pt x="29685" y="21600"/>
                  </a:cubicBezTo>
                </a:path>
                <a:path w="29685" h="21600" stroke="0" extrusionOk="0">
                  <a:moveTo>
                    <a:pt x="0" y="1570"/>
                  </a:moveTo>
                  <a:cubicBezTo>
                    <a:pt x="2569" y="533"/>
                    <a:pt x="5314" y="-1"/>
                    <a:pt x="8085" y="0"/>
                  </a:cubicBezTo>
                  <a:cubicBezTo>
                    <a:pt x="20014" y="0"/>
                    <a:pt x="29685" y="9670"/>
                    <a:pt x="29685" y="21600"/>
                  </a:cubicBezTo>
                  <a:lnTo>
                    <a:pt x="8085" y="21600"/>
                  </a:lnTo>
                  <a:lnTo>
                    <a:pt x="0" y="1570"/>
                  </a:lnTo>
                  <a:close/>
                </a:path>
              </a:pathLst>
            </a:cu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82" name="Arc 5"/>
            <p:cNvSpPr>
              <a:spLocks noChangeAspect="1"/>
            </p:cNvSpPr>
            <p:nvPr/>
          </p:nvSpPr>
          <p:spPr bwMode="auto">
            <a:xfrm flipH="1">
              <a:off x="2650" y="1593"/>
              <a:ext cx="227" cy="776"/>
            </a:xfrm>
            <a:custGeom>
              <a:avLst/>
              <a:gdLst>
                <a:gd name="T0" fmla="*/ 0 w 21600"/>
                <a:gd name="T1" fmla="*/ 0 h 29524"/>
                <a:gd name="T2" fmla="*/ 0 w 21600"/>
                <a:gd name="T3" fmla="*/ 0 h 29524"/>
                <a:gd name="T4" fmla="*/ 0 w 21600"/>
                <a:gd name="T5" fmla="*/ 0 h 29524"/>
                <a:gd name="T6" fmla="*/ 0 60000 65536"/>
                <a:gd name="T7" fmla="*/ 0 60000 65536"/>
                <a:gd name="T8" fmla="*/ 0 60000 65536"/>
              </a:gdLst>
              <a:ahLst/>
              <a:cxnLst>
                <a:cxn ang="T6">
                  <a:pos x="T0" y="T1"/>
                </a:cxn>
                <a:cxn ang="T7">
                  <a:pos x="T2" y="T3"/>
                </a:cxn>
                <a:cxn ang="T8">
                  <a:pos x="T4" y="T5"/>
                </a:cxn>
              </a:cxnLst>
              <a:rect l="0" t="0" r="r" b="b"/>
              <a:pathLst>
                <a:path w="21600" h="29524" fill="none" extrusionOk="0">
                  <a:moveTo>
                    <a:pt x="-1" y="0"/>
                  </a:moveTo>
                  <a:cubicBezTo>
                    <a:pt x="11929" y="0"/>
                    <a:pt x="21600" y="9670"/>
                    <a:pt x="21600" y="21600"/>
                  </a:cubicBezTo>
                  <a:cubicBezTo>
                    <a:pt x="21600" y="24312"/>
                    <a:pt x="21089" y="27000"/>
                    <a:pt x="20094" y="29524"/>
                  </a:cubicBezTo>
                </a:path>
                <a:path w="21600" h="29524" stroke="0" extrusionOk="0">
                  <a:moveTo>
                    <a:pt x="-1" y="0"/>
                  </a:moveTo>
                  <a:cubicBezTo>
                    <a:pt x="11929" y="0"/>
                    <a:pt x="21600" y="9670"/>
                    <a:pt x="21600" y="21600"/>
                  </a:cubicBezTo>
                  <a:cubicBezTo>
                    <a:pt x="21600" y="24312"/>
                    <a:pt x="21089" y="27000"/>
                    <a:pt x="20094" y="29524"/>
                  </a:cubicBezTo>
                  <a:lnTo>
                    <a:pt x="0" y="21600"/>
                  </a:lnTo>
                  <a:lnTo>
                    <a:pt x="-1" y="0"/>
                  </a:lnTo>
                  <a:close/>
                </a:path>
              </a:pathLst>
            </a:cu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83" name="Arc 6" descr="25%"/>
            <p:cNvSpPr>
              <a:spLocks noChangeAspect="1"/>
            </p:cNvSpPr>
            <p:nvPr/>
          </p:nvSpPr>
          <p:spPr bwMode="auto">
            <a:xfrm>
              <a:off x="2878" y="1706"/>
              <a:ext cx="453" cy="45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pattFill prst="pct25">
              <a:fgClr>
                <a:srgbClr val="FFCF01"/>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84" name="Arc 7" descr="25%"/>
            <p:cNvSpPr>
              <a:spLocks noChangeAspect="1"/>
            </p:cNvSpPr>
            <p:nvPr/>
          </p:nvSpPr>
          <p:spPr bwMode="auto">
            <a:xfrm flipV="1">
              <a:off x="2717" y="2160"/>
              <a:ext cx="612" cy="171"/>
            </a:xfrm>
            <a:custGeom>
              <a:avLst/>
              <a:gdLst>
                <a:gd name="T0" fmla="*/ 0 w 29279"/>
                <a:gd name="T1" fmla="*/ 0 h 21600"/>
                <a:gd name="T2" fmla="*/ 0 w 29279"/>
                <a:gd name="T3" fmla="*/ 0 h 21600"/>
                <a:gd name="T4" fmla="*/ 0 w 29279"/>
                <a:gd name="T5" fmla="*/ 0 h 21600"/>
                <a:gd name="T6" fmla="*/ 0 60000 65536"/>
                <a:gd name="T7" fmla="*/ 0 60000 65536"/>
                <a:gd name="T8" fmla="*/ 0 60000 65536"/>
              </a:gdLst>
              <a:ahLst/>
              <a:cxnLst>
                <a:cxn ang="T6">
                  <a:pos x="T0" y="T1"/>
                </a:cxn>
                <a:cxn ang="T7">
                  <a:pos x="T2" y="T3"/>
                </a:cxn>
                <a:cxn ang="T8">
                  <a:pos x="T4" y="T5"/>
                </a:cxn>
              </a:cxnLst>
              <a:rect l="0" t="0" r="r" b="b"/>
              <a:pathLst>
                <a:path w="29279" h="21600" fill="none" extrusionOk="0">
                  <a:moveTo>
                    <a:pt x="0" y="1411"/>
                  </a:moveTo>
                  <a:cubicBezTo>
                    <a:pt x="2452" y="478"/>
                    <a:pt x="5054" y="-1"/>
                    <a:pt x="7679" y="0"/>
                  </a:cubicBezTo>
                  <a:cubicBezTo>
                    <a:pt x="19608" y="0"/>
                    <a:pt x="29279" y="9670"/>
                    <a:pt x="29279" y="21600"/>
                  </a:cubicBezTo>
                </a:path>
                <a:path w="29279" h="21600" stroke="0" extrusionOk="0">
                  <a:moveTo>
                    <a:pt x="0" y="1411"/>
                  </a:moveTo>
                  <a:cubicBezTo>
                    <a:pt x="2452" y="478"/>
                    <a:pt x="5054" y="-1"/>
                    <a:pt x="7679" y="0"/>
                  </a:cubicBezTo>
                  <a:cubicBezTo>
                    <a:pt x="19608" y="0"/>
                    <a:pt x="29279" y="9670"/>
                    <a:pt x="29279" y="21600"/>
                  </a:cubicBezTo>
                  <a:lnTo>
                    <a:pt x="7679" y="21600"/>
                  </a:lnTo>
                  <a:lnTo>
                    <a:pt x="0" y="1411"/>
                  </a:lnTo>
                  <a:close/>
                </a:path>
              </a:pathLst>
            </a:custGeom>
            <a:pattFill prst="pct25">
              <a:fgClr>
                <a:srgbClr val="FFCF01"/>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85" name="Arc 8" descr="25%"/>
            <p:cNvSpPr>
              <a:spLocks noChangeAspect="1"/>
            </p:cNvSpPr>
            <p:nvPr/>
          </p:nvSpPr>
          <p:spPr bwMode="auto">
            <a:xfrm flipH="1">
              <a:off x="2707" y="1707"/>
              <a:ext cx="171" cy="612"/>
            </a:xfrm>
            <a:custGeom>
              <a:avLst/>
              <a:gdLst>
                <a:gd name="T0" fmla="*/ 0 w 21600"/>
                <a:gd name="T1" fmla="*/ 0 h 29076"/>
                <a:gd name="T2" fmla="*/ 0 w 21600"/>
                <a:gd name="T3" fmla="*/ 0 h 29076"/>
                <a:gd name="T4" fmla="*/ 0 w 21600"/>
                <a:gd name="T5" fmla="*/ 0 h 29076"/>
                <a:gd name="T6" fmla="*/ 0 60000 65536"/>
                <a:gd name="T7" fmla="*/ 0 60000 65536"/>
                <a:gd name="T8" fmla="*/ 0 60000 65536"/>
              </a:gdLst>
              <a:ahLst/>
              <a:cxnLst>
                <a:cxn ang="T6">
                  <a:pos x="T0" y="T1"/>
                </a:cxn>
                <a:cxn ang="T7">
                  <a:pos x="T2" y="T3"/>
                </a:cxn>
                <a:cxn ang="T8">
                  <a:pos x="T4" y="T5"/>
                </a:cxn>
              </a:cxnLst>
              <a:rect l="0" t="0" r="r" b="b"/>
              <a:pathLst>
                <a:path w="21600" h="29076" fill="none" extrusionOk="0">
                  <a:moveTo>
                    <a:pt x="-1" y="0"/>
                  </a:moveTo>
                  <a:cubicBezTo>
                    <a:pt x="11929" y="0"/>
                    <a:pt x="21600" y="9670"/>
                    <a:pt x="21600" y="21600"/>
                  </a:cubicBezTo>
                  <a:cubicBezTo>
                    <a:pt x="21600" y="24151"/>
                    <a:pt x="21148" y="26682"/>
                    <a:pt x="20264" y="29075"/>
                  </a:cubicBezTo>
                </a:path>
                <a:path w="21600" h="29076" stroke="0" extrusionOk="0">
                  <a:moveTo>
                    <a:pt x="-1" y="0"/>
                  </a:moveTo>
                  <a:cubicBezTo>
                    <a:pt x="11929" y="0"/>
                    <a:pt x="21600" y="9670"/>
                    <a:pt x="21600" y="21600"/>
                  </a:cubicBezTo>
                  <a:cubicBezTo>
                    <a:pt x="21600" y="24151"/>
                    <a:pt x="21148" y="26682"/>
                    <a:pt x="20264" y="29075"/>
                  </a:cubicBezTo>
                  <a:lnTo>
                    <a:pt x="0" y="21600"/>
                  </a:lnTo>
                  <a:lnTo>
                    <a:pt x="-1" y="0"/>
                  </a:lnTo>
                  <a:close/>
                </a:path>
              </a:pathLst>
            </a:custGeom>
            <a:pattFill prst="pct25">
              <a:fgClr>
                <a:srgbClr val="FFCF01"/>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86" name="Line 9"/>
            <p:cNvSpPr>
              <a:spLocks noChangeAspect="1" noChangeShapeType="1"/>
            </p:cNvSpPr>
            <p:nvPr/>
          </p:nvSpPr>
          <p:spPr bwMode="auto">
            <a:xfrm>
              <a:off x="2878" y="2160"/>
              <a:ext cx="567"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ja-JP" altLang="en-US"/>
            </a:p>
          </p:txBody>
        </p:sp>
        <p:sp>
          <p:nvSpPr>
            <p:cNvPr id="87" name="Line 10"/>
            <p:cNvSpPr>
              <a:spLocks noChangeAspect="1" noChangeShapeType="1"/>
            </p:cNvSpPr>
            <p:nvPr/>
          </p:nvSpPr>
          <p:spPr bwMode="auto">
            <a:xfrm>
              <a:off x="2878" y="1594"/>
              <a:ext cx="0" cy="566"/>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ja-JP" altLang="en-US"/>
            </a:p>
          </p:txBody>
        </p:sp>
        <p:sp>
          <p:nvSpPr>
            <p:cNvPr id="88" name="Line 11"/>
            <p:cNvSpPr>
              <a:spLocks noChangeAspect="1" noChangeShapeType="1"/>
            </p:cNvSpPr>
            <p:nvPr/>
          </p:nvSpPr>
          <p:spPr bwMode="auto">
            <a:xfrm flipH="1">
              <a:off x="2666" y="2160"/>
              <a:ext cx="210" cy="209"/>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ja-JP" altLang="en-US"/>
            </a:p>
          </p:txBody>
        </p:sp>
        <p:sp>
          <p:nvSpPr>
            <p:cNvPr id="89" name="Arc 12"/>
            <p:cNvSpPr>
              <a:spLocks noChangeAspect="1"/>
            </p:cNvSpPr>
            <p:nvPr/>
          </p:nvSpPr>
          <p:spPr bwMode="auto">
            <a:xfrm>
              <a:off x="2878" y="1820"/>
              <a:ext cx="340" cy="34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90" name="Arc 13"/>
            <p:cNvSpPr>
              <a:spLocks noChangeAspect="1"/>
            </p:cNvSpPr>
            <p:nvPr/>
          </p:nvSpPr>
          <p:spPr bwMode="auto">
            <a:xfrm flipV="1">
              <a:off x="2767" y="2160"/>
              <a:ext cx="450" cy="113"/>
            </a:xfrm>
            <a:custGeom>
              <a:avLst/>
              <a:gdLst>
                <a:gd name="T0" fmla="*/ 0 w 28495"/>
                <a:gd name="T1" fmla="*/ 0 h 21600"/>
                <a:gd name="T2" fmla="*/ 0 w 28495"/>
                <a:gd name="T3" fmla="*/ 0 h 21600"/>
                <a:gd name="T4" fmla="*/ 0 w 28495"/>
                <a:gd name="T5" fmla="*/ 0 h 21600"/>
                <a:gd name="T6" fmla="*/ 0 60000 65536"/>
                <a:gd name="T7" fmla="*/ 0 60000 65536"/>
                <a:gd name="T8" fmla="*/ 0 60000 65536"/>
              </a:gdLst>
              <a:ahLst/>
              <a:cxnLst>
                <a:cxn ang="T6">
                  <a:pos x="T0" y="T1"/>
                </a:cxn>
                <a:cxn ang="T7">
                  <a:pos x="T2" y="T3"/>
                </a:cxn>
                <a:cxn ang="T8">
                  <a:pos x="T4" y="T5"/>
                </a:cxn>
              </a:cxnLst>
              <a:rect l="0" t="0" r="r" b="b"/>
              <a:pathLst>
                <a:path w="28495" h="21600" fill="none" extrusionOk="0">
                  <a:moveTo>
                    <a:pt x="0" y="1130"/>
                  </a:moveTo>
                  <a:cubicBezTo>
                    <a:pt x="2221" y="381"/>
                    <a:pt x="4550" y="-1"/>
                    <a:pt x="6895" y="0"/>
                  </a:cubicBezTo>
                  <a:cubicBezTo>
                    <a:pt x="18824" y="0"/>
                    <a:pt x="28495" y="9670"/>
                    <a:pt x="28495" y="21600"/>
                  </a:cubicBezTo>
                </a:path>
                <a:path w="28495" h="21600" stroke="0" extrusionOk="0">
                  <a:moveTo>
                    <a:pt x="0" y="1130"/>
                  </a:moveTo>
                  <a:cubicBezTo>
                    <a:pt x="2221" y="381"/>
                    <a:pt x="4550" y="-1"/>
                    <a:pt x="6895" y="0"/>
                  </a:cubicBezTo>
                  <a:cubicBezTo>
                    <a:pt x="18824" y="0"/>
                    <a:pt x="28495" y="9670"/>
                    <a:pt x="28495" y="21600"/>
                  </a:cubicBezTo>
                  <a:lnTo>
                    <a:pt x="6895" y="21600"/>
                  </a:lnTo>
                  <a:lnTo>
                    <a:pt x="0" y="1130"/>
                  </a:lnTo>
                  <a:close/>
                </a:path>
              </a:pathLst>
            </a:cu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91" name="Arc 14"/>
            <p:cNvSpPr>
              <a:spLocks noChangeAspect="1"/>
            </p:cNvSpPr>
            <p:nvPr/>
          </p:nvSpPr>
          <p:spPr bwMode="auto">
            <a:xfrm flipH="1">
              <a:off x="2765" y="1821"/>
              <a:ext cx="113" cy="447"/>
            </a:xfrm>
            <a:custGeom>
              <a:avLst/>
              <a:gdLst>
                <a:gd name="T0" fmla="*/ 0 w 21600"/>
                <a:gd name="T1" fmla="*/ 0 h 27822"/>
                <a:gd name="T2" fmla="*/ 0 w 21600"/>
                <a:gd name="T3" fmla="*/ 0 h 27822"/>
                <a:gd name="T4" fmla="*/ 0 w 21600"/>
                <a:gd name="T5" fmla="*/ 0 h 27822"/>
                <a:gd name="T6" fmla="*/ 0 60000 65536"/>
                <a:gd name="T7" fmla="*/ 0 60000 65536"/>
                <a:gd name="T8" fmla="*/ 0 60000 65536"/>
              </a:gdLst>
              <a:ahLst/>
              <a:cxnLst>
                <a:cxn ang="T6">
                  <a:pos x="T0" y="T1"/>
                </a:cxn>
                <a:cxn ang="T7">
                  <a:pos x="T2" y="T3"/>
                </a:cxn>
                <a:cxn ang="T8">
                  <a:pos x="T4" y="T5"/>
                </a:cxn>
              </a:cxnLst>
              <a:rect l="0" t="0" r="r" b="b"/>
              <a:pathLst>
                <a:path w="21600" h="27822" fill="none" extrusionOk="0">
                  <a:moveTo>
                    <a:pt x="-1" y="0"/>
                  </a:moveTo>
                  <a:cubicBezTo>
                    <a:pt x="11929" y="0"/>
                    <a:pt x="21600" y="9670"/>
                    <a:pt x="21600" y="21600"/>
                  </a:cubicBezTo>
                  <a:cubicBezTo>
                    <a:pt x="21600" y="23707"/>
                    <a:pt x="21291" y="25803"/>
                    <a:pt x="20684" y="27821"/>
                  </a:cubicBezTo>
                </a:path>
                <a:path w="21600" h="27822" stroke="0" extrusionOk="0">
                  <a:moveTo>
                    <a:pt x="-1" y="0"/>
                  </a:moveTo>
                  <a:cubicBezTo>
                    <a:pt x="11929" y="0"/>
                    <a:pt x="21600" y="9670"/>
                    <a:pt x="21600" y="21600"/>
                  </a:cubicBezTo>
                  <a:cubicBezTo>
                    <a:pt x="21600" y="23707"/>
                    <a:pt x="21291" y="25803"/>
                    <a:pt x="20684" y="27821"/>
                  </a:cubicBezTo>
                  <a:lnTo>
                    <a:pt x="0" y="21600"/>
                  </a:lnTo>
                  <a:lnTo>
                    <a:pt x="-1" y="0"/>
                  </a:lnTo>
                  <a:close/>
                </a:path>
              </a:pathLst>
            </a:cu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grpSp>
      <p:sp>
        <p:nvSpPr>
          <p:cNvPr id="92" name="テキスト ボックス 21"/>
          <p:cNvSpPr txBox="1">
            <a:spLocks noChangeArrowheads="1"/>
          </p:cNvSpPr>
          <p:nvPr/>
        </p:nvSpPr>
        <p:spPr bwMode="auto">
          <a:xfrm>
            <a:off x="1428867" y="1488574"/>
            <a:ext cx="2204063" cy="369332"/>
          </a:xfrm>
          <a:prstGeom prst="rect">
            <a:avLst/>
          </a:prstGeom>
          <a:solidFill>
            <a:schemeClr val="accent2">
              <a:lumMod val="20000"/>
              <a:lumOff val="80000"/>
            </a:schemeClr>
          </a:solidFill>
          <a:ln w="19050">
            <a:solidFill>
              <a:schemeClr val="tx1"/>
            </a:solidFill>
            <a:prstDash val="dash"/>
            <a:miter lim="800000"/>
            <a:headEnd/>
            <a:tailEnd/>
          </a:ln>
          <a:extLst/>
        </p:spPr>
        <p:txBody>
          <a:bodyPr wrap="square">
            <a:spAutoFit/>
          </a:bodyPr>
          <a:lstStyle>
            <a:lvl1pPr eaLnBrk="0" hangingPunct="0">
              <a:spcBef>
                <a:spcPct val="20000"/>
              </a:spcBef>
              <a:buClr>
                <a:schemeClr val="hlink"/>
              </a:buClr>
              <a:buSzPct val="110000"/>
              <a:buFont typeface="Wingdings" pitchFamily="2" charset="2"/>
              <a:buBlip>
                <a:blip r:embed="rId3"/>
              </a:buBlip>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SzPct val="60000"/>
              <a:buFont typeface="Wingdings" pitchFamily="2" charset="2"/>
              <a:buChar char="n"/>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95000"/>
              <a:buFont typeface="Wingdings" pitchFamily="2" charset="2"/>
              <a:buChar char="w"/>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SzPct val="65000"/>
              <a:buFont typeface="Wingdings" pitchFamily="2" charset="2"/>
              <a:buChar char="n"/>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9pPr>
          </a:lstStyle>
          <a:p>
            <a:pPr algn="ctr" eaLnBrk="1" hangingPunct="1">
              <a:spcBef>
                <a:spcPct val="0"/>
              </a:spcBef>
              <a:buClrTx/>
              <a:buSzTx/>
              <a:buFontTx/>
              <a:buNone/>
            </a:pPr>
            <a:r>
              <a:rPr lang="ja-JP" altLang="en-US" sz="1800" b="1" dirty="0" smtClean="0"/>
              <a:t>苦味マスキング顆粒</a:t>
            </a:r>
            <a:endParaRPr lang="en-US" altLang="ja-JP" sz="1800" b="1" dirty="0" smtClean="0"/>
          </a:p>
        </p:txBody>
      </p:sp>
      <p:sp>
        <p:nvSpPr>
          <p:cNvPr id="94" name="テキスト ボックス 21"/>
          <p:cNvSpPr txBox="1">
            <a:spLocks noChangeArrowheads="1"/>
          </p:cNvSpPr>
          <p:nvPr/>
        </p:nvSpPr>
        <p:spPr bwMode="auto">
          <a:xfrm>
            <a:off x="3895226" y="2180208"/>
            <a:ext cx="874281" cy="400110"/>
          </a:xfrm>
          <a:prstGeom prst="rect">
            <a:avLst/>
          </a:prstGeom>
          <a:solidFill>
            <a:schemeClr val="accent2">
              <a:lumMod val="20000"/>
              <a:lumOff val="80000"/>
            </a:schemeClr>
          </a:solidFill>
          <a:ln w="19050">
            <a:solidFill>
              <a:schemeClr val="tx1"/>
            </a:solidFill>
            <a:prstDash val="dash"/>
            <a:miter lim="800000"/>
            <a:headEnd/>
            <a:tailEnd/>
          </a:ln>
          <a:extLst/>
        </p:spPr>
        <p:txBody>
          <a:bodyPr wrap="square">
            <a:spAutoFit/>
          </a:bodyPr>
          <a:lstStyle>
            <a:lvl1pPr eaLnBrk="0" hangingPunct="0">
              <a:spcBef>
                <a:spcPct val="20000"/>
              </a:spcBef>
              <a:buClr>
                <a:schemeClr val="hlink"/>
              </a:buClr>
              <a:buSzPct val="110000"/>
              <a:buFont typeface="Wingdings" pitchFamily="2" charset="2"/>
              <a:buBlip>
                <a:blip r:embed="rId3"/>
              </a:buBlip>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SzPct val="60000"/>
              <a:buFont typeface="Wingdings" pitchFamily="2" charset="2"/>
              <a:buChar char="n"/>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95000"/>
              <a:buFont typeface="Wingdings" pitchFamily="2" charset="2"/>
              <a:buChar char="w"/>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SzPct val="65000"/>
              <a:buFont typeface="Wingdings" pitchFamily="2" charset="2"/>
              <a:buChar char="n"/>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9pPr>
          </a:lstStyle>
          <a:p>
            <a:pPr algn="ctr" eaLnBrk="1" hangingPunct="1">
              <a:spcBef>
                <a:spcPct val="0"/>
              </a:spcBef>
              <a:buClrTx/>
              <a:buSzTx/>
              <a:buFontTx/>
              <a:buNone/>
            </a:pPr>
            <a:r>
              <a:rPr lang="en-US" altLang="ja-JP" sz="2000" b="1" dirty="0" smtClean="0">
                <a:latin typeface="+mn-lt"/>
              </a:rPr>
              <a:t>OD</a:t>
            </a:r>
            <a:r>
              <a:rPr lang="ja-JP" altLang="en-US" sz="2000" b="1" dirty="0" smtClean="0">
                <a:latin typeface="+mn-lt"/>
              </a:rPr>
              <a:t>錠</a:t>
            </a:r>
            <a:endParaRPr lang="ja-JP" altLang="en-US" sz="2000" b="1" dirty="0">
              <a:effectLst/>
              <a:latin typeface="+mn-lt"/>
            </a:endParaRPr>
          </a:p>
        </p:txBody>
      </p:sp>
      <p:sp>
        <p:nvSpPr>
          <p:cNvPr id="95" name="AutoShape 5"/>
          <p:cNvSpPr>
            <a:spLocks noChangeArrowheads="1"/>
          </p:cNvSpPr>
          <p:nvPr/>
        </p:nvSpPr>
        <p:spPr bwMode="auto">
          <a:xfrm>
            <a:off x="81539" y="87064"/>
            <a:ext cx="4411663" cy="571500"/>
          </a:xfrm>
          <a:prstGeom prst="roundRect">
            <a:avLst>
              <a:gd name="adj" fmla="val 47222"/>
            </a:avLst>
          </a:prstGeom>
          <a:gradFill rotWithShape="0">
            <a:gsLst>
              <a:gs pos="0">
                <a:srgbClr val="E5FFFF"/>
              </a:gs>
              <a:gs pos="100000">
                <a:srgbClr val="C0C0C0"/>
              </a:gs>
            </a:gsLst>
            <a:lin ang="5400000" scaled="1"/>
          </a:gradFill>
          <a:ln>
            <a:noFill/>
          </a:ln>
          <a:effectLst>
            <a:prstShdw prst="shdw17" dist="17961" dir="2700000">
              <a:srgbClr val="E5FFFF">
                <a:gamma/>
                <a:shade val="60000"/>
                <a:invGamma/>
              </a:srgbClr>
            </a:prstShdw>
          </a:effectLst>
          <a:extLst>
            <a:ext uri="{91240B29-F687-4F45-9708-019B960494DF}">
              <a14:hiddenLine xmlns:a14="http://schemas.microsoft.com/office/drawing/2010/main" w="9525">
                <a:solidFill>
                  <a:srgbClr val="99CCFF"/>
                </a:solidFill>
                <a:round/>
                <a:headEnd/>
                <a:tailEnd/>
              </a14:hiddenLine>
            </a:ext>
          </a:extLst>
        </p:spPr>
        <p:txBody>
          <a:bodyPr wrap="none" anchor="ctr"/>
          <a:lstStyle/>
          <a:p>
            <a:pPr algn="ctr">
              <a:defRPr/>
            </a:pPr>
            <a:r>
              <a:rPr lang="ja-JP" altLang="en-US" sz="3200" b="1" dirty="0">
                <a:solidFill>
                  <a:srgbClr val="0000FF"/>
                </a:solidFill>
                <a:effectLst>
                  <a:outerShdw blurRad="38100" dist="38100" dir="2700000" algn="tl">
                    <a:srgbClr val="000000"/>
                  </a:outerShdw>
                </a:effectLst>
              </a:rPr>
              <a:t>口腔内崩壊</a:t>
            </a:r>
            <a:r>
              <a:rPr lang="ja-JP" altLang="en-US" sz="3200" b="1" dirty="0" smtClean="0">
                <a:solidFill>
                  <a:srgbClr val="0000FF"/>
                </a:solidFill>
                <a:effectLst>
                  <a:outerShdw blurRad="38100" dist="38100" dir="2700000" algn="tl">
                    <a:srgbClr val="000000"/>
                  </a:outerShdw>
                </a:effectLst>
              </a:rPr>
              <a:t>錠への適用</a:t>
            </a:r>
            <a:endParaRPr lang="ja-JP" altLang="en-US" sz="3200" b="1" dirty="0">
              <a:solidFill>
                <a:srgbClr val="0000FF"/>
              </a:solidFill>
              <a:effectLst>
                <a:outerShdw blurRad="38100" dist="38100" dir="2700000" algn="tl">
                  <a:srgbClr val="000000"/>
                </a:outerShdw>
              </a:effectLst>
            </a:endParaRPr>
          </a:p>
        </p:txBody>
      </p:sp>
      <p:graphicFrame>
        <p:nvGraphicFramePr>
          <p:cNvPr id="97" name="グラフ 96"/>
          <p:cNvGraphicFramePr>
            <a:graphicFrameLocks/>
          </p:cNvGraphicFramePr>
          <p:nvPr>
            <p:extLst>
              <p:ext uri="{D42A27DB-BD31-4B8C-83A1-F6EECF244321}">
                <p14:modId xmlns:p14="http://schemas.microsoft.com/office/powerpoint/2010/main" val="179222582"/>
              </p:ext>
            </p:extLst>
          </p:nvPr>
        </p:nvGraphicFramePr>
        <p:xfrm>
          <a:off x="3658147" y="3670330"/>
          <a:ext cx="3923928" cy="3200706"/>
        </p:xfrm>
        <a:graphic>
          <a:graphicData uri="http://schemas.openxmlformats.org/drawingml/2006/chart">
            <c:chart xmlns:c="http://schemas.openxmlformats.org/drawingml/2006/chart" xmlns:r="http://schemas.openxmlformats.org/officeDocument/2006/relationships" r:id="rId4"/>
          </a:graphicData>
        </a:graphic>
      </p:graphicFrame>
      <p:sp>
        <p:nvSpPr>
          <p:cNvPr id="98" name="テキスト ボックス 21"/>
          <p:cNvSpPr txBox="1">
            <a:spLocks noChangeArrowheads="1"/>
          </p:cNvSpPr>
          <p:nvPr/>
        </p:nvSpPr>
        <p:spPr bwMode="auto">
          <a:xfrm>
            <a:off x="6389811" y="3922601"/>
            <a:ext cx="828000" cy="369332"/>
          </a:xfrm>
          <a:prstGeom prst="rect">
            <a:avLst/>
          </a:prstGeom>
          <a:noFill/>
          <a:ln w="19050">
            <a:noFill/>
            <a:prstDash val="dash"/>
            <a:miter lim="800000"/>
            <a:headEnd/>
            <a:tailEnd/>
          </a:ln>
          <a:extLst>
            <a:ext uri="{909E8E84-426E-40DD-AFC4-6F175D3DCCD1}">
              <a14:hiddenFill xmlns:a14="http://schemas.microsoft.com/office/drawing/2010/main">
                <a:solidFill>
                  <a:srgbClr val="FFFFFF"/>
                </a:solidFill>
              </a14:hiddenFill>
            </a:ext>
          </a:extLst>
        </p:spPr>
        <p:txBody>
          <a:bodyPr wrap="square" lIns="0" rIns="0" anchor="ctr" anchorCtr="1">
            <a:spAutoFit/>
          </a:bodyPr>
          <a:lstStyle>
            <a:lvl1pPr eaLnBrk="0" hangingPunct="0">
              <a:spcBef>
                <a:spcPct val="20000"/>
              </a:spcBef>
              <a:buClr>
                <a:schemeClr val="hlink"/>
              </a:buClr>
              <a:buSzPct val="110000"/>
              <a:buFont typeface="Wingdings" pitchFamily="2" charset="2"/>
              <a:buBlip>
                <a:blip r:embed="rId3"/>
              </a:buBlip>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SzPct val="60000"/>
              <a:buFont typeface="Wingdings" pitchFamily="2" charset="2"/>
              <a:buChar char="n"/>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95000"/>
              <a:buFont typeface="Wingdings" pitchFamily="2" charset="2"/>
              <a:buChar char="w"/>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SzPct val="65000"/>
              <a:buFont typeface="Wingdings" pitchFamily="2" charset="2"/>
              <a:buChar char="n"/>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9pPr>
          </a:lstStyle>
          <a:p>
            <a:pPr algn="ctr" eaLnBrk="1" hangingPunct="1">
              <a:spcBef>
                <a:spcPct val="0"/>
              </a:spcBef>
              <a:buClrTx/>
              <a:buSzTx/>
              <a:buFontTx/>
              <a:buNone/>
            </a:pPr>
            <a:r>
              <a:rPr lang="en-US" altLang="ja-JP" sz="1800" dirty="0" smtClean="0">
                <a:solidFill>
                  <a:srgbClr val="FF0000"/>
                </a:solidFill>
                <a:effectLst/>
                <a:latin typeface="+mn-lt"/>
              </a:rPr>
              <a:t>in</a:t>
            </a:r>
            <a:r>
              <a:rPr lang="en-US" altLang="ja-JP" sz="1800" dirty="0" smtClean="0">
                <a:solidFill>
                  <a:srgbClr val="FF0000"/>
                </a:solidFill>
                <a:effectLst/>
              </a:rPr>
              <a:t> </a:t>
            </a:r>
            <a:r>
              <a:rPr lang="en-US" altLang="ja-JP" sz="1800" dirty="0" smtClean="0">
                <a:solidFill>
                  <a:srgbClr val="FF0000"/>
                </a:solidFill>
                <a:effectLst/>
                <a:latin typeface="+mn-lt"/>
              </a:rPr>
              <a:t>vitro</a:t>
            </a:r>
            <a:endParaRPr lang="ja-JP" altLang="en-US" sz="1800" dirty="0">
              <a:solidFill>
                <a:srgbClr val="FF0000"/>
              </a:solidFill>
              <a:effectLst/>
              <a:latin typeface="+mn-lt"/>
            </a:endParaRPr>
          </a:p>
        </p:txBody>
      </p:sp>
      <p:cxnSp>
        <p:nvCxnSpPr>
          <p:cNvPr id="109" name="直線矢印コネクタ 20"/>
          <p:cNvCxnSpPr>
            <a:cxnSpLocks noChangeShapeType="1"/>
            <a:endCxn id="110" idx="3"/>
          </p:cNvCxnSpPr>
          <p:nvPr/>
        </p:nvCxnSpPr>
        <p:spPr bwMode="auto">
          <a:xfrm flipH="1">
            <a:off x="1259632" y="2566507"/>
            <a:ext cx="1264592" cy="163287"/>
          </a:xfrm>
          <a:prstGeom prst="straightConnector1">
            <a:avLst/>
          </a:prstGeom>
          <a:noFill/>
          <a:ln w="12700" algn="ctr">
            <a:solidFill>
              <a:schemeClr val="tx1"/>
            </a:solidFill>
            <a:round/>
            <a:headEnd type="triangle" w="lg"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0" name="テキスト ボックス 21"/>
          <p:cNvSpPr txBox="1">
            <a:spLocks noChangeArrowheads="1"/>
          </p:cNvSpPr>
          <p:nvPr/>
        </p:nvSpPr>
        <p:spPr bwMode="auto">
          <a:xfrm>
            <a:off x="63393" y="2575905"/>
            <a:ext cx="1196239" cy="307777"/>
          </a:xfrm>
          <a:prstGeom prst="rect">
            <a:avLst/>
          </a:prstGeom>
          <a:noFill/>
          <a:ln w="1905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Clr>
                <a:schemeClr val="hlink"/>
              </a:buClr>
              <a:buSzPct val="110000"/>
              <a:buFont typeface="Wingdings" pitchFamily="2" charset="2"/>
              <a:buBlip>
                <a:blip r:embed="rId3"/>
              </a:buBlip>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SzPct val="60000"/>
              <a:buFont typeface="Wingdings" pitchFamily="2" charset="2"/>
              <a:buChar char="n"/>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95000"/>
              <a:buFont typeface="Wingdings" pitchFamily="2" charset="2"/>
              <a:buChar char="w"/>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SzPct val="65000"/>
              <a:buFont typeface="Wingdings" pitchFamily="2" charset="2"/>
              <a:buChar char="n"/>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9pPr>
          </a:lstStyle>
          <a:p>
            <a:pPr eaLnBrk="1" hangingPunct="1">
              <a:spcBef>
                <a:spcPct val="0"/>
              </a:spcBef>
              <a:buClrTx/>
              <a:buSzTx/>
              <a:buFontTx/>
              <a:buNone/>
            </a:pPr>
            <a:r>
              <a:rPr lang="en-US" altLang="ja-JP" sz="1400" b="1" dirty="0">
                <a:effectLst/>
                <a:latin typeface="+mn-lt"/>
              </a:rPr>
              <a:t>NP-105(150)</a:t>
            </a:r>
            <a:endParaRPr lang="ja-JP" altLang="en-US" sz="1400" b="1" dirty="0">
              <a:effectLst/>
              <a:latin typeface="+mn-lt"/>
            </a:endParaRPr>
          </a:p>
        </p:txBody>
      </p:sp>
      <p:cxnSp>
        <p:nvCxnSpPr>
          <p:cNvPr id="111" name="直線矢印コネクタ 22"/>
          <p:cNvCxnSpPr>
            <a:cxnSpLocks noChangeShapeType="1"/>
          </p:cNvCxnSpPr>
          <p:nvPr/>
        </p:nvCxnSpPr>
        <p:spPr bwMode="auto">
          <a:xfrm flipH="1">
            <a:off x="1907654" y="2721424"/>
            <a:ext cx="616570" cy="417384"/>
          </a:xfrm>
          <a:prstGeom prst="straightConnector1">
            <a:avLst/>
          </a:prstGeom>
          <a:noFill/>
          <a:ln w="12700" algn="ctr">
            <a:solidFill>
              <a:schemeClr val="tx1"/>
            </a:solidFill>
            <a:round/>
            <a:headEnd type="triangle" w="lg"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2" name="テキスト ボックス 23"/>
          <p:cNvSpPr txBox="1">
            <a:spLocks noChangeArrowheads="1"/>
          </p:cNvSpPr>
          <p:nvPr/>
        </p:nvSpPr>
        <p:spPr bwMode="auto">
          <a:xfrm>
            <a:off x="63393" y="2993288"/>
            <a:ext cx="1844261" cy="307777"/>
          </a:xfrm>
          <a:prstGeom prst="rect">
            <a:avLst/>
          </a:prstGeom>
          <a:noFill/>
          <a:ln w="1905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Clr>
                <a:schemeClr val="hlink"/>
              </a:buClr>
              <a:buSzPct val="110000"/>
              <a:buFont typeface="Wingdings" pitchFamily="2" charset="2"/>
              <a:buBlip>
                <a:blip r:embed="rId3"/>
              </a:buBlip>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SzPct val="60000"/>
              <a:buFont typeface="Wingdings" pitchFamily="2" charset="2"/>
              <a:buChar char="n"/>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95000"/>
              <a:buFont typeface="Wingdings" pitchFamily="2" charset="2"/>
              <a:buChar char="w"/>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SzPct val="65000"/>
              <a:buFont typeface="Wingdings" pitchFamily="2" charset="2"/>
              <a:buChar char="n"/>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9pPr>
          </a:lstStyle>
          <a:p>
            <a:pPr eaLnBrk="1" hangingPunct="1">
              <a:spcBef>
                <a:spcPct val="0"/>
              </a:spcBef>
              <a:buClrTx/>
              <a:buSzTx/>
              <a:buFontTx/>
              <a:buNone/>
            </a:pPr>
            <a:r>
              <a:rPr lang="ja-JP" altLang="en-US" sz="1400" b="1" dirty="0" smtClean="0"/>
              <a:t>塩化</a:t>
            </a:r>
            <a:r>
              <a:rPr lang="ja-JP" altLang="en-US" sz="1400" b="1" dirty="0"/>
              <a:t>ﾍﾞﾙﾍﾞﾘﾝ</a:t>
            </a:r>
            <a:r>
              <a:rPr lang="ja-JP" altLang="en-US" sz="1400" b="1" dirty="0" smtClean="0"/>
              <a:t>＋</a:t>
            </a:r>
            <a:r>
              <a:rPr lang="en-US" altLang="ja-JP" sz="1400" b="1" dirty="0" smtClean="0">
                <a:effectLst/>
                <a:latin typeface="+mn-lt"/>
              </a:rPr>
              <a:t>TC-5E</a:t>
            </a:r>
            <a:endParaRPr lang="ja-JP" altLang="en-US" sz="1400" b="1" dirty="0">
              <a:effectLst/>
              <a:latin typeface="+mn-lt"/>
            </a:endParaRPr>
          </a:p>
        </p:txBody>
      </p:sp>
      <p:sp>
        <p:nvSpPr>
          <p:cNvPr id="113" name="テキスト ボックス 24"/>
          <p:cNvSpPr txBox="1">
            <a:spLocks noChangeArrowheads="1"/>
          </p:cNvSpPr>
          <p:nvPr/>
        </p:nvSpPr>
        <p:spPr bwMode="auto">
          <a:xfrm>
            <a:off x="59264" y="3428296"/>
            <a:ext cx="2289883" cy="307777"/>
          </a:xfrm>
          <a:prstGeom prst="rect">
            <a:avLst/>
          </a:prstGeom>
          <a:noFill/>
          <a:ln w="1905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Clr>
                <a:schemeClr val="hlink"/>
              </a:buClr>
              <a:buSzPct val="110000"/>
              <a:buFont typeface="Wingdings" pitchFamily="2" charset="2"/>
              <a:buBlip>
                <a:blip r:embed="rId3"/>
              </a:buBlip>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SzPct val="60000"/>
              <a:buFont typeface="Wingdings" pitchFamily="2" charset="2"/>
              <a:buChar char="n"/>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95000"/>
              <a:buFont typeface="Wingdings" pitchFamily="2" charset="2"/>
              <a:buChar char="w"/>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SzPct val="65000"/>
              <a:buFont typeface="Wingdings" pitchFamily="2" charset="2"/>
              <a:buChar char="n"/>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9pPr>
          </a:lstStyle>
          <a:p>
            <a:pPr eaLnBrk="1" hangingPunct="1">
              <a:spcBef>
                <a:spcPct val="0"/>
              </a:spcBef>
              <a:buClrTx/>
              <a:buSzTx/>
              <a:buFontTx/>
              <a:buNone/>
            </a:pPr>
            <a:r>
              <a:rPr lang="ja-JP" altLang="en-US" sz="1400" b="1" dirty="0" smtClean="0"/>
              <a:t>ｱﾐﾉｱﾙｷﾙﾒﾀｸﾘﾚｰﾄｺﾎﾟﾘﾏｰ</a:t>
            </a:r>
            <a:r>
              <a:rPr lang="en-US" altLang="ja-JP" sz="1400" b="1" dirty="0" smtClean="0"/>
              <a:t>E</a:t>
            </a:r>
            <a:r>
              <a:rPr lang="en-US" altLang="ja-JP" sz="1400" dirty="0" smtClean="0"/>
              <a:t> </a:t>
            </a:r>
            <a:endParaRPr lang="ja-JP" altLang="en-US" sz="1400" dirty="0">
              <a:effectLst/>
            </a:endParaRPr>
          </a:p>
        </p:txBody>
      </p:sp>
      <p:cxnSp>
        <p:nvCxnSpPr>
          <p:cNvPr id="114" name="直線矢印コネクタ 25"/>
          <p:cNvCxnSpPr>
            <a:cxnSpLocks noChangeShapeType="1"/>
          </p:cNvCxnSpPr>
          <p:nvPr/>
        </p:nvCxnSpPr>
        <p:spPr bwMode="auto">
          <a:xfrm flipH="1">
            <a:off x="2144963" y="2993288"/>
            <a:ext cx="379261" cy="435008"/>
          </a:xfrm>
          <a:prstGeom prst="straightConnector1">
            <a:avLst/>
          </a:prstGeom>
          <a:noFill/>
          <a:ln w="12700" algn="ctr">
            <a:solidFill>
              <a:schemeClr val="tx1"/>
            </a:solidFill>
            <a:round/>
            <a:headEnd type="triangle" w="lg"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28" name="Picture 5"/>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66787" y="44624"/>
            <a:ext cx="2569709" cy="655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7" name="グラフ 106"/>
          <p:cNvGraphicFramePr>
            <a:graphicFrameLocks/>
          </p:cNvGraphicFramePr>
          <p:nvPr>
            <p:extLst>
              <p:ext uri="{D42A27DB-BD31-4B8C-83A1-F6EECF244321}">
                <p14:modId xmlns:p14="http://schemas.microsoft.com/office/powerpoint/2010/main" val="1424579580"/>
              </p:ext>
            </p:extLst>
          </p:nvPr>
        </p:nvGraphicFramePr>
        <p:xfrm>
          <a:off x="383" y="3762365"/>
          <a:ext cx="3792746" cy="3184999"/>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447651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角丸四角形 30"/>
          <p:cNvSpPr/>
          <p:nvPr/>
        </p:nvSpPr>
        <p:spPr bwMode="auto">
          <a:xfrm>
            <a:off x="93856" y="1979677"/>
            <a:ext cx="8928992" cy="4854573"/>
          </a:xfrm>
          <a:prstGeom prst="roundRect">
            <a:avLst>
              <a:gd name="adj" fmla="val 4572"/>
            </a:avLst>
          </a:prstGeom>
          <a:solidFill>
            <a:srgbClr val="FFD5FF"/>
          </a:solidFill>
          <a:ln w="9525" cap="flat" cmpd="sng" algn="ctr">
            <a:noFill/>
            <a:prstDash val="solid"/>
            <a:round/>
            <a:headEnd type="none" w="med" len="med"/>
            <a:tailEnd type="none" w="med" len="med"/>
          </a:ln>
          <a:effectLst/>
          <a:extLst/>
        </p:spPr>
        <p:txBody>
          <a:bodyPr wrap="none"/>
          <a:lstStyle/>
          <a:p>
            <a:pPr>
              <a:defRPr/>
            </a:pPr>
            <a:endParaRPr lang="ja-JP" altLang="en-US"/>
          </a:p>
        </p:txBody>
      </p:sp>
      <p:sp>
        <p:nvSpPr>
          <p:cNvPr id="107" name="テキスト ボックス 26"/>
          <p:cNvSpPr txBox="1">
            <a:spLocks noChangeArrowheads="1"/>
          </p:cNvSpPr>
          <p:nvPr/>
        </p:nvSpPr>
        <p:spPr bwMode="auto">
          <a:xfrm>
            <a:off x="2411761" y="2193580"/>
            <a:ext cx="6471204" cy="369332"/>
          </a:xfrm>
          <a:prstGeom prst="rect">
            <a:avLst/>
          </a:prstGeom>
          <a:solidFill>
            <a:schemeClr val="bg1"/>
          </a:solidFill>
          <a:ln>
            <a:solidFill>
              <a:srgbClr val="FF0000"/>
            </a:solidFill>
          </a:ln>
          <a:extLst/>
        </p:spPr>
        <p:style>
          <a:lnRef idx="2">
            <a:schemeClr val="accent2"/>
          </a:lnRef>
          <a:fillRef idx="1">
            <a:schemeClr val="lt1"/>
          </a:fillRef>
          <a:effectRef idx="0">
            <a:schemeClr val="accent2"/>
          </a:effectRef>
          <a:fontRef idx="minor">
            <a:schemeClr val="dk1"/>
          </a:fontRef>
        </p:style>
        <p:txBody>
          <a:bodyPr wrap="square">
            <a:spAutoFit/>
          </a:bodyPr>
          <a:lstStyle>
            <a:lvl1pPr eaLnBrk="0" hangingPunct="0">
              <a:spcBef>
                <a:spcPct val="20000"/>
              </a:spcBef>
              <a:buClr>
                <a:schemeClr val="hlink"/>
              </a:buClr>
              <a:buSzPct val="110000"/>
              <a:buFont typeface="Wingdings" pitchFamily="2" charset="2"/>
              <a:buBlip>
                <a:blip r:embed="rId3"/>
              </a:buBlip>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SzPct val="60000"/>
              <a:buFont typeface="Wingdings" pitchFamily="2" charset="2"/>
              <a:buChar char="n"/>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95000"/>
              <a:buFont typeface="Wingdings" pitchFamily="2" charset="2"/>
              <a:buChar char="w"/>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SzPct val="65000"/>
              <a:buFont typeface="Wingdings" pitchFamily="2" charset="2"/>
              <a:buChar char="n"/>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9pPr>
          </a:lstStyle>
          <a:p>
            <a:pPr eaLnBrk="1" hangingPunct="1">
              <a:spcBef>
                <a:spcPct val="0"/>
              </a:spcBef>
              <a:buClrTx/>
              <a:buSzTx/>
              <a:buFontTx/>
              <a:buNone/>
            </a:pPr>
            <a:endParaRPr lang="en-US" altLang="ja-JP" sz="1800" dirty="0" smtClean="0"/>
          </a:p>
        </p:txBody>
      </p:sp>
      <p:sp>
        <p:nvSpPr>
          <p:cNvPr id="29" name="AutoShape 5"/>
          <p:cNvSpPr>
            <a:spLocks noChangeArrowheads="1"/>
          </p:cNvSpPr>
          <p:nvPr/>
        </p:nvSpPr>
        <p:spPr bwMode="auto">
          <a:xfrm>
            <a:off x="179512" y="73427"/>
            <a:ext cx="4411663" cy="571500"/>
          </a:xfrm>
          <a:prstGeom prst="roundRect">
            <a:avLst>
              <a:gd name="adj" fmla="val 47222"/>
            </a:avLst>
          </a:prstGeom>
          <a:gradFill rotWithShape="0">
            <a:gsLst>
              <a:gs pos="0">
                <a:srgbClr val="E5FFFF"/>
              </a:gs>
              <a:gs pos="100000">
                <a:srgbClr val="C0C0C0"/>
              </a:gs>
            </a:gsLst>
            <a:lin ang="5400000" scaled="1"/>
          </a:gradFill>
          <a:ln>
            <a:noFill/>
          </a:ln>
          <a:effectLst>
            <a:prstShdw prst="shdw17" dist="17961" dir="2700000">
              <a:srgbClr val="E5FFFF">
                <a:gamma/>
                <a:shade val="60000"/>
                <a:invGamma/>
              </a:srgbClr>
            </a:prstShdw>
          </a:effectLst>
          <a:extLst>
            <a:ext uri="{91240B29-F687-4F45-9708-019B960494DF}">
              <a14:hiddenLine xmlns:a14="http://schemas.microsoft.com/office/drawing/2010/main" w="9525">
                <a:solidFill>
                  <a:srgbClr val="99CCFF"/>
                </a:solidFill>
                <a:round/>
                <a:headEnd/>
                <a:tailEnd/>
              </a14:hiddenLine>
            </a:ext>
          </a:extLst>
        </p:spPr>
        <p:txBody>
          <a:bodyPr wrap="none" anchor="ctr"/>
          <a:lstStyle/>
          <a:p>
            <a:pPr algn="ctr">
              <a:defRPr/>
            </a:pPr>
            <a:r>
              <a:rPr lang="ja-JP" altLang="en-US" sz="3200" b="1" dirty="0">
                <a:solidFill>
                  <a:srgbClr val="0000FF"/>
                </a:solidFill>
                <a:effectLst>
                  <a:outerShdw blurRad="38100" dist="38100" dir="2700000" algn="tl">
                    <a:srgbClr val="000000"/>
                  </a:outerShdw>
                </a:effectLst>
              </a:rPr>
              <a:t>口腔内崩壊</a:t>
            </a:r>
            <a:r>
              <a:rPr lang="ja-JP" altLang="en-US" sz="3200" b="1" dirty="0" smtClean="0">
                <a:solidFill>
                  <a:srgbClr val="0000FF"/>
                </a:solidFill>
                <a:effectLst>
                  <a:outerShdw blurRad="38100" dist="38100" dir="2700000" algn="tl">
                    <a:srgbClr val="000000"/>
                  </a:outerShdw>
                </a:effectLst>
              </a:rPr>
              <a:t>錠への適用</a:t>
            </a:r>
            <a:endParaRPr lang="ja-JP" altLang="en-US" sz="3200" b="1" dirty="0">
              <a:solidFill>
                <a:srgbClr val="0000FF"/>
              </a:solidFill>
              <a:effectLst>
                <a:outerShdw blurRad="38100" dist="38100" dir="2700000" algn="tl">
                  <a:srgbClr val="000000"/>
                </a:outerShdw>
              </a:effectLst>
            </a:endParaRPr>
          </a:p>
        </p:txBody>
      </p:sp>
      <p:sp>
        <p:nvSpPr>
          <p:cNvPr id="30" name="テキスト ボックス 29"/>
          <p:cNvSpPr txBox="1"/>
          <p:nvPr/>
        </p:nvSpPr>
        <p:spPr>
          <a:xfrm>
            <a:off x="222795" y="764704"/>
            <a:ext cx="6569423" cy="523220"/>
          </a:xfrm>
          <a:prstGeom prst="rect">
            <a:avLst/>
          </a:prstGeom>
          <a:noFill/>
        </p:spPr>
        <p:txBody>
          <a:bodyPr wrap="square">
            <a:spAutoFit/>
          </a:bodyPr>
          <a:lstStyle/>
          <a:p>
            <a:pPr>
              <a:defRPr/>
            </a:pPr>
            <a:r>
              <a:rPr lang="ja-JP" altLang="en-US" sz="2800" dirty="0">
                <a:solidFill>
                  <a:schemeClr val="tx2"/>
                </a:solidFill>
              </a:rPr>
              <a:t>苦味マスキング顆粒含有</a:t>
            </a:r>
            <a:r>
              <a:rPr lang="en-US" altLang="ja-JP" sz="2800" dirty="0">
                <a:solidFill>
                  <a:schemeClr val="tx2"/>
                </a:solidFill>
              </a:rPr>
              <a:t>OD</a:t>
            </a:r>
            <a:r>
              <a:rPr lang="ja-JP" altLang="en-US" sz="2800" dirty="0">
                <a:solidFill>
                  <a:schemeClr val="tx2"/>
                </a:solidFill>
              </a:rPr>
              <a:t>錠</a:t>
            </a:r>
            <a:r>
              <a:rPr lang="ja-JP" altLang="en-US" sz="2800" dirty="0" smtClean="0">
                <a:solidFill>
                  <a:schemeClr val="tx2"/>
                </a:solidFill>
              </a:rPr>
              <a:t>の溶出挙動</a:t>
            </a:r>
            <a:endParaRPr lang="en-US" altLang="ja-JP" sz="2800" dirty="0">
              <a:solidFill>
                <a:schemeClr val="tx2"/>
              </a:solidFill>
            </a:endParaRPr>
          </a:p>
        </p:txBody>
      </p:sp>
      <p:graphicFrame>
        <p:nvGraphicFramePr>
          <p:cNvPr id="41" name="グラフ 40"/>
          <p:cNvGraphicFramePr>
            <a:graphicFrameLocks/>
          </p:cNvGraphicFramePr>
          <p:nvPr>
            <p:extLst>
              <p:ext uri="{D42A27DB-BD31-4B8C-83A1-F6EECF244321}">
                <p14:modId xmlns:p14="http://schemas.microsoft.com/office/powerpoint/2010/main" val="716455977"/>
              </p:ext>
            </p:extLst>
          </p:nvPr>
        </p:nvGraphicFramePr>
        <p:xfrm>
          <a:off x="4680660" y="2853597"/>
          <a:ext cx="4395945" cy="3661114"/>
        </p:xfrm>
        <a:graphic>
          <a:graphicData uri="http://schemas.openxmlformats.org/drawingml/2006/chart">
            <c:chart xmlns:c="http://schemas.openxmlformats.org/drawingml/2006/chart" xmlns:r="http://schemas.openxmlformats.org/officeDocument/2006/relationships" r:id="rId4"/>
          </a:graphicData>
        </a:graphic>
      </p:graphicFrame>
      <p:cxnSp>
        <p:nvCxnSpPr>
          <p:cNvPr id="35" name="直線コネクタ 34"/>
          <p:cNvCxnSpPr/>
          <p:nvPr/>
        </p:nvCxnSpPr>
        <p:spPr bwMode="auto">
          <a:xfrm flipV="1">
            <a:off x="5394895" y="5473151"/>
            <a:ext cx="3441936" cy="8256"/>
          </a:xfrm>
          <a:prstGeom prst="line">
            <a:avLst/>
          </a:prstGeom>
          <a:solidFill>
            <a:schemeClr val="accent1"/>
          </a:solidFill>
          <a:ln w="19050" cap="flat" cmpd="sng" algn="ctr">
            <a:solidFill>
              <a:srgbClr val="FF0000"/>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52" name="グラフ 51"/>
          <p:cNvGraphicFramePr>
            <a:graphicFrameLocks/>
          </p:cNvGraphicFramePr>
          <p:nvPr>
            <p:extLst>
              <p:ext uri="{D42A27DB-BD31-4B8C-83A1-F6EECF244321}">
                <p14:modId xmlns:p14="http://schemas.microsoft.com/office/powerpoint/2010/main" val="2973084824"/>
              </p:ext>
            </p:extLst>
          </p:nvPr>
        </p:nvGraphicFramePr>
        <p:xfrm>
          <a:off x="147613" y="2914311"/>
          <a:ext cx="4438818" cy="3479518"/>
        </p:xfrm>
        <a:graphic>
          <a:graphicData uri="http://schemas.openxmlformats.org/drawingml/2006/chart">
            <c:chart xmlns:c="http://schemas.openxmlformats.org/drawingml/2006/chart" xmlns:r="http://schemas.openxmlformats.org/officeDocument/2006/relationships" r:id="rId5"/>
          </a:graphicData>
        </a:graphic>
      </p:graphicFrame>
      <p:sp>
        <p:nvSpPr>
          <p:cNvPr id="32" name="角丸四角形 31"/>
          <p:cNvSpPr/>
          <p:nvPr/>
        </p:nvSpPr>
        <p:spPr>
          <a:xfrm>
            <a:off x="5354815" y="2853597"/>
            <a:ext cx="369313" cy="3584559"/>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9" name="グループ化 78"/>
          <p:cNvGrpSpPr/>
          <p:nvPr/>
        </p:nvGrpSpPr>
        <p:grpSpPr>
          <a:xfrm>
            <a:off x="2600833" y="2192764"/>
            <a:ext cx="2834635" cy="372140"/>
            <a:chOff x="3136588" y="5816646"/>
            <a:chExt cx="2188042" cy="286484"/>
          </a:xfrm>
        </p:grpSpPr>
        <p:sp>
          <p:nvSpPr>
            <p:cNvPr id="80" name="テキスト ボックス 29"/>
            <p:cNvSpPr txBox="1"/>
            <p:nvPr/>
          </p:nvSpPr>
          <p:spPr>
            <a:xfrm>
              <a:off x="3352612" y="5816646"/>
              <a:ext cx="1972018" cy="286484"/>
            </a:xfrm>
            <a:prstGeom prst="rect">
              <a:avLst/>
            </a:prstGeom>
            <a:no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2000" b="1" i="0" u="none" strike="noStrike" kern="0" cap="none" spc="0" normalizeH="0" baseline="0" noProof="0" dirty="0" smtClean="0">
                  <a:ln>
                    <a:noFill/>
                  </a:ln>
                  <a:solidFill>
                    <a:sysClr val="windowText" lastClr="000000"/>
                  </a:solidFill>
                  <a:effectLst/>
                  <a:uLnTx/>
                  <a:uFillTx/>
                  <a:latin typeface="Calibri"/>
                  <a:ea typeface="ＭＳ Ｐゴシック"/>
                  <a:cs typeface="+mn-cs"/>
                </a:rPr>
                <a:t>苦味マスキング顆粒</a:t>
              </a:r>
              <a:endParaRPr kumimoji="1" lang="ja-JP" altLang="en-US" sz="2000" b="1" i="0" u="none" strike="noStrike" kern="0" cap="none" spc="0" normalizeH="0" baseline="0" noProof="0" dirty="0">
                <a:ln>
                  <a:noFill/>
                </a:ln>
                <a:solidFill>
                  <a:sysClr val="windowText" lastClr="000000"/>
                </a:solidFill>
                <a:effectLst/>
                <a:uLnTx/>
                <a:uFillTx/>
                <a:latin typeface="Calibri"/>
                <a:ea typeface="ＭＳ Ｐゴシック"/>
                <a:cs typeface="+mn-cs"/>
              </a:endParaRPr>
            </a:p>
          </p:txBody>
        </p:sp>
        <p:cxnSp>
          <p:nvCxnSpPr>
            <p:cNvPr id="81" name="直線コネクタ 80"/>
            <p:cNvCxnSpPr>
              <a:cxnSpLocks noChangeAspect="1"/>
            </p:cNvCxnSpPr>
            <p:nvPr/>
          </p:nvCxnSpPr>
          <p:spPr>
            <a:xfrm rot="18900000">
              <a:off x="3136588" y="5855023"/>
              <a:ext cx="236313" cy="230737"/>
            </a:xfrm>
            <a:prstGeom prst="line">
              <a:avLst/>
            </a:prstGeom>
            <a:noFill/>
            <a:ln w="28575" cap="flat" cmpd="sng" algn="ctr">
              <a:solidFill>
                <a:schemeClr val="tx1"/>
              </a:solidFill>
              <a:prstDash val="sysDash"/>
            </a:ln>
            <a:effectLst/>
          </p:spPr>
        </p:cxnSp>
      </p:grpSp>
      <p:cxnSp>
        <p:nvCxnSpPr>
          <p:cNvPr id="36" name="直線矢印コネクタ 35"/>
          <p:cNvCxnSpPr/>
          <p:nvPr/>
        </p:nvCxnSpPr>
        <p:spPr>
          <a:xfrm flipH="1">
            <a:off x="4578433" y="6022492"/>
            <a:ext cx="776382" cy="0"/>
          </a:xfrm>
          <a:prstGeom prst="straightConnector1">
            <a:avLst/>
          </a:prstGeom>
          <a:ln w="5715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bwMode="auto">
          <a:xfrm flipV="1">
            <a:off x="939701" y="5477279"/>
            <a:ext cx="3384376" cy="4128"/>
          </a:xfrm>
          <a:prstGeom prst="line">
            <a:avLst/>
          </a:prstGeom>
          <a:solidFill>
            <a:schemeClr val="accent1"/>
          </a:solidFill>
          <a:ln w="19050" cap="flat" cmpd="sng" algn="ctr">
            <a:solidFill>
              <a:srgbClr val="FF0000"/>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角丸四角形 56"/>
          <p:cNvSpPr/>
          <p:nvPr/>
        </p:nvSpPr>
        <p:spPr>
          <a:xfrm>
            <a:off x="156117" y="2853597"/>
            <a:ext cx="4422315" cy="3584559"/>
          </a:xfrm>
          <a:prstGeom prst="roundRect">
            <a:avLst>
              <a:gd name="adj" fmla="val 5497"/>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90" name="グループ化 189"/>
          <p:cNvGrpSpPr/>
          <p:nvPr/>
        </p:nvGrpSpPr>
        <p:grpSpPr>
          <a:xfrm>
            <a:off x="5435468" y="2302658"/>
            <a:ext cx="926621" cy="175139"/>
            <a:chOff x="78766" y="42346"/>
            <a:chExt cx="917551" cy="173691"/>
          </a:xfrm>
        </p:grpSpPr>
        <p:grpSp>
          <p:nvGrpSpPr>
            <p:cNvPr id="201" name="グループ化 200"/>
            <p:cNvGrpSpPr/>
            <p:nvPr/>
          </p:nvGrpSpPr>
          <p:grpSpPr>
            <a:xfrm>
              <a:off x="78766" y="61921"/>
              <a:ext cx="343224" cy="134540"/>
              <a:chOff x="78766" y="63320"/>
              <a:chExt cx="343224" cy="137580"/>
            </a:xfrm>
          </p:grpSpPr>
          <p:cxnSp>
            <p:nvCxnSpPr>
              <p:cNvPr id="203" name="直線コネクタ 202"/>
              <p:cNvCxnSpPr>
                <a:cxnSpLocks noChangeAspect="1"/>
              </p:cNvCxnSpPr>
              <p:nvPr/>
            </p:nvCxnSpPr>
            <p:spPr>
              <a:xfrm flipV="1">
                <a:off x="78766" y="129333"/>
                <a:ext cx="343224" cy="5554"/>
              </a:xfrm>
              <a:prstGeom prst="line">
                <a:avLst/>
              </a:prstGeom>
              <a:noFill/>
              <a:ln w="28575" cap="flat" cmpd="sng" algn="ctr">
                <a:solidFill>
                  <a:srgbClr val="0070C0"/>
                </a:solidFill>
                <a:prstDash val="solid"/>
              </a:ln>
              <a:effectLst/>
            </p:spPr>
          </p:cxnSp>
          <p:sp>
            <p:nvSpPr>
              <p:cNvPr id="204" name="正方形/長方形 203"/>
              <p:cNvSpPr>
                <a:spLocks noChangeAspect="1"/>
              </p:cNvSpPr>
              <p:nvPr/>
            </p:nvSpPr>
            <p:spPr>
              <a:xfrm rot="18900000">
                <a:off x="192115" y="63320"/>
                <a:ext cx="137582" cy="137580"/>
              </a:xfrm>
              <a:prstGeom prst="rect">
                <a:avLst/>
              </a:prstGeom>
              <a:solidFill>
                <a:srgbClr val="0070C0"/>
              </a:solidFill>
              <a:ln w="19050" cap="flat" cmpd="sng" algn="ctr">
                <a:solidFill>
                  <a:srgbClr val="0070C0"/>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sz="1600" b="1" i="0" u="none" strike="noStrike" kern="0" cap="none" spc="0" normalizeH="0" baseline="0" noProof="0">
                  <a:ln>
                    <a:noFill/>
                  </a:ln>
                  <a:solidFill>
                    <a:sysClr val="window" lastClr="FFFFFF"/>
                  </a:solidFill>
                  <a:effectLst/>
                  <a:uLnTx/>
                  <a:uFillTx/>
                  <a:latin typeface="Calibri"/>
                  <a:ea typeface="ＭＳ Ｐゴシック"/>
                  <a:cs typeface="+mn-cs"/>
                </a:endParaRPr>
              </a:p>
            </p:txBody>
          </p:sp>
        </p:grpSp>
        <p:sp>
          <p:nvSpPr>
            <p:cNvPr id="202" name="テキスト ボックス 19"/>
            <p:cNvSpPr txBox="1"/>
            <p:nvPr/>
          </p:nvSpPr>
          <p:spPr>
            <a:xfrm>
              <a:off x="366542" y="42346"/>
              <a:ext cx="629775" cy="173691"/>
            </a:xfrm>
            <a:prstGeom prst="rect">
              <a:avLst/>
            </a:prstGeom>
            <a:no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2000" b="1" i="0" u="none" strike="noStrike" kern="0" cap="none" spc="0" normalizeH="0" baseline="0" noProof="0" dirty="0">
                  <a:ln>
                    <a:noFill/>
                  </a:ln>
                  <a:solidFill>
                    <a:sysClr val="windowText" lastClr="000000"/>
                  </a:solidFill>
                  <a:effectLst/>
                  <a:uLnTx/>
                  <a:uFillTx/>
                  <a:latin typeface="Calibri"/>
                  <a:ea typeface="ＭＳ Ｐゴシック"/>
                  <a:cs typeface="+mn-cs"/>
                </a:rPr>
                <a:t>GTF</a:t>
              </a:r>
              <a:endParaRPr kumimoji="1" lang="ja-JP" altLang="en-US" sz="2000" b="1" i="0" u="none" strike="noStrike" kern="0" cap="none" spc="0" normalizeH="0" baseline="0" noProof="0" dirty="0">
                <a:ln>
                  <a:noFill/>
                </a:ln>
                <a:solidFill>
                  <a:sysClr val="windowText" lastClr="000000"/>
                </a:solidFill>
                <a:effectLst/>
                <a:uLnTx/>
                <a:uFillTx/>
                <a:latin typeface="Calibri"/>
                <a:ea typeface="ＭＳ Ｐゴシック"/>
                <a:cs typeface="+mn-cs"/>
              </a:endParaRPr>
            </a:p>
          </p:txBody>
        </p:sp>
      </p:grpSp>
      <p:grpSp>
        <p:nvGrpSpPr>
          <p:cNvPr id="191" name="グループ化 190"/>
          <p:cNvGrpSpPr/>
          <p:nvPr/>
        </p:nvGrpSpPr>
        <p:grpSpPr>
          <a:xfrm>
            <a:off x="6584654" y="2312135"/>
            <a:ext cx="1012292" cy="165445"/>
            <a:chOff x="1245700" y="37628"/>
            <a:chExt cx="1002383" cy="164077"/>
          </a:xfrm>
        </p:grpSpPr>
        <p:grpSp>
          <p:nvGrpSpPr>
            <p:cNvPr id="197" name="グループ化 196"/>
            <p:cNvGrpSpPr/>
            <p:nvPr/>
          </p:nvGrpSpPr>
          <p:grpSpPr>
            <a:xfrm>
              <a:off x="1245700" y="37628"/>
              <a:ext cx="390263" cy="164077"/>
              <a:chOff x="1245700" y="36382"/>
              <a:chExt cx="390263" cy="165255"/>
            </a:xfrm>
          </p:grpSpPr>
          <p:cxnSp>
            <p:nvCxnSpPr>
              <p:cNvPr id="199" name="直線コネクタ 198"/>
              <p:cNvCxnSpPr>
                <a:cxnSpLocks noChangeAspect="1"/>
              </p:cNvCxnSpPr>
              <p:nvPr/>
            </p:nvCxnSpPr>
            <p:spPr>
              <a:xfrm flipV="1">
                <a:off x="1245700" y="118153"/>
                <a:ext cx="390263" cy="1711"/>
              </a:xfrm>
              <a:prstGeom prst="line">
                <a:avLst/>
              </a:prstGeom>
              <a:noFill/>
              <a:ln w="28575" cap="flat" cmpd="sng" algn="ctr">
                <a:solidFill>
                  <a:srgbClr val="C00000"/>
                </a:solidFill>
                <a:prstDash val="solid"/>
              </a:ln>
              <a:effectLst/>
            </p:spPr>
          </p:cxnSp>
          <p:sp>
            <p:nvSpPr>
              <p:cNvPr id="200" name="正方形/長方形 199"/>
              <p:cNvSpPr>
                <a:spLocks/>
              </p:cNvSpPr>
              <p:nvPr/>
            </p:nvSpPr>
            <p:spPr>
              <a:xfrm>
                <a:off x="1360659" y="36382"/>
                <a:ext cx="160346" cy="165255"/>
              </a:xfrm>
              <a:prstGeom prst="rect">
                <a:avLst/>
              </a:prstGeom>
              <a:solidFill>
                <a:srgbClr val="C00000"/>
              </a:solidFill>
              <a:ln w="19050" cap="flat" cmpd="sng" algn="ctr">
                <a:solidFill>
                  <a:srgbClr val="C00000"/>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sz="1050" b="1" i="0" u="none" strike="noStrike" kern="0" cap="none" spc="0" normalizeH="0" baseline="0" noProof="0">
                  <a:ln>
                    <a:noFill/>
                  </a:ln>
                  <a:solidFill>
                    <a:sysClr val="window" lastClr="FFFFFF"/>
                  </a:solidFill>
                  <a:effectLst/>
                  <a:uLnTx/>
                  <a:uFillTx/>
                  <a:latin typeface="Calibri"/>
                  <a:ea typeface="ＭＳ Ｐゴシック"/>
                  <a:cs typeface="+mn-cs"/>
                </a:endParaRPr>
              </a:p>
            </p:txBody>
          </p:sp>
        </p:grpSp>
        <p:sp>
          <p:nvSpPr>
            <p:cNvPr id="198" name="テキスト ボックス 21"/>
            <p:cNvSpPr txBox="1"/>
            <p:nvPr/>
          </p:nvSpPr>
          <p:spPr>
            <a:xfrm>
              <a:off x="1528765" y="40904"/>
              <a:ext cx="719318" cy="157523"/>
            </a:xfrm>
            <a:prstGeom prst="rect">
              <a:avLst/>
            </a:prstGeom>
            <a:no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2000" b="1" i="0" u="none" strike="noStrike" kern="0" cap="none" spc="0" normalizeH="0" baseline="0" noProof="0" dirty="0">
                  <a:ln>
                    <a:noFill/>
                  </a:ln>
                  <a:solidFill>
                    <a:sysClr val="windowText" lastClr="000000"/>
                  </a:solidFill>
                  <a:effectLst/>
                  <a:uLnTx/>
                  <a:uFillTx/>
                  <a:latin typeface="Calibri"/>
                  <a:ea typeface="ＭＳ Ｐゴシック"/>
                  <a:cs typeface="+mn-cs"/>
                </a:rPr>
                <a:t>GTS</a:t>
              </a:r>
              <a:endParaRPr kumimoji="1" lang="ja-JP" altLang="en-US" sz="2000" b="1" i="0" u="none" strike="noStrike" kern="0" cap="none" spc="0" normalizeH="0" baseline="0" noProof="0" dirty="0">
                <a:ln>
                  <a:noFill/>
                </a:ln>
                <a:solidFill>
                  <a:sysClr val="windowText" lastClr="000000"/>
                </a:solidFill>
                <a:effectLst/>
                <a:uLnTx/>
                <a:uFillTx/>
                <a:latin typeface="Calibri"/>
                <a:ea typeface="ＭＳ Ｐゴシック"/>
                <a:cs typeface="+mn-cs"/>
              </a:endParaRPr>
            </a:p>
          </p:txBody>
        </p:sp>
      </p:grpSp>
      <p:grpSp>
        <p:nvGrpSpPr>
          <p:cNvPr id="192" name="グループ化 191"/>
          <p:cNvGrpSpPr/>
          <p:nvPr/>
        </p:nvGrpSpPr>
        <p:grpSpPr>
          <a:xfrm>
            <a:off x="7742561" y="2302927"/>
            <a:ext cx="1149919" cy="175612"/>
            <a:chOff x="2250253" y="42611"/>
            <a:chExt cx="1138681" cy="174160"/>
          </a:xfrm>
        </p:grpSpPr>
        <p:grpSp>
          <p:nvGrpSpPr>
            <p:cNvPr id="193" name="グループ化 192"/>
            <p:cNvGrpSpPr/>
            <p:nvPr/>
          </p:nvGrpSpPr>
          <p:grpSpPr>
            <a:xfrm>
              <a:off x="2250253" y="45739"/>
              <a:ext cx="422170" cy="167904"/>
              <a:chOff x="2250253" y="45739"/>
              <a:chExt cx="422170" cy="167904"/>
            </a:xfrm>
          </p:grpSpPr>
          <p:cxnSp>
            <p:nvCxnSpPr>
              <p:cNvPr id="195" name="直線コネクタ 194"/>
              <p:cNvCxnSpPr>
                <a:cxnSpLocks noChangeAspect="1"/>
              </p:cNvCxnSpPr>
              <p:nvPr/>
            </p:nvCxnSpPr>
            <p:spPr>
              <a:xfrm flipV="1">
                <a:off x="2250253" y="128775"/>
                <a:ext cx="422170" cy="1833"/>
              </a:xfrm>
              <a:prstGeom prst="line">
                <a:avLst/>
              </a:prstGeom>
              <a:noFill/>
              <a:ln w="28575" cap="flat" cmpd="sng" algn="ctr">
                <a:solidFill>
                  <a:srgbClr val="9BBB59"/>
                </a:solidFill>
                <a:prstDash val="solid"/>
              </a:ln>
              <a:effectLst/>
            </p:spPr>
          </p:cxnSp>
          <p:sp>
            <p:nvSpPr>
              <p:cNvPr id="196" name="二等辺三角形 195"/>
              <p:cNvSpPr>
                <a:spLocks/>
              </p:cNvSpPr>
              <p:nvPr/>
            </p:nvSpPr>
            <p:spPr>
              <a:xfrm>
                <a:off x="2376518" y="45739"/>
                <a:ext cx="169640" cy="167904"/>
              </a:xfrm>
              <a:prstGeom prst="triangle">
                <a:avLst/>
              </a:prstGeom>
              <a:solidFill>
                <a:srgbClr val="92D050"/>
              </a:solidFill>
              <a:ln w="19050" cap="flat" cmpd="sng" algn="ctr">
                <a:solidFill>
                  <a:srgbClr val="92D050"/>
                </a:solidFill>
                <a:prstDash val="soli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sz="1050" b="1" i="0" u="none" strike="noStrike" kern="0" cap="none" spc="0" normalizeH="0" baseline="0" noProof="0">
                  <a:ln>
                    <a:noFill/>
                  </a:ln>
                  <a:solidFill>
                    <a:sysClr val="window" lastClr="FFFFFF"/>
                  </a:solidFill>
                  <a:effectLst/>
                  <a:uLnTx/>
                  <a:uFillTx/>
                  <a:latin typeface="Calibri"/>
                  <a:ea typeface="ＭＳ Ｐゴシック"/>
                  <a:cs typeface="+mn-cs"/>
                </a:endParaRPr>
              </a:p>
            </p:txBody>
          </p:sp>
        </p:grpSp>
        <p:sp>
          <p:nvSpPr>
            <p:cNvPr id="194" name="テキスト ボックス 22"/>
            <p:cNvSpPr txBox="1"/>
            <p:nvPr/>
          </p:nvSpPr>
          <p:spPr>
            <a:xfrm>
              <a:off x="2605347" y="42611"/>
              <a:ext cx="783587" cy="174160"/>
            </a:xfrm>
            <a:prstGeom prst="rect">
              <a:avLst/>
            </a:prstGeom>
            <a:no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2000" b="1" i="0" u="none" strike="noStrike" kern="0" cap="none" spc="0" normalizeH="0" baseline="0" noProof="0" dirty="0" smtClean="0">
                  <a:ln>
                    <a:noFill/>
                  </a:ln>
                  <a:solidFill>
                    <a:sysClr val="windowText" lastClr="000000"/>
                  </a:solidFill>
                  <a:effectLst/>
                  <a:uLnTx/>
                  <a:uFillTx/>
                  <a:latin typeface="Calibri"/>
                  <a:ea typeface="ＭＳ Ｐゴシック"/>
                  <a:cs typeface="+mn-cs"/>
                </a:rPr>
                <a:t>SD</a:t>
              </a:r>
              <a:r>
                <a:rPr kumimoji="1" lang="ja-JP" altLang="en-US" sz="2000" b="1" i="0" u="none" strike="noStrike" kern="0" cap="none" spc="0" normalizeH="0" baseline="0" noProof="0" dirty="0" smtClean="0">
                  <a:ln>
                    <a:noFill/>
                  </a:ln>
                  <a:solidFill>
                    <a:sysClr val="windowText" lastClr="000000"/>
                  </a:solidFill>
                  <a:effectLst/>
                  <a:uLnTx/>
                  <a:uFillTx/>
                  <a:latin typeface="Calibri"/>
                  <a:ea typeface="ＭＳ Ｐゴシック"/>
                  <a:cs typeface="+mn-cs"/>
                </a:rPr>
                <a:t>品</a:t>
              </a:r>
              <a:endParaRPr kumimoji="1" lang="ja-JP" altLang="en-US" sz="2000" b="1" i="0" u="none" strike="noStrike" kern="0" cap="none" spc="0" normalizeH="0" baseline="0" noProof="0" dirty="0">
                <a:ln>
                  <a:noFill/>
                </a:ln>
                <a:solidFill>
                  <a:sysClr val="windowText" lastClr="000000"/>
                </a:solidFill>
                <a:effectLst/>
                <a:uLnTx/>
                <a:uFillTx/>
                <a:latin typeface="Calibri"/>
                <a:ea typeface="ＭＳ Ｐゴシック"/>
                <a:cs typeface="+mn-cs"/>
              </a:endParaRPr>
            </a:p>
          </p:txBody>
        </p:sp>
      </p:grpSp>
      <p:sp>
        <p:nvSpPr>
          <p:cNvPr id="69" name="テキスト ボックス 26"/>
          <p:cNvSpPr txBox="1">
            <a:spLocks noChangeArrowheads="1"/>
          </p:cNvSpPr>
          <p:nvPr/>
        </p:nvSpPr>
        <p:spPr bwMode="auto">
          <a:xfrm>
            <a:off x="3563888" y="1465398"/>
            <a:ext cx="5472608" cy="400110"/>
          </a:xfrm>
          <a:prstGeom prst="rect">
            <a:avLst/>
          </a:prstGeom>
          <a:ln/>
          <a:extLst/>
        </p:spPr>
        <p:style>
          <a:lnRef idx="2">
            <a:schemeClr val="accent2"/>
          </a:lnRef>
          <a:fillRef idx="1">
            <a:schemeClr val="lt1"/>
          </a:fillRef>
          <a:effectRef idx="0">
            <a:schemeClr val="accent2"/>
          </a:effectRef>
          <a:fontRef idx="minor">
            <a:schemeClr val="dk1"/>
          </a:fontRef>
        </p:style>
        <p:txBody>
          <a:bodyPr wrap="square">
            <a:spAutoFit/>
          </a:bodyPr>
          <a:lstStyle>
            <a:lvl1pPr eaLnBrk="0" hangingPunct="0">
              <a:spcBef>
                <a:spcPct val="20000"/>
              </a:spcBef>
              <a:buClr>
                <a:schemeClr val="hlink"/>
              </a:buClr>
              <a:buSzPct val="110000"/>
              <a:buFont typeface="Wingdings" pitchFamily="2" charset="2"/>
              <a:buBlip>
                <a:blip r:embed="rId3"/>
              </a:buBlip>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SzPct val="60000"/>
              <a:buFont typeface="Wingdings" pitchFamily="2" charset="2"/>
              <a:buChar char="n"/>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95000"/>
              <a:buFont typeface="Wingdings" pitchFamily="2" charset="2"/>
              <a:buChar char="w"/>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SzPct val="65000"/>
              <a:buFont typeface="Wingdings" pitchFamily="2" charset="2"/>
              <a:buChar char="n"/>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ＭＳ Ｐゴシック" charset="-128"/>
              </a:defRPr>
            </a:lvl9pPr>
          </a:lstStyle>
          <a:p>
            <a:pPr eaLnBrk="1" hangingPunct="1">
              <a:spcBef>
                <a:spcPct val="0"/>
              </a:spcBef>
              <a:buClrTx/>
              <a:buSzTx/>
              <a:buFontTx/>
              <a:buNone/>
            </a:pPr>
            <a:r>
              <a:rPr lang="ja-JP" altLang="en-US" sz="2000" b="1" u="sng" dirty="0" smtClean="0">
                <a:effectLst/>
                <a:latin typeface="+mn-lt"/>
              </a:rPr>
              <a:t>溶出試験</a:t>
            </a:r>
            <a:r>
              <a:rPr lang="ja-JP" altLang="en-US" sz="2000" b="1" dirty="0">
                <a:latin typeface="+mn-lt"/>
              </a:rPr>
              <a:t>　</a:t>
            </a:r>
            <a:r>
              <a:rPr lang="ja-JP" altLang="en-US" sz="2000" b="1" dirty="0" smtClean="0">
                <a:latin typeface="+mn-lt"/>
              </a:rPr>
              <a:t>　　精製水（</a:t>
            </a:r>
            <a:r>
              <a:rPr lang="en-US" altLang="ja-JP" sz="2000" b="1" dirty="0" smtClean="0">
                <a:latin typeface="+mn-lt"/>
              </a:rPr>
              <a:t>500mL</a:t>
            </a:r>
            <a:r>
              <a:rPr lang="ja-JP" altLang="en-US" sz="2000" b="1" dirty="0" err="1" smtClean="0">
                <a:latin typeface="+mn-lt"/>
              </a:rPr>
              <a:t>、</a:t>
            </a:r>
            <a:r>
              <a:rPr lang="en-US" altLang="ja-JP" sz="2000" b="1" dirty="0" smtClean="0">
                <a:latin typeface="+mn-lt"/>
              </a:rPr>
              <a:t>37</a:t>
            </a:r>
            <a:r>
              <a:rPr lang="ja-JP" altLang="en-US" sz="2000" b="1" dirty="0" smtClean="0">
                <a:latin typeface="+mn-lt"/>
              </a:rPr>
              <a:t>℃）、</a:t>
            </a:r>
            <a:r>
              <a:rPr lang="en-US" altLang="ja-JP" sz="2000" b="1" dirty="0" smtClean="0">
                <a:latin typeface="+mn-lt"/>
              </a:rPr>
              <a:t>300min</a:t>
            </a:r>
            <a:endParaRPr lang="en-US" altLang="ja-JP" sz="2000" b="1" dirty="0">
              <a:effectLst/>
              <a:latin typeface="+mn-lt"/>
            </a:endParaRPr>
          </a:p>
        </p:txBody>
      </p:sp>
      <p:pic>
        <p:nvPicPr>
          <p:cNvPr id="39" name="Picture 5"/>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66787" y="44624"/>
            <a:ext cx="2569709" cy="655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33735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3769" y="386670"/>
            <a:ext cx="4699474" cy="3102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5"/>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66787" y="44624"/>
            <a:ext cx="2569709" cy="655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図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114" y="1616273"/>
            <a:ext cx="3600400" cy="804615"/>
          </a:xfrm>
          <a:prstGeom prst="rect">
            <a:avLst/>
          </a:prstGeom>
        </p:spPr>
      </p:pic>
      <p:sp>
        <p:nvSpPr>
          <p:cNvPr id="42" name="テキスト ボックス 41"/>
          <p:cNvSpPr txBox="1"/>
          <p:nvPr/>
        </p:nvSpPr>
        <p:spPr>
          <a:xfrm>
            <a:off x="539552" y="2420888"/>
            <a:ext cx="4299661" cy="1015663"/>
          </a:xfrm>
          <a:prstGeom prst="rect">
            <a:avLst/>
          </a:prstGeom>
          <a:noFill/>
        </p:spPr>
        <p:txBody>
          <a:bodyPr wrap="square" rtlCol="0">
            <a:spAutoFit/>
          </a:bodyPr>
          <a:lstStyle/>
          <a:p>
            <a:r>
              <a:rPr lang="ja-JP" altLang="en-US" sz="3000" i="1" u="sng" dirty="0" smtClean="0">
                <a:solidFill>
                  <a:prstClr val="black"/>
                </a:solidFill>
              </a:rPr>
              <a:t>錠剤印刷装置</a:t>
            </a:r>
            <a:endParaRPr lang="en-US" altLang="ja-JP" sz="3000" i="1" u="sng" dirty="0" smtClean="0">
              <a:solidFill>
                <a:prstClr val="black"/>
              </a:solidFill>
            </a:endParaRPr>
          </a:p>
          <a:p>
            <a:r>
              <a:rPr lang="ja-JP" altLang="en-US" sz="3000" i="1" dirty="0">
                <a:solidFill>
                  <a:prstClr val="black"/>
                </a:solidFill>
              </a:rPr>
              <a:t>（</a:t>
            </a:r>
            <a:r>
              <a:rPr lang="ja-JP" altLang="en-US" sz="3000" i="1" dirty="0" smtClean="0">
                <a:solidFill>
                  <a:prstClr val="black"/>
                </a:solidFill>
              </a:rPr>
              <a:t>外観検査機能付き）</a:t>
            </a:r>
            <a:endParaRPr lang="en-US" altLang="ja-JP" sz="3000" i="1" dirty="0" smtClean="0">
              <a:solidFill>
                <a:prstClr val="black"/>
              </a:solidFill>
            </a:endParaRPr>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6041" y="4067137"/>
            <a:ext cx="4582157" cy="25983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テキスト ボックス 49"/>
          <p:cNvSpPr txBox="1"/>
          <p:nvPr/>
        </p:nvSpPr>
        <p:spPr>
          <a:xfrm>
            <a:off x="5724128" y="4345647"/>
            <a:ext cx="3528393" cy="2323713"/>
          </a:xfrm>
          <a:prstGeom prst="rect">
            <a:avLst/>
          </a:prstGeom>
          <a:noFill/>
        </p:spPr>
        <p:txBody>
          <a:bodyPr wrap="square" rtlCol="0">
            <a:spAutoFit/>
          </a:bodyPr>
          <a:lstStyle/>
          <a:p>
            <a:pPr>
              <a:spcBef>
                <a:spcPts val="600"/>
              </a:spcBef>
            </a:pPr>
            <a:r>
              <a:rPr lang="ja-JP" altLang="en-US" sz="2000" b="1" dirty="0" smtClean="0">
                <a:solidFill>
                  <a:srgbClr val="3333FF"/>
                </a:solidFill>
              </a:rPr>
              <a:t>・業界初のモジュラー方式</a:t>
            </a:r>
            <a:endParaRPr lang="en-US" altLang="ja-JP" sz="2000" b="1" dirty="0" smtClean="0">
              <a:solidFill>
                <a:srgbClr val="3333FF"/>
              </a:solidFill>
            </a:endParaRPr>
          </a:p>
          <a:p>
            <a:pPr>
              <a:spcBef>
                <a:spcPts val="600"/>
              </a:spcBef>
            </a:pPr>
            <a:r>
              <a:rPr lang="ja-JP" altLang="en-US" sz="2000" b="1" dirty="0" smtClean="0">
                <a:solidFill>
                  <a:srgbClr val="3333FF"/>
                </a:solidFill>
              </a:rPr>
              <a:t>・ガイドレスの新搬送方式</a:t>
            </a:r>
            <a:endParaRPr lang="en-US" altLang="ja-JP" sz="2000" b="1" dirty="0" smtClean="0">
              <a:solidFill>
                <a:srgbClr val="3333FF"/>
              </a:solidFill>
            </a:endParaRPr>
          </a:p>
          <a:p>
            <a:pPr>
              <a:spcBef>
                <a:spcPts val="600"/>
              </a:spcBef>
            </a:pPr>
            <a:r>
              <a:rPr lang="ja-JP" altLang="en-US" sz="2000" b="1" dirty="0" smtClean="0">
                <a:solidFill>
                  <a:srgbClr val="3333FF"/>
                </a:solidFill>
              </a:rPr>
              <a:t>・</a:t>
            </a:r>
            <a:r>
              <a:rPr lang="en-US" altLang="ja-JP" sz="2000" b="1" dirty="0" smtClean="0">
                <a:solidFill>
                  <a:srgbClr val="3333FF"/>
                </a:solidFill>
              </a:rPr>
              <a:t>2</a:t>
            </a:r>
            <a:r>
              <a:rPr lang="ja-JP" altLang="en-US" sz="2000" b="1" dirty="0" smtClean="0">
                <a:solidFill>
                  <a:srgbClr val="3333FF"/>
                </a:solidFill>
              </a:rPr>
              <a:t>色同時印刷</a:t>
            </a:r>
            <a:endParaRPr lang="en-US" altLang="ja-JP" sz="2000" b="1" dirty="0" smtClean="0">
              <a:solidFill>
                <a:srgbClr val="3333FF"/>
              </a:solidFill>
            </a:endParaRPr>
          </a:p>
          <a:p>
            <a:pPr>
              <a:spcBef>
                <a:spcPts val="600"/>
              </a:spcBef>
            </a:pPr>
            <a:r>
              <a:rPr lang="ja-JP" altLang="en-US" sz="2000" b="1" dirty="0" smtClean="0">
                <a:solidFill>
                  <a:srgbClr val="3333FF"/>
                </a:solidFill>
              </a:rPr>
              <a:t>・異形錠にも対応</a:t>
            </a:r>
            <a:endParaRPr lang="en-US" altLang="ja-JP" sz="2000" b="1" dirty="0" smtClean="0">
              <a:solidFill>
                <a:srgbClr val="3333FF"/>
              </a:solidFill>
            </a:endParaRPr>
          </a:p>
          <a:p>
            <a:pPr>
              <a:spcBef>
                <a:spcPts val="600"/>
              </a:spcBef>
            </a:pPr>
            <a:r>
              <a:rPr lang="ja-JP" altLang="en-US" sz="2000" b="1" dirty="0" smtClean="0">
                <a:solidFill>
                  <a:srgbClr val="3333FF"/>
                </a:solidFill>
              </a:rPr>
              <a:t>・印刷不良率の低減</a:t>
            </a:r>
            <a:endParaRPr lang="en-US" altLang="ja-JP" sz="2000" b="1" dirty="0" smtClean="0">
              <a:solidFill>
                <a:srgbClr val="3333FF"/>
              </a:solidFill>
            </a:endParaRPr>
          </a:p>
          <a:p>
            <a:pPr>
              <a:spcBef>
                <a:spcPts val="600"/>
              </a:spcBef>
            </a:pPr>
            <a:r>
              <a:rPr lang="ja-JP" altLang="en-US" sz="2000" b="1" dirty="0" smtClean="0">
                <a:solidFill>
                  <a:srgbClr val="3333FF"/>
                </a:solidFill>
              </a:rPr>
              <a:t>・カートリッジ</a:t>
            </a:r>
            <a:r>
              <a:rPr lang="ja-JP" altLang="en-US" sz="2000" b="1" dirty="0">
                <a:solidFill>
                  <a:srgbClr val="3333FF"/>
                </a:solidFill>
              </a:rPr>
              <a:t>印刷の</a:t>
            </a:r>
            <a:r>
              <a:rPr lang="ja-JP" altLang="en-US" sz="2000" b="1" dirty="0" smtClean="0">
                <a:solidFill>
                  <a:srgbClr val="3333FF"/>
                </a:solidFill>
              </a:rPr>
              <a:t>採用</a:t>
            </a:r>
            <a:endParaRPr lang="ja-JP" altLang="en-US" sz="2000" b="1" dirty="0">
              <a:solidFill>
                <a:prstClr val="black"/>
              </a:solidFill>
            </a:endParaRPr>
          </a:p>
        </p:txBody>
      </p:sp>
      <p:pic>
        <p:nvPicPr>
          <p:cNvPr id="1029"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97700" y="3568269"/>
            <a:ext cx="1032366" cy="691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テキスト ボックス 50"/>
          <p:cNvSpPr txBox="1"/>
          <p:nvPr/>
        </p:nvSpPr>
        <p:spPr>
          <a:xfrm>
            <a:off x="179004" y="653787"/>
            <a:ext cx="8964996" cy="830997"/>
          </a:xfrm>
          <a:prstGeom prst="rect">
            <a:avLst/>
          </a:prstGeom>
          <a:noFill/>
        </p:spPr>
        <p:txBody>
          <a:bodyPr wrap="square" rtlCol="0">
            <a:spAutoFit/>
          </a:bodyPr>
          <a:lstStyle/>
          <a:p>
            <a:r>
              <a:rPr lang="ja-JP" altLang="en-US" sz="2400" i="1" dirty="0" smtClean="0">
                <a:solidFill>
                  <a:srgbClr val="003300"/>
                </a:solidFill>
              </a:rPr>
              <a:t>世の中のすべての錠剤に視認性の高い錠剤印刷を行い、</a:t>
            </a:r>
            <a:endParaRPr lang="en-US" altLang="ja-JP" sz="2400" i="1" dirty="0" smtClean="0">
              <a:solidFill>
                <a:srgbClr val="003300"/>
              </a:solidFill>
            </a:endParaRPr>
          </a:p>
          <a:p>
            <a:r>
              <a:rPr lang="ja-JP" altLang="en-US" sz="2400" i="1" dirty="0" smtClean="0">
                <a:solidFill>
                  <a:srgbClr val="003300"/>
                </a:solidFill>
              </a:rPr>
              <a:t>調剤過誤防止に貢献</a:t>
            </a:r>
            <a:endParaRPr lang="en-US" altLang="ja-JP" sz="2400" i="1" dirty="0" smtClean="0">
              <a:solidFill>
                <a:srgbClr val="003300"/>
              </a:solidFill>
            </a:endParaRPr>
          </a:p>
        </p:txBody>
      </p:sp>
    </p:spTree>
    <p:extLst>
      <p:ext uri="{BB962C8B-B14F-4D97-AF65-F5344CB8AC3E}">
        <p14:creationId xmlns:p14="http://schemas.microsoft.com/office/powerpoint/2010/main" val="16127414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0012" y="3046314"/>
            <a:ext cx="1460500" cy="197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5"/>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66787" y="44624"/>
            <a:ext cx="2569709" cy="655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テキスト ボックス 41"/>
          <p:cNvSpPr txBox="1"/>
          <p:nvPr/>
        </p:nvSpPr>
        <p:spPr>
          <a:xfrm>
            <a:off x="251520" y="620688"/>
            <a:ext cx="5292588" cy="707886"/>
          </a:xfrm>
          <a:prstGeom prst="rect">
            <a:avLst/>
          </a:prstGeom>
          <a:noFill/>
        </p:spPr>
        <p:txBody>
          <a:bodyPr wrap="square" rtlCol="0">
            <a:spAutoFit/>
          </a:bodyPr>
          <a:lstStyle/>
          <a:p>
            <a:r>
              <a:rPr lang="en-US" altLang="ja-JP" sz="4000" i="1" dirty="0" smtClean="0">
                <a:solidFill>
                  <a:prstClr val="black"/>
                </a:solidFill>
              </a:rPr>
              <a:t>TABREX</a:t>
            </a:r>
            <a:r>
              <a:rPr lang="ja-JP" altLang="en-US" sz="3200" i="1" dirty="0" smtClean="0">
                <a:solidFill>
                  <a:prstClr val="black"/>
                </a:solidFill>
              </a:rPr>
              <a:t>の新シリーズ登場</a:t>
            </a:r>
            <a:endParaRPr lang="ja-JP" altLang="en-US" sz="3200" dirty="0">
              <a:solidFill>
                <a:prstClr val="black"/>
              </a:solidFill>
            </a:endParaRPr>
          </a:p>
        </p:txBody>
      </p:sp>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3" y="1568928"/>
            <a:ext cx="1872209" cy="2650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543" y="4293096"/>
            <a:ext cx="2765697" cy="673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テキスト ボックス 42"/>
          <p:cNvSpPr txBox="1"/>
          <p:nvPr/>
        </p:nvSpPr>
        <p:spPr>
          <a:xfrm>
            <a:off x="251520" y="4963234"/>
            <a:ext cx="4299661" cy="553998"/>
          </a:xfrm>
          <a:prstGeom prst="rect">
            <a:avLst/>
          </a:prstGeom>
          <a:noFill/>
        </p:spPr>
        <p:txBody>
          <a:bodyPr wrap="square" rtlCol="0">
            <a:spAutoFit/>
          </a:bodyPr>
          <a:lstStyle/>
          <a:p>
            <a:r>
              <a:rPr lang="ja-JP" altLang="en-US" sz="3000" i="1" u="sng" dirty="0" smtClean="0">
                <a:solidFill>
                  <a:srgbClr val="003300"/>
                </a:solidFill>
              </a:rPr>
              <a:t>錠剤外観検査装置</a:t>
            </a:r>
            <a:endParaRPr lang="ja-JP" altLang="en-US" sz="3000" u="sng" dirty="0">
              <a:solidFill>
                <a:srgbClr val="003300"/>
              </a:solidFill>
            </a:endParaRPr>
          </a:p>
        </p:txBody>
      </p:sp>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80259" y="3284984"/>
            <a:ext cx="3148125" cy="84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テキスト ボックス 45"/>
          <p:cNvSpPr txBox="1"/>
          <p:nvPr/>
        </p:nvSpPr>
        <p:spPr>
          <a:xfrm>
            <a:off x="3635896" y="4100271"/>
            <a:ext cx="4299661" cy="553998"/>
          </a:xfrm>
          <a:prstGeom prst="rect">
            <a:avLst/>
          </a:prstGeom>
          <a:noFill/>
        </p:spPr>
        <p:txBody>
          <a:bodyPr wrap="square" rtlCol="0">
            <a:spAutoFit/>
          </a:bodyPr>
          <a:lstStyle/>
          <a:p>
            <a:r>
              <a:rPr lang="ja-JP" altLang="en-US" sz="3000" i="1" u="sng" dirty="0" smtClean="0">
                <a:solidFill>
                  <a:schemeClr val="accent6">
                    <a:lumMod val="50000"/>
                  </a:schemeClr>
                </a:solidFill>
              </a:rPr>
              <a:t>ポータブル錠剤印刷装置</a:t>
            </a:r>
            <a:endParaRPr lang="ja-JP" altLang="en-US" sz="3000" u="sng" dirty="0">
              <a:solidFill>
                <a:schemeClr val="accent6">
                  <a:lumMod val="50000"/>
                </a:schemeClr>
              </a:solidFill>
            </a:endParaRPr>
          </a:p>
        </p:txBody>
      </p:sp>
      <p:sp>
        <p:nvSpPr>
          <p:cNvPr id="47" name="テキスト ボックス 46"/>
          <p:cNvSpPr txBox="1"/>
          <p:nvPr/>
        </p:nvSpPr>
        <p:spPr>
          <a:xfrm>
            <a:off x="2483768" y="1844824"/>
            <a:ext cx="6120680" cy="1554272"/>
          </a:xfrm>
          <a:prstGeom prst="rect">
            <a:avLst/>
          </a:prstGeom>
          <a:noFill/>
        </p:spPr>
        <p:txBody>
          <a:bodyPr wrap="square" rtlCol="0">
            <a:spAutoFit/>
          </a:bodyPr>
          <a:lstStyle/>
          <a:p>
            <a:pPr>
              <a:spcBef>
                <a:spcPts val="600"/>
              </a:spcBef>
            </a:pPr>
            <a:r>
              <a:rPr lang="ja-JP" altLang="en-US" sz="2000" b="1" dirty="0">
                <a:solidFill>
                  <a:srgbClr val="003300"/>
                </a:solidFill>
              </a:rPr>
              <a:t>・</a:t>
            </a:r>
            <a:r>
              <a:rPr lang="ja-JP" altLang="en-US" sz="2000" b="1" dirty="0" smtClean="0">
                <a:solidFill>
                  <a:srgbClr val="003300"/>
                </a:solidFill>
              </a:rPr>
              <a:t>超異形</a:t>
            </a:r>
            <a:r>
              <a:rPr lang="ja-JP" altLang="en-US" sz="2000" b="1" dirty="0">
                <a:solidFill>
                  <a:srgbClr val="003300"/>
                </a:solidFill>
              </a:rPr>
              <a:t>錠</a:t>
            </a:r>
            <a:r>
              <a:rPr lang="ja-JP" altLang="en-US" sz="2000" b="1" dirty="0" smtClean="0">
                <a:solidFill>
                  <a:srgbClr val="003300"/>
                </a:solidFill>
              </a:rPr>
              <a:t>の搬送が可能</a:t>
            </a:r>
            <a:endParaRPr lang="en-US" altLang="ja-JP" sz="2000" b="1" dirty="0" smtClean="0">
              <a:solidFill>
                <a:srgbClr val="003300"/>
              </a:solidFill>
            </a:endParaRPr>
          </a:p>
          <a:p>
            <a:pPr>
              <a:spcBef>
                <a:spcPts val="600"/>
              </a:spcBef>
            </a:pPr>
            <a:r>
              <a:rPr lang="ja-JP" altLang="en-US" sz="2000" b="1" dirty="0" smtClean="0">
                <a:solidFill>
                  <a:srgbClr val="003300"/>
                </a:solidFill>
              </a:rPr>
              <a:t>・シングルレーンによる高速搬送</a:t>
            </a:r>
            <a:endParaRPr lang="en-US" altLang="ja-JP" sz="2000" b="1" dirty="0" smtClean="0">
              <a:solidFill>
                <a:srgbClr val="003300"/>
              </a:solidFill>
            </a:endParaRPr>
          </a:p>
          <a:p>
            <a:pPr>
              <a:spcBef>
                <a:spcPts val="600"/>
              </a:spcBef>
            </a:pPr>
            <a:r>
              <a:rPr lang="ja-JP" altLang="en-US" sz="2000" b="1" dirty="0" smtClean="0">
                <a:solidFill>
                  <a:srgbClr val="003300"/>
                </a:solidFill>
              </a:rPr>
              <a:t>・死角</a:t>
            </a:r>
            <a:r>
              <a:rPr lang="ja-JP" altLang="en-US" sz="2000" b="1" dirty="0">
                <a:solidFill>
                  <a:srgbClr val="003300"/>
                </a:solidFill>
              </a:rPr>
              <a:t>の</a:t>
            </a:r>
            <a:r>
              <a:rPr lang="ja-JP" altLang="en-US" sz="2000" b="1" dirty="0" smtClean="0">
                <a:solidFill>
                  <a:srgbClr val="003300"/>
                </a:solidFill>
              </a:rPr>
              <a:t>ない高精度な外観検査（表・裏・側面）を実現</a:t>
            </a:r>
            <a:endParaRPr lang="en-US" altLang="ja-JP" sz="2000" b="1" dirty="0" smtClean="0">
              <a:solidFill>
                <a:srgbClr val="003300"/>
              </a:solidFill>
            </a:endParaRPr>
          </a:p>
          <a:p>
            <a:pPr>
              <a:spcBef>
                <a:spcPts val="600"/>
              </a:spcBef>
            </a:pPr>
            <a:r>
              <a:rPr lang="ja-JP" altLang="en-US" sz="2000" b="1" dirty="0" smtClean="0">
                <a:solidFill>
                  <a:srgbClr val="003300"/>
                </a:solidFill>
              </a:rPr>
              <a:t>・検査</a:t>
            </a:r>
            <a:r>
              <a:rPr lang="ja-JP" altLang="en-US" sz="2000" b="1" dirty="0">
                <a:solidFill>
                  <a:srgbClr val="003300"/>
                </a:solidFill>
              </a:rPr>
              <a:t>設定が</a:t>
            </a:r>
            <a:r>
              <a:rPr lang="ja-JP" altLang="en-US" sz="2000" b="1" dirty="0" smtClean="0">
                <a:solidFill>
                  <a:srgbClr val="003300"/>
                </a:solidFill>
              </a:rPr>
              <a:t>容易</a:t>
            </a:r>
            <a:endParaRPr lang="ja-JP" altLang="en-US" sz="2000" b="1" dirty="0">
              <a:solidFill>
                <a:srgbClr val="003300"/>
              </a:solidFill>
            </a:endParaRPr>
          </a:p>
        </p:txBody>
      </p:sp>
      <p:sp>
        <p:nvSpPr>
          <p:cNvPr id="48" name="テキスト ボックス 47"/>
          <p:cNvSpPr txBox="1"/>
          <p:nvPr/>
        </p:nvSpPr>
        <p:spPr>
          <a:xfrm>
            <a:off x="3869015" y="4982321"/>
            <a:ext cx="5305949" cy="1554272"/>
          </a:xfrm>
          <a:prstGeom prst="rect">
            <a:avLst/>
          </a:prstGeom>
          <a:noFill/>
        </p:spPr>
        <p:txBody>
          <a:bodyPr wrap="square" rtlCol="0">
            <a:spAutoFit/>
          </a:bodyPr>
          <a:lstStyle/>
          <a:p>
            <a:pPr>
              <a:spcBef>
                <a:spcPts val="600"/>
              </a:spcBef>
            </a:pPr>
            <a:r>
              <a:rPr lang="ja-JP" altLang="en-US" sz="2000" b="1" dirty="0" smtClean="0">
                <a:solidFill>
                  <a:schemeClr val="accent6">
                    <a:lumMod val="50000"/>
                  </a:schemeClr>
                </a:solidFill>
              </a:rPr>
              <a:t>・カートリッジインク</a:t>
            </a:r>
            <a:r>
              <a:rPr lang="ja-JP" altLang="en-US" sz="2000" b="1" dirty="0">
                <a:solidFill>
                  <a:schemeClr val="accent6">
                    <a:lumMod val="50000"/>
                  </a:schemeClr>
                </a:solidFill>
              </a:rPr>
              <a:t>に</a:t>
            </a:r>
            <a:r>
              <a:rPr lang="ja-JP" altLang="en-US" sz="2000" b="1" dirty="0" smtClean="0">
                <a:solidFill>
                  <a:schemeClr val="accent6">
                    <a:lumMod val="50000"/>
                  </a:schemeClr>
                </a:solidFill>
              </a:rPr>
              <a:t>よる</a:t>
            </a:r>
            <a:r>
              <a:rPr lang="en-US" altLang="ja-JP" sz="2000" b="1" dirty="0" smtClean="0">
                <a:solidFill>
                  <a:schemeClr val="accent6">
                    <a:lumMod val="50000"/>
                  </a:schemeClr>
                </a:solidFill>
              </a:rPr>
              <a:t>2</a:t>
            </a:r>
            <a:r>
              <a:rPr lang="ja-JP" altLang="en-US" sz="2000" b="1" dirty="0" smtClean="0">
                <a:solidFill>
                  <a:schemeClr val="accent6">
                    <a:lumMod val="50000"/>
                  </a:schemeClr>
                </a:solidFill>
              </a:rPr>
              <a:t>色同時印刷が可能</a:t>
            </a:r>
            <a:endParaRPr lang="en-US" altLang="ja-JP" sz="2000" b="1" dirty="0" smtClean="0">
              <a:solidFill>
                <a:schemeClr val="accent6">
                  <a:lumMod val="50000"/>
                </a:schemeClr>
              </a:solidFill>
            </a:endParaRPr>
          </a:p>
          <a:p>
            <a:pPr>
              <a:spcBef>
                <a:spcPts val="600"/>
              </a:spcBef>
            </a:pPr>
            <a:r>
              <a:rPr lang="ja-JP" altLang="en-US" sz="2000" b="1" dirty="0" smtClean="0">
                <a:solidFill>
                  <a:schemeClr val="accent6">
                    <a:lumMod val="50000"/>
                  </a:schemeClr>
                </a:solidFill>
              </a:rPr>
              <a:t>・人工</a:t>
            </a:r>
            <a:r>
              <a:rPr lang="ja-JP" altLang="en-US" sz="2000" b="1" dirty="0">
                <a:solidFill>
                  <a:schemeClr val="accent6">
                    <a:lumMod val="50000"/>
                  </a:schemeClr>
                </a:solidFill>
              </a:rPr>
              <a:t>不良錠</a:t>
            </a:r>
            <a:r>
              <a:rPr lang="ja-JP" altLang="en-US" sz="2000" b="1" dirty="0" smtClean="0">
                <a:solidFill>
                  <a:schemeClr val="accent6">
                    <a:lumMod val="50000"/>
                  </a:schemeClr>
                </a:solidFill>
              </a:rPr>
              <a:t>の作成にも最適</a:t>
            </a:r>
            <a:endParaRPr lang="en-US" altLang="ja-JP" sz="2000" b="1" dirty="0" smtClean="0">
              <a:solidFill>
                <a:schemeClr val="accent6">
                  <a:lumMod val="50000"/>
                </a:schemeClr>
              </a:solidFill>
            </a:endParaRPr>
          </a:p>
          <a:p>
            <a:pPr>
              <a:spcBef>
                <a:spcPts val="600"/>
              </a:spcBef>
            </a:pPr>
            <a:r>
              <a:rPr lang="ja-JP" altLang="en-US" sz="2000" b="1" dirty="0" smtClean="0">
                <a:solidFill>
                  <a:schemeClr val="accent6">
                    <a:lumMod val="50000"/>
                  </a:schemeClr>
                </a:solidFill>
              </a:rPr>
              <a:t>・本体重量わずか</a:t>
            </a:r>
            <a:r>
              <a:rPr lang="en-US" altLang="ja-JP" sz="2000" b="1" dirty="0" smtClean="0">
                <a:solidFill>
                  <a:schemeClr val="accent6">
                    <a:lumMod val="50000"/>
                  </a:schemeClr>
                </a:solidFill>
              </a:rPr>
              <a:t>3.5kg</a:t>
            </a:r>
          </a:p>
          <a:p>
            <a:pPr>
              <a:spcBef>
                <a:spcPts val="600"/>
              </a:spcBef>
            </a:pPr>
            <a:r>
              <a:rPr lang="ja-JP" altLang="en-US" sz="2000" b="1" dirty="0" smtClean="0">
                <a:solidFill>
                  <a:schemeClr val="accent6">
                    <a:lumMod val="50000"/>
                  </a:schemeClr>
                </a:solidFill>
              </a:rPr>
              <a:t>・海外</a:t>
            </a:r>
            <a:r>
              <a:rPr lang="ja-JP" altLang="en-US" sz="2000" b="1" dirty="0">
                <a:solidFill>
                  <a:schemeClr val="accent6">
                    <a:lumMod val="50000"/>
                  </a:schemeClr>
                </a:solidFill>
              </a:rPr>
              <a:t>に</a:t>
            </a:r>
            <a:r>
              <a:rPr lang="ja-JP" altLang="en-US" sz="2000" b="1" dirty="0" smtClean="0">
                <a:solidFill>
                  <a:schemeClr val="accent6">
                    <a:lumMod val="50000"/>
                  </a:schemeClr>
                </a:solidFill>
              </a:rPr>
              <a:t>も対応（</a:t>
            </a:r>
            <a:r>
              <a:rPr lang="en-US" altLang="ja-JP" sz="2000" b="1" dirty="0" smtClean="0">
                <a:solidFill>
                  <a:schemeClr val="accent6">
                    <a:lumMod val="50000"/>
                  </a:schemeClr>
                </a:solidFill>
              </a:rPr>
              <a:t>90-240V</a:t>
            </a:r>
            <a:r>
              <a:rPr lang="ja-JP" altLang="en-US" sz="2000" b="1" dirty="0" smtClean="0">
                <a:solidFill>
                  <a:schemeClr val="accent6">
                    <a:lumMod val="50000"/>
                  </a:schemeClr>
                </a:solidFill>
              </a:rPr>
              <a:t> </a:t>
            </a:r>
            <a:r>
              <a:rPr lang="en-US" altLang="ja-JP" sz="2000" b="1" dirty="0" smtClean="0">
                <a:solidFill>
                  <a:schemeClr val="accent6">
                    <a:lumMod val="50000"/>
                  </a:schemeClr>
                </a:solidFill>
              </a:rPr>
              <a:t>/</a:t>
            </a:r>
            <a:r>
              <a:rPr lang="ja-JP" altLang="en-US" sz="2000" b="1" dirty="0" smtClean="0">
                <a:solidFill>
                  <a:schemeClr val="accent6">
                    <a:lumMod val="50000"/>
                  </a:schemeClr>
                </a:solidFill>
              </a:rPr>
              <a:t> </a:t>
            </a:r>
            <a:r>
              <a:rPr lang="en-US" altLang="ja-JP" sz="2000" b="1" dirty="0" smtClean="0">
                <a:solidFill>
                  <a:schemeClr val="accent6">
                    <a:lumMod val="50000"/>
                  </a:schemeClr>
                </a:solidFill>
              </a:rPr>
              <a:t>50-60Hz</a:t>
            </a:r>
            <a:r>
              <a:rPr lang="ja-JP" altLang="en-US" sz="2000" b="1" dirty="0" smtClean="0">
                <a:solidFill>
                  <a:schemeClr val="accent6">
                    <a:lumMod val="50000"/>
                  </a:schemeClr>
                </a:solidFill>
              </a:rPr>
              <a:t>）</a:t>
            </a:r>
            <a:endParaRPr lang="ja-JP" altLang="en-US" sz="2000" b="1" dirty="0">
              <a:solidFill>
                <a:schemeClr val="accent6">
                  <a:lumMod val="50000"/>
                </a:schemeClr>
              </a:solidFill>
            </a:endParaRPr>
          </a:p>
        </p:txBody>
      </p:sp>
      <p:pic>
        <p:nvPicPr>
          <p:cNvPr id="2058"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528" y="5661248"/>
            <a:ext cx="938585" cy="605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51468" y="5805102"/>
            <a:ext cx="1065727" cy="461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26419" y="5900791"/>
            <a:ext cx="1101399" cy="731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30800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1010" name="Object 2"/>
          <p:cNvGraphicFramePr>
            <a:graphicFrameLocks noChangeAspect="1"/>
          </p:cNvGraphicFramePr>
          <p:nvPr>
            <p:extLst>
              <p:ext uri="{D42A27DB-BD31-4B8C-83A1-F6EECF244321}">
                <p14:modId xmlns:p14="http://schemas.microsoft.com/office/powerpoint/2010/main" val="2086455795"/>
              </p:ext>
            </p:extLst>
          </p:nvPr>
        </p:nvGraphicFramePr>
        <p:xfrm>
          <a:off x="2800350" y="3789040"/>
          <a:ext cx="3543300" cy="2741839"/>
        </p:xfrm>
        <a:graphic>
          <a:graphicData uri="http://schemas.openxmlformats.org/presentationml/2006/ole">
            <mc:AlternateContent xmlns:mc="http://schemas.openxmlformats.org/markup-compatibility/2006">
              <mc:Choice xmlns:v="urn:schemas-microsoft-com:vml" Requires="v">
                <p:oleObj spid="_x0000_s2189" name="Image" r:id="rId4" imgW="4952381" imgH="3834921" progId="Photoshop.Image.6">
                  <p:embed/>
                </p:oleObj>
              </mc:Choice>
              <mc:Fallback>
                <p:oleObj name="Image" r:id="rId4" imgW="4952381" imgH="3834921" progId="Photoshop.Image.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0350" y="3789040"/>
                        <a:ext cx="3543300" cy="2741839"/>
                      </a:xfrm>
                      <a:prstGeom prst="rect">
                        <a:avLst/>
                      </a:prstGeom>
                      <a:noFill/>
                      <a:ln>
                        <a:noFill/>
                      </a:ln>
                      <a:effectLst/>
                      <a:extLst/>
                    </p:spPr>
                  </p:pic>
                </p:oleObj>
              </mc:Fallback>
            </mc:AlternateContent>
          </a:graphicData>
        </a:graphic>
      </p:graphicFrame>
      <p:sp>
        <p:nvSpPr>
          <p:cNvPr id="171013" name="Text Box 5"/>
          <p:cNvSpPr txBox="1">
            <a:spLocks noChangeArrowheads="1"/>
          </p:cNvSpPr>
          <p:nvPr/>
        </p:nvSpPr>
        <p:spPr bwMode="auto">
          <a:xfrm>
            <a:off x="576000" y="2185700"/>
            <a:ext cx="7992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ja-JP" altLang="en-US" sz="3600" dirty="0" smtClean="0">
                <a:effectLst>
                  <a:outerShdw blurRad="38100" dist="38100" dir="2700000" algn="tl">
                    <a:srgbClr val="C0C0C0"/>
                  </a:outerShdw>
                </a:effectLst>
              </a:rPr>
              <a:t>ご清聴</a:t>
            </a:r>
            <a:r>
              <a:rPr lang="ja-JP" altLang="en-US" sz="3600" dirty="0">
                <a:effectLst>
                  <a:outerShdw blurRad="38100" dist="38100" dir="2700000" algn="tl">
                    <a:srgbClr val="C0C0C0"/>
                  </a:outerShdw>
                </a:effectLst>
              </a:rPr>
              <a:t>いただき</a:t>
            </a:r>
            <a:r>
              <a:rPr lang="ja-JP" altLang="en-US" sz="3600" dirty="0" smtClean="0">
                <a:effectLst>
                  <a:outerShdw blurRad="38100" dist="38100" dir="2700000" algn="tl">
                    <a:srgbClr val="C0C0C0"/>
                  </a:outerShdw>
                </a:effectLst>
              </a:rPr>
              <a:t>ありがとうございました</a:t>
            </a:r>
            <a:endParaRPr lang="ja-JP" altLang="en-US" sz="3600" dirty="0">
              <a:effectLst>
                <a:outerShdw blurRad="38100" dist="38100" dir="2700000" algn="tl">
                  <a:srgbClr val="C0C0C0"/>
                </a:outerShdw>
              </a:effectLst>
            </a:endParaRPr>
          </a:p>
        </p:txBody>
      </p:sp>
      <p:sp>
        <p:nvSpPr>
          <p:cNvPr id="171015" name="Text Box 7"/>
          <p:cNvSpPr txBox="1">
            <a:spLocks noChangeArrowheads="1"/>
          </p:cNvSpPr>
          <p:nvPr/>
        </p:nvSpPr>
        <p:spPr bwMode="auto">
          <a:xfrm>
            <a:off x="1179190" y="2916233"/>
            <a:ext cx="678562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ja-JP" altLang="en-US" sz="3200" dirty="0" smtClean="0">
                <a:effectLst>
                  <a:outerShdw blurRad="38100" dist="38100" dir="2700000" algn="tl">
                    <a:srgbClr val="C0C0C0"/>
                  </a:outerShdw>
                </a:effectLst>
              </a:rPr>
              <a:t>弊社ブースにてお待ちしております</a:t>
            </a:r>
            <a:endParaRPr lang="ja-JP" altLang="en-US" sz="3200" dirty="0">
              <a:effectLst>
                <a:outerShdw blurRad="38100" dist="38100" dir="2700000" algn="tl">
                  <a:srgbClr val="C0C0C0"/>
                </a:outerShdw>
              </a:effectLst>
            </a:endParaRPr>
          </a:p>
        </p:txBody>
      </p:sp>
      <p:pic>
        <p:nvPicPr>
          <p:cNvPr id="317494" name="Picture 5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56040" y="927967"/>
            <a:ext cx="2476600" cy="1245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66787" y="44624"/>
            <a:ext cx="2569709" cy="655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7598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2904</TotalTime>
  <Words>826</Words>
  <Application>Microsoft Office PowerPoint</Application>
  <PresentationFormat>画面に合わせる (4:3)</PresentationFormat>
  <Paragraphs>158</Paragraphs>
  <Slides>8</Slides>
  <Notes>8</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8</vt:i4>
      </vt:variant>
    </vt:vector>
  </HeadingPairs>
  <TitlesOfParts>
    <vt:vector size="10" baseType="lpstr">
      <vt:lpstr>Office ​​テーマ</vt:lpstr>
      <vt:lpstr>Image</vt:lpstr>
      <vt:lpstr>フロイントの製品紹介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鈴野健也</dc:creator>
  <cp:lastModifiedBy>鈴野健也</cp:lastModifiedBy>
  <cp:revision>114</cp:revision>
  <cp:lastPrinted>2017-08-17T06:44:54Z</cp:lastPrinted>
  <dcterms:created xsi:type="dcterms:W3CDTF">2017-07-21T06:02:03Z</dcterms:created>
  <dcterms:modified xsi:type="dcterms:W3CDTF">2017-08-18T10:52:37Z</dcterms:modified>
</cp:coreProperties>
</file>