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4" r:id="rId7"/>
    <p:sldId id="268" r:id="rId8"/>
    <p:sldId id="274" r:id="rId9"/>
    <p:sldId id="275" r:id="rId10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2" autoAdjust="0"/>
    <p:restoredTop sz="90929"/>
  </p:normalViewPr>
  <p:slideViewPr>
    <p:cSldViewPr showGuides="1">
      <p:cViewPr varScale="1">
        <p:scale>
          <a:sx n="69" d="100"/>
          <a:sy n="69" d="100"/>
        </p:scale>
        <p:origin x="124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44F359-717D-4D74-9414-6E2262C2B4EE}" type="doc">
      <dgm:prSet loTypeId="urn:microsoft.com/office/officeart/2005/8/layout/radial6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E748D4F-248F-4DC9-8C87-73CFEA1CBFB8}">
      <dgm:prSet phldrT="[テキスト]"/>
      <dgm:spPr/>
      <dgm:t>
        <a:bodyPr/>
        <a:lstStyle/>
        <a:p>
          <a:r>
            <a:rPr kumimoji="1" lang="en-US" altLang="ja-JP" dirty="0" smtClean="0"/>
            <a:t>RTRT</a:t>
          </a:r>
          <a:endParaRPr kumimoji="1" lang="ja-JP" altLang="en-US" dirty="0"/>
        </a:p>
      </dgm:t>
    </dgm:pt>
    <dgm:pt modelId="{9DB74727-E03D-4D9A-B00E-40DFA09AC86B}" type="parTrans" cxnId="{EBB5545A-FF26-4CE2-8209-A13D35950539}">
      <dgm:prSet/>
      <dgm:spPr/>
      <dgm:t>
        <a:bodyPr/>
        <a:lstStyle/>
        <a:p>
          <a:endParaRPr kumimoji="1" lang="ja-JP" altLang="en-US"/>
        </a:p>
      </dgm:t>
    </dgm:pt>
    <dgm:pt modelId="{18FF9BAF-BE61-41B6-8524-73D72A5F44CD}" type="sibTrans" cxnId="{EBB5545A-FF26-4CE2-8209-A13D35950539}">
      <dgm:prSet/>
      <dgm:spPr/>
      <dgm:t>
        <a:bodyPr/>
        <a:lstStyle/>
        <a:p>
          <a:endParaRPr kumimoji="1" lang="ja-JP" altLang="en-US"/>
        </a:p>
      </dgm:t>
    </dgm:pt>
    <dgm:pt modelId="{98D13616-0F72-4925-AF27-EA0664CE9B86}">
      <dgm:prSet phldrT="[テキスト]"/>
      <dgm:spPr/>
      <dgm:t>
        <a:bodyPr/>
        <a:lstStyle/>
        <a:p>
          <a:r>
            <a:rPr kumimoji="1" lang="ja-JP" altLang="en-US" dirty="0" smtClean="0"/>
            <a:t>装置</a:t>
          </a:r>
          <a:endParaRPr kumimoji="1" lang="ja-JP" altLang="en-US" dirty="0"/>
        </a:p>
      </dgm:t>
    </dgm:pt>
    <dgm:pt modelId="{6A2D5BE7-8B09-4B34-BCA7-E6435BC67BE8}" type="parTrans" cxnId="{A370A7A2-9602-459B-B169-2FEB31036368}">
      <dgm:prSet/>
      <dgm:spPr/>
      <dgm:t>
        <a:bodyPr/>
        <a:lstStyle/>
        <a:p>
          <a:endParaRPr kumimoji="1" lang="ja-JP" altLang="en-US"/>
        </a:p>
      </dgm:t>
    </dgm:pt>
    <dgm:pt modelId="{09984474-BFA5-4D90-A1A2-674ABF77E51F}" type="sibTrans" cxnId="{A370A7A2-9602-459B-B169-2FEB31036368}">
      <dgm:prSet/>
      <dgm:spPr/>
      <dgm:t>
        <a:bodyPr/>
        <a:lstStyle/>
        <a:p>
          <a:endParaRPr kumimoji="1" lang="ja-JP" altLang="en-US"/>
        </a:p>
      </dgm:t>
    </dgm:pt>
    <dgm:pt modelId="{2728A335-FAF6-4BF3-B783-BDEFCC2359CE}">
      <dgm:prSet phldrT="[テキスト]"/>
      <dgm:spPr/>
      <dgm:t>
        <a:bodyPr/>
        <a:lstStyle/>
        <a:p>
          <a:r>
            <a:rPr kumimoji="1" lang="en-US" altLang="ja-JP" b="1" dirty="0" smtClean="0"/>
            <a:t>PAT</a:t>
          </a:r>
          <a:r>
            <a:rPr kumimoji="1" lang="ja-JP" altLang="en-US" b="1" dirty="0" smtClean="0"/>
            <a:t>ツール</a:t>
          </a:r>
          <a:endParaRPr kumimoji="1" lang="ja-JP" altLang="en-US" b="1" dirty="0"/>
        </a:p>
      </dgm:t>
    </dgm:pt>
    <dgm:pt modelId="{F4D34855-F303-4BF8-B98B-0FA042A0F950}" type="parTrans" cxnId="{64CF184F-A09A-4523-B702-CFB9581CA8A8}">
      <dgm:prSet/>
      <dgm:spPr/>
      <dgm:t>
        <a:bodyPr/>
        <a:lstStyle/>
        <a:p>
          <a:endParaRPr kumimoji="1" lang="ja-JP" altLang="en-US"/>
        </a:p>
      </dgm:t>
    </dgm:pt>
    <dgm:pt modelId="{724599C8-A437-4201-AF03-D782B8D5C78E}" type="sibTrans" cxnId="{64CF184F-A09A-4523-B702-CFB9581CA8A8}">
      <dgm:prSet/>
      <dgm:spPr/>
      <dgm:t>
        <a:bodyPr/>
        <a:lstStyle/>
        <a:p>
          <a:endParaRPr kumimoji="1" lang="ja-JP" altLang="en-US"/>
        </a:p>
      </dgm:t>
    </dgm:pt>
    <dgm:pt modelId="{1EA72155-25FA-41BF-9C64-B1E1FCAC6DEF}">
      <dgm:prSet phldrT="[テキスト]" custT="1"/>
      <dgm:spPr/>
      <dgm:t>
        <a:bodyPr/>
        <a:lstStyle/>
        <a:p>
          <a:r>
            <a:rPr kumimoji="1" lang="en-US" altLang="ja-JP" sz="1800" b="1" dirty="0" err="1" smtClean="0"/>
            <a:t>SynTQ</a:t>
          </a:r>
          <a:endParaRPr kumimoji="1" lang="ja-JP" altLang="en-US" sz="1800" b="1" dirty="0"/>
        </a:p>
      </dgm:t>
    </dgm:pt>
    <dgm:pt modelId="{101EEC8D-1197-4AE7-994E-337DA9FC3125}" type="parTrans" cxnId="{35398BC5-54A9-4585-9C8D-DCC7A68C942C}">
      <dgm:prSet/>
      <dgm:spPr/>
      <dgm:t>
        <a:bodyPr/>
        <a:lstStyle/>
        <a:p>
          <a:endParaRPr kumimoji="1" lang="ja-JP" altLang="en-US"/>
        </a:p>
      </dgm:t>
    </dgm:pt>
    <dgm:pt modelId="{8B817637-8B0A-49D7-B9F6-B7D1C547F5E2}" type="sibTrans" cxnId="{35398BC5-54A9-4585-9C8D-DCC7A68C942C}">
      <dgm:prSet/>
      <dgm:spPr/>
      <dgm:t>
        <a:bodyPr/>
        <a:lstStyle/>
        <a:p>
          <a:endParaRPr kumimoji="1" lang="ja-JP" altLang="en-US"/>
        </a:p>
      </dgm:t>
    </dgm:pt>
    <dgm:pt modelId="{4FF23D82-65EA-4D94-A490-6F7D7052AAA2}" type="pres">
      <dgm:prSet presAssocID="{7E44F359-717D-4D74-9414-6E2262C2B4E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75F5785-B551-4375-A756-7B54E772027C}" type="pres">
      <dgm:prSet presAssocID="{FE748D4F-248F-4DC9-8C87-73CFEA1CBFB8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0D9872BB-6747-44FE-AB73-F7D2859E74D1}" type="pres">
      <dgm:prSet presAssocID="{98D13616-0F72-4925-AF27-EA0664CE9B86}" presName="node" presStyleLbl="node1" presStyleIdx="0" presStyleCnt="3" custRadScaleRad="99533" custRadScaleInc="148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C3AFEB-B05F-46E3-8D25-FB8EA72631B5}" type="pres">
      <dgm:prSet presAssocID="{98D13616-0F72-4925-AF27-EA0664CE9B86}" presName="dummy" presStyleCnt="0"/>
      <dgm:spPr/>
      <dgm:t>
        <a:bodyPr/>
        <a:lstStyle/>
        <a:p>
          <a:endParaRPr kumimoji="1" lang="ja-JP" altLang="en-US"/>
        </a:p>
      </dgm:t>
    </dgm:pt>
    <dgm:pt modelId="{EC88530C-67B5-4A30-B8C9-C340E953BF23}" type="pres">
      <dgm:prSet presAssocID="{09984474-BFA5-4D90-A1A2-674ABF77E51F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56BEE9D-1469-467F-ABDE-D3959ED61F0C}" type="pres">
      <dgm:prSet presAssocID="{2728A335-FAF6-4BF3-B783-BDEFCC2359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88FB1E-D890-4992-AAE0-85727E3254D7}" type="pres">
      <dgm:prSet presAssocID="{2728A335-FAF6-4BF3-B783-BDEFCC2359CE}" presName="dummy" presStyleCnt="0"/>
      <dgm:spPr/>
      <dgm:t>
        <a:bodyPr/>
        <a:lstStyle/>
        <a:p>
          <a:endParaRPr kumimoji="1" lang="ja-JP" altLang="en-US"/>
        </a:p>
      </dgm:t>
    </dgm:pt>
    <dgm:pt modelId="{256B3F6D-D64B-4BBD-A2A8-87605FA39676}" type="pres">
      <dgm:prSet presAssocID="{724599C8-A437-4201-AF03-D782B8D5C78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C502B8A8-CEB7-4653-9E91-89023D144743}" type="pres">
      <dgm:prSet presAssocID="{1EA72155-25FA-41BF-9C64-B1E1FCAC6DE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0F9BC79-3E39-4560-8015-D0ABB461D0BE}" type="pres">
      <dgm:prSet presAssocID="{1EA72155-25FA-41BF-9C64-B1E1FCAC6DEF}" presName="dummy" presStyleCnt="0"/>
      <dgm:spPr/>
      <dgm:t>
        <a:bodyPr/>
        <a:lstStyle/>
        <a:p>
          <a:endParaRPr kumimoji="1" lang="ja-JP" altLang="en-US"/>
        </a:p>
      </dgm:t>
    </dgm:pt>
    <dgm:pt modelId="{A864A48C-ADEA-49E6-AE50-9A46832CE558}" type="pres">
      <dgm:prSet presAssocID="{8B817637-8B0A-49D7-B9F6-B7D1C547F5E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F3F95352-B3F3-4CAF-8184-D02B492639FD}" type="presOf" srcId="{724599C8-A437-4201-AF03-D782B8D5C78E}" destId="{256B3F6D-D64B-4BBD-A2A8-87605FA39676}" srcOrd="0" destOrd="0" presId="urn:microsoft.com/office/officeart/2005/8/layout/radial6"/>
    <dgm:cxn modelId="{A370A7A2-9602-459B-B169-2FEB31036368}" srcId="{FE748D4F-248F-4DC9-8C87-73CFEA1CBFB8}" destId="{98D13616-0F72-4925-AF27-EA0664CE9B86}" srcOrd="0" destOrd="0" parTransId="{6A2D5BE7-8B09-4B34-BCA7-E6435BC67BE8}" sibTransId="{09984474-BFA5-4D90-A1A2-674ABF77E51F}"/>
    <dgm:cxn modelId="{D84489EB-0F3B-4F76-A7E2-9A26C4D20692}" type="presOf" srcId="{8B817637-8B0A-49D7-B9F6-B7D1C547F5E2}" destId="{A864A48C-ADEA-49E6-AE50-9A46832CE558}" srcOrd="0" destOrd="0" presId="urn:microsoft.com/office/officeart/2005/8/layout/radial6"/>
    <dgm:cxn modelId="{EBB5545A-FF26-4CE2-8209-A13D35950539}" srcId="{7E44F359-717D-4D74-9414-6E2262C2B4EE}" destId="{FE748D4F-248F-4DC9-8C87-73CFEA1CBFB8}" srcOrd="0" destOrd="0" parTransId="{9DB74727-E03D-4D9A-B00E-40DFA09AC86B}" sibTransId="{18FF9BAF-BE61-41B6-8524-73D72A5F44CD}"/>
    <dgm:cxn modelId="{64CF184F-A09A-4523-B702-CFB9581CA8A8}" srcId="{FE748D4F-248F-4DC9-8C87-73CFEA1CBFB8}" destId="{2728A335-FAF6-4BF3-B783-BDEFCC2359CE}" srcOrd="1" destOrd="0" parTransId="{F4D34855-F303-4BF8-B98B-0FA042A0F950}" sibTransId="{724599C8-A437-4201-AF03-D782B8D5C78E}"/>
    <dgm:cxn modelId="{C933E9D1-245B-482C-AB4B-2D7ADA62DC0C}" type="presOf" srcId="{98D13616-0F72-4925-AF27-EA0664CE9B86}" destId="{0D9872BB-6747-44FE-AB73-F7D2859E74D1}" srcOrd="0" destOrd="0" presId="urn:microsoft.com/office/officeart/2005/8/layout/radial6"/>
    <dgm:cxn modelId="{E3CC0551-0692-442D-BB0E-EE638A398826}" type="presOf" srcId="{7E44F359-717D-4D74-9414-6E2262C2B4EE}" destId="{4FF23D82-65EA-4D94-A490-6F7D7052AAA2}" srcOrd="0" destOrd="0" presId="urn:microsoft.com/office/officeart/2005/8/layout/radial6"/>
    <dgm:cxn modelId="{6EC70ED8-2AF0-4EA2-97BD-7D7EF6A5EFA6}" type="presOf" srcId="{2728A335-FAF6-4BF3-B783-BDEFCC2359CE}" destId="{C56BEE9D-1469-467F-ABDE-D3959ED61F0C}" srcOrd="0" destOrd="0" presId="urn:microsoft.com/office/officeart/2005/8/layout/radial6"/>
    <dgm:cxn modelId="{7640077A-FE37-42AF-8A26-B247A5C47998}" type="presOf" srcId="{09984474-BFA5-4D90-A1A2-674ABF77E51F}" destId="{EC88530C-67B5-4A30-B8C9-C340E953BF23}" srcOrd="0" destOrd="0" presId="urn:microsoft.com/office/officeart/2005/8/layout/radial6"/>
    <dgm:cxn modelId="{35398BC5-54A9-4585-9C8D-DCC7A68C942C}" srcId="{FE748D4F-248F-4DC9-8C87-73CFEA1CBFB8}" destId="{1EA72155-25FA-41BF-9C64-B1E1FCAC6DEF}" srcOrd="2" destOrd="0" parTransId="{101EEC8D-1197-4AE7-994E-337DA9FC3125}" sibTransId="{8B817637-8B0A-49D7-B9F6-B7D1C547F5E2}"/>
    <dgm:cxn modelId="{FDF3F00E-6C71-468A-B48F-4620B782B506}" type="presOf" srcId="{1EA72155-25FA-41BF-9C64-B1E1FCAC6DEF}" destId="{C502B8A8-CEB7-4653-9E91-89023D144743}" srcOrd="0" destOrd="0" presId="urn:microsoft.com/office/officeart/2005/8/layout/radial6"/>
    <dgm:cxn modelId="{3C4F9A73-56B9-4103-83A1-FE088E15577A}" type="presOf" srcId="{FE748D4F-248F-4DC9-8C87-73CFEA1CBFB8}" destId="{B75F5785-B551-4375-A756-7B54E772027C}" srcOrd="0" destOrd="0" presId="urn:microsoft.com/office/officeart/2005/8/layout/radial6"/>
    <dgm:cxn modelId="{100E08F8-6194-411A-A735-CD7FB1F2F66D}" type="presParOf" srcId="{4FF23D82-65EA-4D94-A490-6F7D7052AAA2}" destId="{B75F5785-B551-4375-A756-7B54E772027C}" srcOrd="0" destOrd="0" presId="urn:microsoft.com/office/officeart/2005/8/layout/radial6"/>
    <dgm:cxn modelId="{7FBD73EB-EAC8-4681-9D89-8D49CF6798E0}" type="presParOf" srcId="{4FF23D82-65EA-4D94-A490-6F7D7052AAA2}" destId="{0D9872BB-6747-44FE-AB73-F7D2859E74D1}" srcOrd="1" destOrd="0" presId="urn:microsoft.com/office/officeart/2005/8/layout/radial6"/>
    <dgm:cxn modelId="{5D77EC7E-2FA5-43D4-9764-8A240C1695CF}" type="presParOf" srcId="{4FF23D82-65EA-4D94-A490-6F7D7052AAA2}" destId="{7EC3AFEB-B05F-46E3-8D25-FB8EA72631B5}" srcOrd="2" destOrd="0" presId="urn:microsoft.com/office/officeart/2005/8/layout/radial6"/>
    <dgm:cxn modelId="{0249321A-18E1-4A3D-86C5-5600263AC7A7}" type="presParOf" srcId="{4FF23D82-65EA-4D94-A490-6F7D7052AAA2}" destId="{EC88530C-67B5-4A30-B8C9-C340E953BF23}" srcOrd="3" destOrd="0" presId="urn:microsoft.com/office/officeart/2005/8/layout/radial6"/>
    <dgm:cxn modelId="{440392E8-7B5E-49CD-A083-DA6021AA4D89}" type="presParOf" srcId="{4FF23D82-65EA-4D94-A490-6F7D7052AAA2}" destId="{C56BEE9D-1469-467F-ABDE-D3959ED61F0C}" srcOrd="4" destOrd="0" presId="urn:microsoft.com/office/officeart/2005/8/layout/radial6"/>
    <dgm:cxn modelId="{D1CECDC5-DB65-4EF0-8E23-02EFDD2EFCAC}" type="presParOf" srcId="{4FF23D82-65EA-4D94-A490-6F7D7052AAA2}" destId="{5588FB1E-D890-4992-AAE0-85727E3254D7}" srcOrd="5" destOrd="0" presId="urn:microsoft.com/office/officeart/2005/8/layout/radial6"/>
    <dgm:cxn modelId="{CDC7B6BE-D593-48F9-8769-FD3A0D84D92A}" type="presParOf" srcId="{4FF23D82-65EA-4D94-A490-6F7D7052AAA2}" destId="{256B3F6D-D64B-4BBD-A2A8-87605FA39676}" srcOrd="6" destOrd="0" presId="urn:microsoft.com/office/officeart/2005/8/layout/radial6"/>
    <dgm:cxn modelId="{DFD8CB79-1A8E-4FA3-ADB1-BA14CBE86377}" type="presParOf" srcId="{4FF23D82-65EA-4D94-A490-6F7D7052AAA2}" destId="{C502B8A8-CEB7-4653-9E91-89023D144743}" srcOrd="7" destOrd="0" presId="urn:microsoft.com/office/officeart/2005/8/layout/radial6"/>
    <dgm:cxn modelId="{BBE2545D-89D7-4969-ABEB-D91B0B6EF9AB}" type="presParOf" srcId="{4FF23D82-65EA-4D94-A490-6F7D7052AAA2}" destId="{F0F9BC79-3E39-4560-8015-D0ABB461D0BE}" srcOrd="8" destOrd="0" presId="urn:microsoft.com/office/officeart/2005/8/layout/radial6"/>
    <dgm:cxn modelId="{9D49499A-9B45-4179-9A35-8CC3D0399DEF}" type="presParOf" srcId="{4FF23D82-65EA-4D94-A490-6F7D7052AAA2}" destId="{A864A48C-ADEA-49E6-AE50-9A46832CE558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4A8AB-8E90-4B6A-9A6E-858E1357D805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666B9-956C-4134-B92F-228897B760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515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秒（積算　</a:t>
            </a:r>
            <a:r>
              <a:rPr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20–</a:t>
            </a:r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システムのフローはこのようになっています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まず原料の計量工程から入り、それぞれの原料を計量し、混合機に投入します。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バッチ式の撹拌混合機のスパルタンミキサーは、凝集や潮解した塊を粉砕しながら精密混合を行います。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ＮＩＲにより混合到達度または成分の濃度を測定し、良品判定をする、ということで、まずはここで固形原料の品質を作りこみます。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その後、連続処理にて混練、造粒と乾燥と進みます。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乾燥は</a:t>
            </a:r>
            <a:r>
              <a:rPr kumimoji="1"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次乾燥、</a:t>
            </a:r>
            <a:r>
              <a:rPr kumimoji="1" lang="en-US" altLang="ja-JP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次乾燥があり、乾燥品はサイクロンから連続的に排出されます。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サイクロンの部分でイメージアイによって粒子径、ＮＩＲによって水分値を測定します。</a:t>
            </a:r>
            <a:endParaRPr kumimoji="1" lang="en-US" altLang="ja-JP" sz="1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C177D-EB55-4384-B90F-AE907D69767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26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5751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33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0020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7-00029_BAK_v03TO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6007100"/>
            <a:ext cx="915987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6800089" y="76299"/>
            <a:ext cx="2343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dirty="0" smtClean="0"/>
              <a:t>2017</a:t>
            </a:r>
            <a:r>
              <a:rPr kumimoji="1" lang="ja-JP" altLang="en-US" sz="1400" dirty="0" smtClean="0"/>
              <a:t>年</a:t>
            </a:r>
            <a:r>
              <a:rPr kumimoji="1" lang="en-US" altLang="ja-JP" sz="1400" dirty="0" smtClean="0"/>
              <a:t>8</a:t>
            </a:r>
            <a:r>
              <a:rPr kumimoji="1" lang="ja-JP" altLang="en-US" sz="1400" dirty="0" smtClean="0"/>
              <a:t>月</a:t>
            </a:r>
            <a:r>
              <a:rPr kumimoji="1" lang="en-US" altLang="ja-JP" sz="1400" dirty="0" smtClean="0"/>
              <a:t>24</a:t>
            </a:r>
            <a:r>
              <a:rPr kumimoji="1" lang="ja-JP" altLang="en-US" sz="1400" dirty="0" smtClean="0"/>
              <a:t>日</a:t>
            </a:r>
            <a:endParaRPr kumimoji="1" lang="en-US" altLang="ja-JP" sz="1400" dirty="0" smtClean="0"/>
          </a:p>
          <a:p>
            <a:pPr algn="r"/>
            <a:r>
              <a:rPr kumimoji="1" lang="ja-JP" altLang="en-US" sz="1400" dirty="0" smtClean="0"/>
              <a:t>第</a:t>
            </a:r>
            <a:r>
              <a:rPr kumimoji="1" lang="en-US" altLang="ja-JP" sz="1400" dirty="0" smtClean="0"/>
              <a:t>42</a:t>
            </a:r>
            <a:r>
              <a:rPr kumimoji="1" lang="ja-JP" altLang="en-US" sz="1400" dirty="0" smtClean="0"/>
              <a:t>回　製剤・創剤セミナー</a:t>
            </a:r>
            <a:endParaRPr kumimoji="1" lang="en-US" altLang="ja-JP" sz="1400" dirty="0" smtClean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99519"/>
            <a:ext cx="814665" cy="1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5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700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8"/>
        </a:buBlip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9"/>
        </a:buBlip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9"/>
        </a:buBlip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9"/>
        </a:buBlip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9"/>
        </a:buBlip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92507" y="1700808"/>
            <a:ext cx="70679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連続造粒システム</a:t>
            </a:r>
            <a:endParaRPr kumimoji="1" lang="en-US" altLang="ja-JP" sz="5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5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　</a:t>
            </a:r>
            <a:r>
              <a:rPr lang="en-US" altLang="ja-JP" sz="5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『</a:t>
            </a:r>
            <a:r>
              <a:rPr lang="en-US" altLang="ja-JP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DOME-EX</a:t>
            </a:r>
            <a:r>
              <a:rPr lang="en-US" altLang="ja-JP" sz="5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』</a:t>
            </a:r>
            <a:r>
              <a:rPr kumimoji="1" lang="ja-JP" altLang="en-US" sz="5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の紹介</a:t>
            </a:r>
            <a:endParaRPr kumimoji="1" lang="ja-JP" altLang="en-US" sz="5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0112" y="4869160"/>
            <a:ext cx="3175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/>
              <a:t>医薬営業推進部　杉本繁之</a:t>
            </a:r>
            <a:endParaRPr kumimoji="1" lang="ja-JP" altLang="en-US" sz="20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837" y="4458739"/>
            <a:ext cx="3040418" cy="41042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07504" y="340596"/>
            <a:ext cx="6522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バッチ生産と連続生産の違い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01" b="17748"/>
          <a:stretch/>
        </p:blipFill>
        <p:spPr bwMode="auto">
          <a:xfrm>
            <a:off x="2843808" y="1189113"/>
            <a:ext cx="5741555" cy="231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8"/>
          <a:stretch/>
        </p:blipFill>
        <p:spPr bwMode="auto">
          <a:xfrm>
            <a:off x="2861302" y="3645024"/>
            <a:ext cx="446449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 bwMode="auto">
          <a:xfrm>
            <a:off x="323528" y="1197457"/>
            <a:ext cx="2160240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6952" y="1223879"/>
            <a:ext cx="185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</a:rPr>
              <a:t>バッチ生産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角丸四角形 7"/>
          <p:cNvSpPr/>
          <p:nvPr/>
        </p:nvSpPr>
        <p:spPr bwMode="auto">
          <a:xfrm>
            <a:off x="323527" y="3645024"/>
            <a:ext cx="2160241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9962" y="3697868"/>
            <a:ext cx="1627369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chemeClr val="bg1"/>
                </a:solidFill>
              </a:rPr>
              <a:t>連続生産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325798" y="4941168"/>
            <a:ext cx="17825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 smtClean="0"/>
              <a:t>FDA Perspective on Continuous Manufacturing</a:t>
            </a:r>
            <a:endParaRPr lang="ja-JP" altLang="en-US" sz="1050" dirty="0"/>
          </a:p>
        </p:txBody>
      </p:sp>
      <p:sp>
        <p:nvSpPr>
          <p:cNvPr id="11" name="正方形/長方形 10"/>
          <p:cNvSpPr/>
          <p:nvPr/>
        </p:nvSpPr>
        <p:spPr>
          <a:xfrm>
            <a:off x="7325798" y="5323026"/>
            <a:ext cx="16379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/>
              <a:t>IFPAC Annual Meeting Baltimore, January , 2012</a:t>
            </a:r>
          </a:p>
          <a:p>
            <a:r>
              <a:rPr lang="ja-JP" altLang="en-US" sz="1100" dirty="0" smtClean="0"/>
              <a:t>より引用</a:t>
            </a:r>
            <a:endParaRPr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249524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47307" y="260648"/>
            <a:ext cx="42114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連続生産のメリット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748255"/>
              </p:ext>
            </p:extLst>
          </p:nvPr>
        </p:nvGraphicFramePr>
        <p:xfrm>
          <a:off x="361912" y="1105860"/>
          <a:ext cx="8532383" cy="4646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6421"/>
                <a:gridCol w="3240360"/>
                <a:gridCol w="3515602"/>
              </a:tblGrid>
              <a:tr h="54006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バッチ生産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連続生産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ロットサイズ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機器の容量に依存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稼動時間または処理速度を変える</a:t>
                      </a:r>
                      <a:r>
                        <a:rPr kumimoji="1" lang="ja-JP" altLang="en-US" sz="1400" dirty="0" smtClean="0"/>
                        <a:t>ことにより柔軟に変更できる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製品開発手法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・開発段階から商用生産の間でスケールアップする場合が多い。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/>
                        <a:t>・開発段階では使用できる原薬量や機器のスケールにより生産スケールで収集できるデータは制限される。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/>
                        <a:t>・バッチサイズ毎に検証作業が必要。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・スケールアップは不要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/>
                        <a:t>・少ない原薬量で商用生産でのデザインスペースを短期間で確立できる。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/>
                        <a:t>・速やかな商用生産化が可能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製品品質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単位操作毎の終了時又はロット全体としての評価になるため、</a:t>
                      </a:r>
                      <a:r>
                        <a:rPr kumimoji="1" lang="en-US" altLang="ja-JP" sz="1400" dirty="0" smtClean="0"/>
                        <a:t>NG</a:t>
                      </a:r>
                      <a:r>
                        <a:rPr kumimoji="1" lang="ja-JP" altLang="en-US" sz="1400" dirty="0" smtClean="0"/>
                        <a:t>の場合はバッチもしくはロット全体に影響する場合がある。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RTRT</a:t>
                      </a:r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により</a:t>
                      </a:r>
                      <a:r>
                        <a:rPr kumimoji="1" lang="ja-JP" altLang="en-US" sz="1400" dirty="0" smtClean="0"/>
                        <a:t>、管理基準外の中間製品等を</a:t>
                      </a:r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最小限の単位で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NG</a:t>
                      </a:r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回収が可能</a:t>
                      </a:r>
                      <a:r>
                        <a:rPr kumimoji="1" lang="ja-JP" altLang="en-US" sz="1400" dirty="0" smtClean="0"/>
                        <a:t>。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出荷検査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RTRT</a:t>
                      </a:r>
                      <a:r>
                        <a:rPr kumimoji="1" lang="ja-JP" altLang="en-US" sz="1400" dirty="0" smtClean="0"/>
                        <a:t>の採用は可能だが、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/>
                        <a:t>通常（従来法）ではサンプリングして製造後に品質管理室で検査。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プロセス解析工学（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PAT</a:t>
                      </a:r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）</a:t>
                      </a:r>
                      <a:r>
                        <a:rPr kumimoji="1" lang="ja-JP" altLang="en-US" sz="1400" dirty="0" smtClean="0"/>
                        <a:t>の工程管理が多く、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RTRT</a:t>
                      </a:r>
                      <a:r>
                        <a:rPr kumimoji="1" lang="ja-JP" altLang="en-US" sz="1400" dirty="0" smtClean="0"/>
                        <a:t>を採用しやすい。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製造設備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ロットサイズに応じて複数の設備が必要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ロットサイズによらず同一の製造設備で対応可能。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設備の縮小化、省スペース化</a:t>
                      </a:r>
                      <a:r>
                        <a:rPr kumimoji="1" lang="ja-JP" altLang="en-US" sz="1400" dirty="0" smtClean="0"/>
                        <a:t>が可能。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868144" y="5752140"/>
            <a:ext cx="31229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PMDA</a:t>
            </a:r>
            <a:r>
              <a:rPr kumimoji="1" lang="ja-JP" altLang="en-US" sz="1000" dirty="0" smtClean="0"/>
              <a:t>　</a:t>
            </a:r>
            <a:r>
              <a:rPr kumimoji="1" lang="en-US" altLang="ja-JP" sz="1000" dirty="0" smtClean="0"/>
              <a:t>『</a:t>
            </a:r>
            <a:r>
              <a:rPr kumimoji="1" lang="ja-JP" altLang="en-US" sz="1000" dirty="0" smtClean="0"/>
              <a:t>連続生産に</a:t>
            </a:r>
            <a:r>
              <a:rPr lang="ja-JP" altLang="en-US" sz="1000" dirty="0" smtClean="0"/>
              <a:t>関する</a:t>
            </a:r>
            <a:r>
              <a:rPr lang="en-US" altLang="ja-JP" sz="1000" dirty="0" smtClean="0"/>
              <a:t>Point</a:t>
            </a:r>
            <a:r>
              <a:rPr lang="ja-JP" altLang="en-US" sz="1000" dirty="0"/>
              <a:t> </a:t>
            </a:r>
            <a:r>
              <a:rPr lang="en-US" altLang="ja-JP" sz="1000" dirty="0" smtClean="0"/>
              <a:t>to Consider』</a:t>
            </a:r>
            <a:r>
              <a:rPr lang="ja-JP" altLang="en-US" sz="1000" dirty="0" smtClean="0"/>
              <a:t>より引用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30826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51520" y="476672"/>
            <a:ext cx="72362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連続造粒システム「</a:t>
            </a:r>
            <a:r>
              <a:rPr lang="en-US" altLang="ja-JP" sz="360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DOME-EX</a:t>
            </a:r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」特長</a:t>
            </a:r>
            <a:endParaRPr lang="ja-JP" alt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角丸四角形 2"/>
          <p:cNvSpPr/>
          <p:nvPr/>
        </p:nvSpPr>
        <p:spPr bwMode="auto">
          <a:xfrm>
            <a:off x="1115616" y="1556792"/>
            <a:ext cx="7200800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63500" dist="88900" dir="3960000" sx="101000" sy="101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2"/>
          </a:lnRef>
          <a:fillRef idx="1003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3648" y="1613991"/>
            <a:ext cx="5828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2">
                    <a:lumMod val="75000"/>
                  </a:schemeClr>
                </a:solidFill>
              </a:rPr>
              <a:t>多品目製造</a:t>
            </a:r>
            <a:r>
              <a:rPr kumimoji="1" lang="ja-JP" altLang="en-US" dirty="0" smtClean="0">
                <a:solidFill>
                  <a:schemeClr val="bg1"/>
                </a:solidFill>
              </a:rPr>
              <a:t>、多様な物性に適応する順応性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角丸四角形 4"/>
          <p:cNvSpPr/>
          <p:nvPr/>
        </p:nvSpPr>
        <p:spPr bwMode="auto">
          <a:xfrm>
            <a:off x="1144814" y="2372239"/>
            <a:ext cx="7200800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63500" dist="88900" dir="3960000" sx="101000" sy="101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3"/>
          </a:lnRef>
          <a:fillRef idx="1003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32846" y="2429438"/>
            <a:ext cx="534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優れた</a:t>
            </a:r>
            <a:r>
              <a:rPr kumimoji="1" lang="ja-JP" altLang="en-US" dirty="0" smtClean="0">
                <a:solidFill>
                  <a:schemeClr val="bg2">
                    <a:lumMod val="75000"/>
                  </a:schemeClr>
                </a:solidFill>
              </a:rPr>
              <a:t>含量均一性</a:t>
            </a:r>
            <a:r>
              <a:rPr kumimoji="1" lang="ja-JP" altLang="en-US" dirty="0" smtClean="0">
                <a:solidFill>
                  <a:schemeClr val="bg1"/>
                </a:solidFill>
              </a:rPr>
              <a:t>、品質を長時間持続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角丸四角形 6"/>
          <p:cNvSpPr/>
          <p:nvPr/>
        </p:nvSpPr>
        <p:spPr bwMode="auto">
          <a:xfrm>
            <a:off x="1144814" y="3187686"/>
            <a:ext cx="7200800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63500" dist="88900" dir="3960000" sx="101000" sy="101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4"/>
          </a:lnRef>
          <a:fillRef idx="1003">
            <a:schemeClr val="dk2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32846" y="3244885"/>
            <a:ext cx="6252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2">
                    <a:lumMod val="75000"/>
                  </a:schemeClr>
                </a:solidFill>
              </a:rPr>
              <a:t>錠剤品質</a:t>
            </a:r>
            <a:r>
              <a:rPr kumimoji="1" lang="ja-JP" altLang="en-US" dirty="0" smtClean="0">
                <a:solidFill>
                  <a:schemeClr val="bg1"/>
                </a:solidFill>
              </a:rPr>
              <a:t>を高水準で実現する造粒テクノロジー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1144814" y="4003133"/>
            <a:ext cx="7200800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63500" dist="88900" dir="3960000" sx="101000" sy="101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5"/>
          </a:lnRef>
          <a:fillRef idx="1003">
            <a:schemeClr val="dk2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2846" y="4060332"/>
            <a:ext cx="6024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低コストで高収率。</a:t>
            </a:r>
            <a:r>
              <a:rPr lang="ja-JP" altLang="en-US" dirty="0" smtClean="0">
                <a:solidFill>
                  <a:schemeClr val="bg2">
                    <a:lumMod val="75000"/>
                  </a:schemeClr>
                </a:solidFill>
              </a:rPr>
              <a:t>製造コストの圧縮</a:t>
            </a:r>
            <a:r>
              <a:rPr lang="ja-JP" altLang="en-US" dirty="0" smtClean="0">
                <a:solidFill>
                  <a:schemeClr val="bg1"/>
                </a:solidFill>
              </a:rPr>
              <a:t>が可能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1144814" y="4818580"/>
            <a:ext cx="7200800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63500" dist="88900" dir="3960000" sx="101000" sy="101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1003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32846" y="4875779"/>
            <a:ext cx="6492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スケールアップが不要で省力化、迅速な立ち上げ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737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ローチャート: 手操作入力 2"/>
          <p:cNvSpPr/>
          <p:nvPr/>
        </p:nvSpPr>
        <p:spPr>
          <a:xfrm rot="16200000">
            <a:off x="5935662" y="-745141"/>
            <a:ext cx="945931" cy="5171863"/>
          </a:xfrm>
          <a:prstGeom prst="flowChartManualInpu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341054" y="2481895"/>
            <a:ext cx="4754519" cy="349265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127000"/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709375" y="1140833"/>
            <a:ext cx="3621788" cy="30592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317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ローチャート: 手操作入力 1"/>
          <p:cNvSpPr/>
          <p:nvPr/>
        </p:nvSpPr>
        <p:spPr>
          <a:xfrm rot="5400000">
            <a:off x="1893868" y="2984628"/>
            <a:ext cx="1207474" cy="4772359"/>
          </a:xfrm>
          <a:prstGeom prst="flowChartManualInpu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33694" y="1458095"/>
            <a:ext cx="45608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コンセプト機：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DOME-EX</a:t>
            </a:r>
            <a:r>
              <a:rPr lang="ja-JP" altLang="en-US" b="1" dirty="0">
                <a:solidFill>
                  <a:schemeClr val="bg1"/>
                </a:solidFill>
              </a:rPr>
              <a:t> </a:t>
            </a:r>
            <a:r>
              <a:rPr lang="en-US" altLang="ja-JP" b="1" u="sng" dirty="0" smtClean="0">
                <a:solidFill>
                  <a:schemeClr val="bg2">
                    <a:lumMod val="75000"/>
                  </a:schemeClr>
                </a:solidFill>
              </a:rPr>
              <a:t>COMB</a:t>
            </a:r>
            <a:r>
              <a:rPr lang="en-US" altLang="ja-JP" b="1" u="sng" dirty="0">
                <a:solidFill>
                  <a:schemeClr val="bg2">
                    <a:lumMod val="75000"/>
                  </a:schemeClr>
                </a:solidFill>
              </a:rPr>
              <a:t>I</a:t>
            </a:r>
            <a:endParaRPr lang="en-US" altLang="ja-JP" b="1" u="sng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ja-JP" altLang="en-US" b="1" dirty="0" smtClean="0">
                <a:solidFill>
                  <a:schemeClr val="bg2">
                    <a:lumMod val="75000"/>
                  </a:schemeClr>
                </a:solidFill>
              </a:rPr>
              <a:t>　　　　　　</a:t>
            </a:r>
            <a:r>
              <a:rPr lang="ja-JP" altLang="en-US" b="1" dirty="0" smtClean="0">
                <a:solidFill>
                  <a:schemeClr val="bg1"/>
                </a:solidFill>
              </a:rPr>
              <a:t>能力：</a:t>
            </a:r>
            <a:r>
              <a:rPr lang="ja-JP" altLang="en-US" b="1" dirty="0" smtClean="0">
                <a:solidFill>
                  <a:schemeClr val="bg2">
                    <a:lumMod val="75000"/>
                  </a:schemeClr>
                </a:solidFill>
              </a:rPr>
              <a:t>３～１</a:t>
            </a:r>
            <a:r>
              <a:rPr lang="ja-JP" altLang="en-US" b="1" dirty="0">
                <a:solidFill>
                  <a:schemeClr val="bg2">
                    <a:lumMod val="75000"/>
                  </a:schemeClr>
                </a:solidFill>
              </a:rPr>
              <a:t>０</a:t>
            </a:r>
            <a:r>
              <a:rPr lang="en-US" altLang="ja-JP" b="1" dirty="0" smtClean="0">
                <a:solidFill>
                  <a:schemeClr val="bg2">
                    <a:lumMod val="75000"/>
                  </a:schemeClr>
                </a:solidFill>
              </a:rPr>
              <a:t>kg/</a:t>
            </a:r>
            <a:r>
              <a:rPr lang="en-US" altLang="ja-JP" b="1" dirty="0" err="1" smtClean="0">
                <a:solidFill>
                  <a:schemeClr val="bg2">
                    <a:lumMod val="75000"/>
                  </a:schemeClr>
                </a:solidFill>
              </a:rPr>
              <a:t>Hr</a:t>
            </a:r>
            <a:endParaRPr kumimoji="1" lang="ja-JP" alt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425" y="4868670"/>
            <a:ext cx="40254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生産</a:t>
            </a:r>
            <a:r>
              <a:rPr lang="ja-JP" altLang="en-US" dirty="0">
                <a:solidFill>
                  <a:schemeClr val="bg1"/>
                </a:solidFill>
              </a:rPr>
              <a:t>機</a:t>
            </a:r>
            <a:r>
              <a:rPr kumimoji="1" lang="ja-JP" altLang="en-US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dirty="0" smtClean="0">
                <a:solidFill>
                  <a:schemeClr val="bg1"/>
                </a:solidFill>
              </a:rPr>
              <a:t>DOME-EX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b="1" u="sng" dirty="0" smtClean="0">
                <a:solidFill>
                  <a:schemeClr val="bg2">
                    <a:lumMod val="75000"/>
                  </a:schemeClr>
                </a:solidFill>
              </a:rPr>
              <a:t>SYSTEM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　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ja-JP" altLang="en-US" sz="2800" dirty="0" smtClean="0">
                <a:solidFill>
                  <a:schemeClr val="bg1"/>
                </a:solidFill>
              </a:rPr>
              <a:t>能力：</a:t>
            </a:r>
            <a:r>
              <a:rPr lang="ja-JP" alt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１</a:t>
            </a:r>
            <a:r>
              <a:rPr lang="ja-JP" alt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０</a:t>
            </a:r>
            <a:r>
              <a:rPr lang="ja-JP" alt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～２５</a:t>
            </a:r>
            <a:r>
              <a:rPr lang="en-US" altLang="ja-JP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kg/</a:t>
            </a:r>
            <a:r>
              <a:rPr lang="en-US" altLang="ja-JP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Hr</a:t>
            </a:r>
            <a:endParaRPr kumimoji="1"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641" y="1097864"/>
            <a:ext cx="3003257" cy="276806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488" y="2051159"/>
            <a:ext cx="4895512" cy="3749365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88850" y="330283"/>
            <a:ext cx="46217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lang="en-US" altLang="ja-JP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DOME-EX</a:t>
            </a:r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」は２機種</a:t>
            </a:r>
            <a:endParaRPr lang="ja-JP" alt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18313" y="5461970"/>
            <a:ext cx="2109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画像は</a:t>
            </a:r>
            <a:r>
              <a:rPr kumimoji="1" lang="en-US" altLang="ja-JP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50kg/H</a:t>
            </a:r>
            <a:r>
              <a:rPr kumimoji="1" lang="ja-JP" altLang="en-US" sz="16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ｒ</a:t>
            </a:r>
            <a:r>
              <a:rPr kumimoji="1" lang="ja-JP" alt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試作機</a:t>
            </a:r>
            <a:endParaRPr kumimoji="1" lang="ja-JP" altLang="en-US" sz="1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01969" y="5631247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2018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</a:t>
            </a:r>
            <a:r>
              <a:rPr lang="ja-JP" altLang="en-US" dirty="0" smtClean="0">
                <a:solidFill>
                  <a:schemeClr val="bg1"/>
                </a:solidFill>
              </a:rPr>
              <a:t>春完成予定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64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436" y="896806"/>
            <a:ext cx="5998984" cy="394445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786" y="5284584"/>
            <a:ext cx="2636520" cy="112776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8665" y="4735209"/>
            <a:ext cx="1623060" cy="1546860"/>
          </a:xfrm>
          <a:prstGeom prst="rect">
            <a:avLst/>
          </a:prstGeom>
        </p:spPr>
      </p:pic>
      <p:sp>
        <p:nvSpPr>
          <p:cNvPr id="64" name="直角三角形 63"/>
          <p:cNvSpPr/>
          <p:nvPr/>
        </p:nvSpPr>
        <p:spPr>
          <a:xfrm>
            <a:off x="519760" y="4689865"/>
            <a:ext cx="1612778" cy="71938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D7E7F5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直角三角形 2"/>
          <p:cNvSpPr/>
          <p:nvPr/>
        </p:nvSpPr>
        <p:spPr>
          <a:xfrm>
            <a:off x="471280" y="2214736"/>
            <a:ext cx="1612778" cy="71938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D7E7F5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2EA9580-1255-4C7C-930B-C2246DB31F49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AutoShape 26"/>
          <p:cNvSpPr>
            <a:spLocks noChangeArrowheads="1"/>
          </p:cNvSpPr>
          <p:nvPr/>
        </p:nvSpPr>
        <p:spPr bwMode="auto">
          <a:xfrm>
            <a:off x="2014177" y="2666526"/>
            <a:ext cx="1524161" cy="387107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ja-JP" altLang="en-US" sz="2400" b="1" dirty="0">
              <a:ln w="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55"/>
          <p:cNvSpPr txBox="1">
            <a:spLocks noChangeArrowheads="1"/>
          </p:cNvSpPr>
          <p:nvPr/>
        </p:nvSpPr>
        <p:spPr bwMode="auto">
          <a:xfrm>
            <a:off x="2116804" y="5986559"/>
            <a:ext cx="1377627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滑沢剤混合</a:t>
            </a:r>
            <a:endParaRPr lang="en-US" altLang="ja-JP" sz="1800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打錠工程へ</a:t>
            </a:r>
            <a:endParaRPr lang="ja-JP" altLang="en-US" sz="18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 rot="5400000">
            <a:off x="1790179" y="1401703"/>
            <a:ext cx="976394" cy="300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 rot="5400000">
            <a:off x="2297068" y="1394911"/>
            <a:ext cx="976394" cy="314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7" name="グループ化 16"/>
          <p:cNvGrpSpPr>
            <a:grpSpLocks noChangeAspect="1"/>
          </p:cNvGrpSpPr>
          <p:nvPr/>
        </p:nvGrpSpPr>
        <p:grpSpPr>
          <a:xfrm rot="5400000">
            <a:off x="2613719" y="3129815"/>
            <a:ext cx="343099" cy="270001"/>
            <a:chOff x="1991544" y="-968308"/>
            <a:chExt cx="1224136" cy="799035"/>
          </a:xfrm>
          <a:solidFill>
            <a:schemeClr val="accent2">
              <a:lumMod val="75000"/>
            </a:schemeClr>
          </a:solidFill>
        </p:grpSpPr>
        <p:sp>
          <p:nvSpPr>
            <p:cNvPr id="18" name="山形 17"/>
            <p:cNvSpPr/>
            <p:nvPr/>
          </p:nvSpPr>
          <p:spPr>
            <a:xfrm>
              <a:off x="199154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山形 18"/>
            <p:cNvSpPr/>
            <p:nvPr/>
          </p:nvSpPr>
          <p:spPr>
            <a:xfrm>
              <a:off x="235158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山形 19"/>
            <p:cNvSpPr/>
            <p:nvPr/>
          </p:nvSpPr>
          <p:spPr>
            <a:xfrm>
              <a:off x="271162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2278378" y="2040240"/>
            <a:ext cx="506888" cy="626287"/>
            <a:chOff x="2441914" y="1286185"/>
            <a:chExt cx="675855" cy="835061"/>
          </a:xfrm>
        </p:grpSpPr>
        <p:cxnSp>
          <p:nvCxnSpPr>
            <p:cNvPr id="34" name="カギ線コネクタ 33"/>
            <p:cNvCxnSpPr>
              <a:stCxn id="15" idx="3"/>
              <a:endCxn id="10" idx="0"/>
            </p:cNvCxnSpPr>
            <p:nvPr/>
          </p:nvCxnSpPr>
          <p:spPr>
            <a:xfrm rot="16200000" flipH="1">
              <a:off x="2356308" y="1371791"/>
              <a:ext cx="835060" cy="663848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カギ線コネクタ 34"/>
            <p:cNvCxnSpPr>
              <a:stCxn id="16" idx="3"/>
              <a:endCxn id="10" idx="0"/>
            </p:cNvCxnSpPr>
            <p:nvPr/>
          </p:nvCxnSpPr>
          <p:spPr>
            <a:xfrm rot="5400000">
              <a:off x="2694235" y="1697711"/>
              <a:ext cx="835060" cy="12009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正方形/長方形 35"/>
          <p:cNvSpPr/>
          <p:nvPr/>
        </p:nvSpPr>
        <p:spPr>
          <a:xfrm rot="5400000">
            <a:off x="2810581" y="1395688"/>
            <a:ext cx="976394" cy="3142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7" name="カギ線コネクタ 36"/>
          <p:cNvCxnSpPr>
            <a:stCxn id="36" idx="3"/>
            <a:endCxn id="10" idx="0"/>
          </p:cNvCxnSpPr>
          <p:nvPr/>
        </p:nvCxnSpPr>
        <p:spPr>
          <a:xfrm rot="5400000">
            <a:off x="2724764" y="2092512"/>
            <a:ext cx="625508" cy="522520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3054229" y="1142782"/>
            <a:ext cx="492443" cy="80246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chemeClr val="accent4">
                    <a:lumMod val="75000"/>
                  </a:schemeClr>
                </a:solidFill>
              </a:rPr>
              <a:t>原料</a:t>
            </a:r>
            <a:r>
              <a:rPr lang="ja-JP" altLang="en-US" sz="2000" b="1" dirty="0" smtClean="0">
                <a:solidFill>
                  <a:schemeClr val="accent4">
                    <a:lumMod val="75000"/>
                  </a:schemeClr>
                </a:solidFill>
              </a:rPr>
              <a:t>Ａ</a:t>
            </a:r>
            <a:endParaRPr kumimoji="1" lang="ja-JP" alt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548237" y="1139099"/>
            <a:ext cx="492443" cy="8120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原料Ｂ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037410" y="1143931"/>
            <a:ext cx="492443" cy="8120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原料Ｃ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5" name="直角三角形 64"/>
          <p:cNvSpPr/>
          <p:nvPr/>
        </p:nvSpPr>
        <p:spPr>
          <a:xfrm flipV="1">
            <a:off x="501310" y="5471737"/>
            <a:ext cx="1612778" cy="71938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D7E7F5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52892" y="3501363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accent4">
                    <a:lumMod val="50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PAT</a:t>
            </a:r>
            <a:endParaRPr kumimoji="1" lang="ja-JP" altLang="en-US" sz="2800" dirty="0">
              <a:solidFill>
                <a:schemeClr val="accent4">
                  <a:lumMod val="50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97140" y="5098005"/>
            <a:ext cx="136105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イメージ・アイ（粒度）</a:t>
            </a:r>
            <a:endParaRPr lang="ja-JP" altLang="en-US" sz="105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95314" y="5444721"/>
            <a:ext cx="1138063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050" b="1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NIR</a:t>
            </a:r>
            <a:r>
              <a:rPr lang="ja-JP" altLang="en-US" sz="1050" b="1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　（水分値）</a:t>
            </a:r>
            <a:endParaRPr lang="ja-JP" altLang="en-US" sz="105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3969255" y="1750192"/>
            <a:ext cx="1103587" cy="858590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矢印コネクタ 44"/>
          <p:cNvCxnSpPr/>
          <p:nvPr/>
        </p:nvCxnSpPr>
        <p:spPr>
          <a:xfrm flipV="1">
            <a:off x="3379565" y="2361217"/>
            <a:ext cx="655839" cy="40050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円/楕円 68"/>
          <p:cNvSpPr/>
          <p:nvPr/>
        </p:nvSpPr>
        <p:spPr>
          <a:xfrm>
            <a:off x="4443111" y="3607467"/>
            <a:ext cx="848469" cy="456096"/>
          </a:xfrm>
          <a:prstGeom prst="ellipse">
            <a:avLst/>
          </a:prstGeom>
          <a:noFill/>
          <a:ln w="730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AutoShape 26"/>
          <p:cNvSpPr>
            <a:spLocks noChangeArrowheads="1"/>
          </p:cNvSpPr>
          <p:nvPr/>
        </p:nvSpPr>
        <p:spPr bwMode="auto">
          <a:xfrm>
            <a:off x="2007563" y="3487903"/>
            <a:ext cx="1524161" cy="387107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ja-JP" altLang="en-US" sz="2800" b="1" dirty="0">
              <a:ln w="0"/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335734" y="3482339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混 練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AutoShape 26"/>
          <p:cNvSpPr>
            <a:spLocks noChangeArrowheads="1"/>
          </p:cNvSpPr>
          <p:nvPr/>
        </p:nvSpPr>
        <p:spPr bwMode="auto">
          <a:xfrm>
            <a:off x="2015705" y="4306198"/>
            <a:ext cx="1524161" cy="387107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ja-JP" altLang="en-US" sz="2400" b="1" dirty="0">
              <a:ln w="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AutoShape 26"/>
          <p:cNvSpPr>
            <a:spLocks noChangeArrowheads="1"/>
          </p:cNvSpPr>
          <p:nvPr/>
        </p:nvSpPr>
        <p:spPr bwMode="auto">
          <a:xfrm>
            <a:off x="2025829" y="5144611"/>
            <a:ext cx="1524161" cy="387107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ja-JP" altLang="en-US" sz="2400" b="1" dirty="0">
              <a:ln w="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5" name="グループ化 94"/>
          <p:cNvGrpSpPr>
            <a:grpSpLocks noChangeAspect="1"/>
          </p:cNvGrpSpPr>
          <p:nvPr/>
        </p:nvGrpSpPr>
        <p:grpSpPr>
          <a:xfrm rot="5400000">
            <a:off x="2620774" y="3962051"/>
            <a:ext cx="343099" cy="270001"/>
            <a:chOff x="1991544" y="-968308"/>
            <a:chExt cx="1224136" cy="799035"/>
          </a:xfrm>
          <a:solidFill>
            <a:schemeClr val="accent6">
              <a:lumMod val="75000"/>
            </a:schemeClr>
          </a:solidFill>
        </p:grpSpPr>
        <p:sp>
          <p:nvSpPr>
            <p:cNvPr id="96" name="山形 95"/>
            <p:cNvSpPr/>
            <p:nvPr/>
          </p:nvSpPr>
          <p:spPr>
            <a:xfrm>
              <a:off x="199154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7" name="山形 96"/>
            <p:cNvSpPr/>
            <p:nvPr/>
          </p:nvSpPr>
          <p:spPr>
            <a:xfrm>
              <a:off x="235158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8" name="山形 97"/>
            <p:cNvSpPr/>
            <p:nvPr/>
          </p:nvSpPr>
          <p:spPr>
            <a:xfrm>
              <a:off x="271162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02" name="グループ化 101"/>
          <p:cNvGrpSpPr>
            <a:grpSpLocks noChangeAspect="1"/>
          </p:cNvGrpSpPr>
          <p:nvPr/>
        </p:nvGrpSpPr>
        <p:grpSpPr>
          <a:xfrm rot="5400000">
            <a:off x="2613661" y="4782900"/>
            <a:ext cx="343099" cy="270001"/>
            <a:chOff x="1991544" y="-968308"/>
            <a:chExt cx="1224136" cy="799035"/>
          </a:xfrm>
          <a:solidFill>
            <a:schemeClr val="accent1">
              <a:lumMod val="75000"/>
            </a:schemeClr>
          </a:solidFill>
        </p:grpSpPr>
        <p:sp>
          <p:nvSpPr>
            <p:cNvPr id="103" name="山形 102"/>
            <p:cNvSpPr/>
            <p:nvPr/>
          </p:nvSpPr>
          <p:spPr>
            <a:xfrm>
              <a:off x="199154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4" name="山形 103"/>
            <p:cNvSpPr/>
            <p:nvPr/>
          </p:nvSpPr>
          <p:spPr>
            <a:xfrm>
              <a:off x="235158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5" name="山形 104"/>
            <p:cNvSpPr/>
            <p:nvPr/>
          </p:nvSpPr>
          <p:spPr>
            <a:xfrm>
              <a:off x="271162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06" name="グループ化 105"/>
          <p:cNvGrpSpPr>
            <a:grpSpLocks noChangeAspect="1"/>
          </p:cNvGrpSpPr>
          <p:nvPr/>
        </p:nvGrpSpPr>
        <p:grpSpPr>
          <a:xfrm rot="5400000">
            <a:off x="2621381" y="5642825"/>
            <a:ext cx="343099" cy="270001"/>
            <a:chOff x="1991544" y="-968308"/>
            <a:chExt cx="1224136" cy="799035"/>
          </a:xfrm>
          <a:solidFill>
            <a:schemeClr val="accent4">
              <a:lumMod val="75000"/>
            </a:schemeClr>
          </a:solidFill>
        </p:grpSpPr>
        <p:sp>
          <p:nvSpPr>
            <p:cNvPr id="107" name="山形 106"/>
            <p:cNvSpPr/>
            <p:nvPr/>
          </p:nvSpPr>
          <p:spPr>
            <a:xfrm>
              <a:off x="199154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8" name="山形 107"/>
            <p:cNvSpPr/>
            <p:nvPr/>
          </p:nvSpPr>
          <p:spPr>
            <a:xfrm>
              <a:off x="235158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9" name="山形 108"/>
            <p:cNvSpPr/>
            <p:nvPr/>
          </p:nvSpPr>
          <p:spPr>
            <a:xfrm>
              <a:off x="2711624" y="-968308"/>
              <a:ext cx="504056" cy="79903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10" name="テキスト ボックス 109"/>
          <p:cNvSpPr txBox="1"/>
          <p:nvPr/>
        </p:nvSpPr>
        <p:spPr>
          <a:xfrm>
            <a:off x="2336983" y="2668558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混 </a:t>
            </a:r>
            <a:r>
              <a:rPr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合</a:t>
            </a:r>
            <a:endParaRPr kumimoji="1" lang="ja-JP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333002" y="4294751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造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粒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340115" y="5127575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乾 燥</a:t>
            </a:r>
            <a:endParaRPr lang="en-US" altLang="ja-JP" sz="24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3295718" y="3656246"/>
            <a:ext cx="1114981" cy="15104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円/楕円 114"/>
          <p:cNvSpPr/>
          <p:nvPr/>
        </p:nvSpPr>
        <p:spPr>
          <a:xfrm>
            <a:off x="5289676" y="3731767"/>
            <a:ext cx="623846" cy="842582"/>
          </a:xfrm>
          <a:prstGeom prst="ellipse">
            <a:avLst/>
          </a:prstGeom>
          <a:noFill/>
          <a:ln w="730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6" name="直線矢印コネクタ 115"/>
          <p:cNvCxnSpPr>
            <a:endCxn id="115" idx="2"/>
          </p:cNvCxnSpPr>
          <p:nvPr/>
        </p:nvCxnSpPr>
        <p:spPr>
          <a:xfrm flipV="1">
            <a:off x="3395821" y="4153058"/>
            <a:ext cx="1893855" cy="296384"/>
          </a:xfrm>
          <a:prstGeom prst="straightConnector1">
            <a:avLst/>
          </a:prstGeom>
          <a:ln w="4762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円/楕円 118"/>
          <p:cNvSpPr/>
          <p:nvPr/>
        </p:nvSpPr>
        <p:spPr>
          <a:xfrm>
            <a:off x="6491637" y="2566555"/>
            <a:ext cx="891104" cy="1977521"/>
          </a:xfrm>
          <a:prstGeom prst="ellipse">
            <a:avLst/>
          </a:prstGeom>
          <a:noFill/>
          <a:ln w="730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0" name="直線矢印コネクタ 119"/>
          <p:cNvCxnSpPr/>
          <p:nvPr/>
        </p:nvCxnSpPr>
        <p:spPr>
          <a:xfrm flipV="1">
            <a:off x="3368529" y="4276809"/>
            <a:ext cx="3315733" cy="1042634"/>
          </a:xfrm>
          <a:prstGeom prst="straightConnector1">
            <a:avLst/>
          </a:prstGeom>
          <a:ln w="4762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円/楕円 121"/>
          <p:cNvSpPr/>
          <p:nvPr/>
        </p:nvSpPr>
        <p:spPr>
          <a:xfrm>
            <a:off x="4986431" y="3711802"/>
            <a:ext cx="441412" cy="911775"/>
          </a:xfrm>
          <a:prstGeom prst="ellipse">
            <a:avLst/>
          </a:prstGeom>
          <a:noFill/>
          <a:ln w="730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/>
          <p:cNvSpPr/>
          <p:nvPr/>
        </p:nvSpPr>
        <p:spPr>
          <a:xfrm rot="5400000">
            <a:off x="1682558" y="1319821"/>
            <a:ext cx="494858" cy="300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5" name="正方形/長方形 124"/>
          <p:cNvSpPr/>
          <p:nvPr/>
        </p:nvSpPr>
        <p:spPr>
          <a:xfrm rot="5400000">
            <a:off x="1349604" y="1308712"/>
            <a:ext cx="494858" cy="300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6" name="正方形/長方形 125"/>
          <p:cNvSpPr/>
          <p:nvPr/>
        </p:nvSpPr>
        <p:spPr>
          <a:xfrm rot="5400000">
            <a:off x="1030316" y="1317912"/>
            <a:ext cx="494857" cy="300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ja-JP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686759" y="1345090"/>
            <a:ext cx="492443" cy="2921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000" dirty="0">
                <a:solidFill>
                  <a:schemeClr val="accent4">
                    <a:lumMod val="75000"/>
                  </a:schemeClr>
                </a:solidFill>
              </a:rPr>
              <a:t>Ｄ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367785" y="1345089"/>
            <a:ext cx="492443" cy="2921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Ｅ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055667" y="1354600"/>
            <a:ext cx="492443" cy="29912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Ｆ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35" name="カギ線コネクタ 134"/>
          <p:cNvCxnSpPr/>
          <p:nvPr/>
        </p:nvCxnSpPr>
        <p:spPr>
          <a:xfrm>
            <a:off x="1296092" y="1909033"/>
            <a:ext cx="1021973" cy="434843"/>
          </a:xfrm>
          <a:prstGeom prst="bentConnector3">
            <a:avLst>
              <a:gd name="adj1" fmla="val 64588"/>
            </a:avLst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 flipH="1">
            <a:off x="1292973" y="1741448"/>
            <a:ext cx="1034" cy="166734"/>
          </a:xfrm>
          <a:prstGeom prst="lin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 flipH="1">
            <a:off x="1613974" y="1739534"/>
            <a:ext cx="1034" cy="166734"/>
          </a:xfrm>
          <a:prstGeom prst="lin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 flipH="1">
            <a:off x="1943543" y="1737632"/>
            <a:ext cx="1034" cy="166734"/>
          </a:xfrm>
          <a:prstGeom prst="lin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805853" y="1384139"/>
            <a:ext cx="492443" cy="215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・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87244" y="1383809"/>
            <a:ext cx="492443" cy="215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・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535254" y="1383810"/>
            <a:ext cx="492443" cy="215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4">
                    <a:lumMod val="75000"/>
                  </a:schemeClr>
                </a:solidFill>
              </a:rPr>
              <a:t>・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503527" y="5031465"/>
            <a:ext cx="1261884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chemeClr val="accent6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混練部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614825" y="5986559"/>
            <a:ext cx="1261884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造粒部</a:t>
            </a:r>
            <a:endParaRPr kumimoji="1" lang="ja-JP" altLang="en-US" sz="2800" b="1" dirty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491" y="1932036"/>
            <a:ext cx="1322947" cy="109127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388" y="4193424"/>
            <a:ext cx="1194920" cy="90228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590" y="5654072"/>
            <a:ext cx="938865" cy="774259"/>
          </a:xfrm>
          <a:prstGeom prst="rect">
            <a:avLst/>
          </a:prstGeom>
        </p:spPr>
      </p:pic>
      <p:sp>
        <p:nvSpPr>
          <p:cNvPr id="78" name="正方形/長方形 77"/>
          <p:cNvSpPr/>
          <p:nvPr/>
        </p:nvSpPr>
        <p:spPr>
          <a:xfrm>
            <a:off x="375610" y="263453"/>
            <a:ext cx="31710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システムフロー</a:t>
            </a:r>
            <a:endParaRPr lang="ja-JP" alt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7896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15121" y="260348"/>
            <a:ext cx="67954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ＲＴＲＴ（リアルタイムリリース試験）</a:t>
            </a:r>
            <a:endParaRPr lang="ja-JP" alt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680274863"/>
              </p:ext>
            </p:extLst>
          </p:nvPr>
        </p:nvGraphicFramePr>
        <p:xfrm>
          <a:off x="2003493" y="1504452"/>
          <a:ext cx="4867740" cy="3644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344" y="550114"/>
            <a:ext cx="2328784" cy="178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067944" y="1103159"/>
            <a:ext cx="1614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DOME-EX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38" y="4069364"/>
            <a:ext cx="1067221" cy="87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7464561" y="450789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NIR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460" y="2640676"/>
            <a:ext cx="1307530" cy="98651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382038" y="3609699"/>
            <a:ext cx="1762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イメージアイ</a:t>
            </a:r>
            <a:endParaRPr kumimoji="1" lang="ja-JP" altLang="en-US" sz="14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08782" y="5573922"/>
            <a:ext cx="167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多変量解析</a:t>
            </a:r>
            <a:endPara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282" y="3036531"/>
            <a:ext cx="2092370" cy="147136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1" y="4622506"/>
            <a:ext cx="2627935" cy="147821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" t="79554" r="198" b="-918"/>
          <a:stretch/>
        </p:blipFill>
        <p:spPr>
          <a:xfrm>
            <a:off x="6208782" y="5996653"/>
            <a:ext cx="1603578" cy="28887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798" y="4828154"/>
            <a:ext cx="1364984" cy="142541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79911" y="5456500"/>
            <a:ext cx="788057" cy="738360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3287582" y="5087168"/>
            <a:ext cx="14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Powered</a:t>
            </a:r>
            <a:r>
              <a:rPr kumimoji="1" lang="ja-JP" altLang="en-US" sz="1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kumimoji="1" lang="en-US" altLang="ja-JP" sz="1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by</a:t>
            </a:r>
            <a:endParaRPr kumimoji="1" lang="ja-JP" altLang="en-US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380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0380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ja-JP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DOME-EX</a:t>
            </a:r>
            <a:r>
              <a:rPr kumimoji="1" lang="ja-JP" altLang="en-US" dirty="0" smtClean="0"/>
              <a:t>は顆粒～打錠末までの造粒可能</a:t>
            </a:r>
            <a:endParaRPr kumimoji="1" lang="en-US" altLang="ja-JP" dirty="0" smtClean="0"/>
          </a:p>
          <a:p>
            <a:pPr>
              <a:lnSpc>
                <a:spcPct val="100000"/>
              </a:lnSpc>
            </a:pPr>
            <a:r>
              <a:rPr lang="ja-JP" altLang="en-US" dirty="0" smtClean="0"/>
              <a:t>秤量→混合→混練→整粒（造粒）→乾燥までを基本範囲。滑沢剤混合→打錠は連結可能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en-US" altLang="ja-JP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NIR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イメージアイにより</a:t>
            </a:r>
            <a:r>
              <a:rPr lang="en-US" altLang="ja-JP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RTRT</a:t>
            </a:r>
            <a:r>
              <a:rPr lang="ja-JP" altLang="en-US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を実現</a:t>
            </a:r>
            <a:endParaRPr kumimoji="1" lang="en-US" altLang="ja-JP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/>
              <a:t>付着を抑止し先入れ先出しの稼動が可能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0754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592" y="2348880"/>
            <a:ext cx="7512326" cy="665162"/>
          </a:xfrm>
        </p:spPr>
        <p:txBody>
          <a:bodyPr/>
          <a:lstStyle/>
          <a:p>
            <a:r>
              <a:rPr kumimoji="1" lang="ja-JP" altLang="en-US" dirty="0" smtClean="0"/>
              <a:t>ご清聴ありがとうございました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0013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テーマ1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テーマ1" id="{D6AB7563-62FE-4B9E-ACC6-E14DB0BD7FD0}" vid="{FDD5D41D-B1D6-4E3A-AC12-7264B83AA59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491</TotalTime>
  <Words>460</Words>
  <Application>Microsoft Office PowerPoint</Application>
  <PresentationFormat>画面に合わせる (4:3)</PresentationFormat>
  <Paragraphs>98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HGPｺﾞｼｯｸE</vt:lpstr>
      <vt:lpstr>HGP創英角ﾎﾟｯﾌﾟ体</vt:lpstr>
      <vt:lpstr>HGｺﾞｼｯｸE</vt:lpstr>
      <vt:lpstr>HG丸ｺﾞｼｯｸM-PRO</vt:lpstr>
      <vt:lpstr>Meiryo UI</vt:lpstr>
      <vt:lpstr>ＭＳ Ｐゴシック</vt:lpstr>
      <vt:lpstr>Segoe</vt:lpstr>
      <vt:lpstr>メイリオ</vt:lpstr>
      <vt:lpstr>Arial</vt:lpstr>
      <vt:lpstr>Calibri</vt:lpstr>
      <vt:lpstr>Segoe UI</vt:lpstr>
      <vt:lpstr>Times New Roman</vt:lpstr>
      <vt:lpstr>1_テーマ1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まとめ</vt:lpstr>
      <vt:lpstr>ご清聴ありがとうございました</vt:lpstr>
    </vt:vector>
  </TitlesOfParts>
  <Company>dalton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西・杉本</dc:creator>
  <cp:lastModifiedBy>mobile2</cp:lastModifiedBy>
  <cp:revision>46</cp:revision>
  <cp:lastPrinted>2017-08-07T03:14:41Z</cp:lastPrinted>
  <dcterms:created xsi:type="dcterms:W3CDTF">2014-12-18T00:47:30Z</dcterms:created>
  <dcterms:modified xsi:type="dcterms:W3CDTF">2017-08-23T23:27:32Z</dcterms:modified>
</cp:coreProperties>
</file>