
<file path=[Content_Types].xml><?xml version="1.0" encoding="utf-8"?>
<Types xmlns="http://schemas.openxmlformats.org/package/2006/content-types">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99" r:id="rId1"/>
  </p:sldMasterIdLst>
  <p:notesMasterIdLst>
    <p:notesMasterId r:id="rId20"/>
  </p:notesMasterIdLst>
  <p:handoutMasterIdLst>
    <p:handoutMasterId r:id="rId21"/>
  </p:handoutMasterIdLst>
  <p:sldIdLst>
    <p:sldId id="260" r:id="rId2"/>
    <p:sldId id="259" r:id="rId3"/>
    <p:sldId id="314" r:id="rId4"/>
    <p:sldId id="304" r:id="rId5"/>
    <p:sldId id="312" r:id="rId6"/>
    <p:sldId id="316" r:id="rId7"/>
    <p:sldId id="317" r:id="rId8"/>
    <p:sldId id="313" r:id="rId9"/>
    <p:sldId id="323" r:id="rId10"/>
    <p:sldId id="322" r:id="rId11"/>
    <p:sldId id="273" r:id="rId12"/>
    <p:sldId id="318" r:id="rId13"/>
    <p:sldId id="320" r:id="rId14"/>
    <p:sldId id="319" r:id="rId15"/>
    <p:sldId id="321" r:id="rId16"/>
    <p:sldId id="306" r:id="rId17"/>
    <p:sldId id="309" r:id="rId18"/>
    <p:sldId id="311" r:id="rId19"/>
  </p:sldIdLst>
  <p:sldSz cx="9144000" cy="6858000" type="screen4x3"/>
  <p:notesSz cx="6888163" cy="100203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14" userDrawn="1">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1CCBF"/>
    <a:srgbClr val="E6E6E6"/>
    <a:srgbClr val="FF33CC"/>
    <a:srgbClr val="FFFF99"/>
    <a:srgbClr val="FF99FF"/>
    <a:srgbClr val="84B3D1"/>
    <a:srgbClr val="02010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330" y="48"/>
      </p:cViewPr>
      <p:guideLst>
        <p:guide orient="horz" pos="2614"/>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5621" cy="501576"/>
          </a:xfrm>
          <a:prstGeom prst="rect">
            <a:avLst/>
          </a:prstGeom>
        </p:spPr>
        <p:txBody>
          <a:bodyPr vert="horz" lIns="92446" tIns="46223" rIns="92446" bIns="46223"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900934" y="0"/>
            <a:ext cx="2985621" cy="501576"/>
          </a:xfrm>
          <a:prstGeom prst="rect">
            <a:avLst/>
          </a:prstGeom>
        </p:spPr>
        <p:txBody>
          <a:bodyPr vert="horz" lIns="92446" tIns="46223" rIns="92446" bIns="46223" rtlCol="0"/>
          <a:lstStyle>
            <a:lvl1pPr algn="r">
              <a:defRPr sz="1200"/>
            </a:lvl1pPr>
          </a:lstStyle>
          <a:p>
            <a:fld id="{DBE289A0-19F3-4551-AD31-04C1B5B6F4F1}" type="datetime1">
              <a:rPr kumimoji="1" lang="ja-JP" altLang="en-US" smtClean="0"/>
              <a:t>2017/8/24</a:t>
            </a:fld>
            <a:endParaRPr kumimoji="1" lang="ja-JP" altLang="en-US"/>
          </a:p>
        </p:txBody>
      </p:sp>
      <p:sp>
        <p:nvSpPr>
          <p:cNvPr id="4" name="フッター プレースホルダー 3"/>
          <p:cNvSpPr>
            <a:spLocks noGrp="1"/>
          </p:cNvSpPr>
          <p:nvPr>
            <p:ph type="ftr" sz="quarter" idx="2"/>
          </p:nvPr>
        </p:nvSpPr>
        <p:spPr>
          <a:xfrm>
            <a:off x="0" y="9518724"/>
            <a:ext cx="2985621" cy="501576"/>
          </a:xfrm>
          <a:prstGeom prst="rect">
            <a:avLst/>
          </a:prstGeom>
        </p:spPr>
        <p:txBody>
          <a:bodyPr vert="horz" lIns="92446" tIns="46223" rIns="92446" bIns="46223"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900934" y="9518724"/>
            <a:ext cx="2985621" cy="501576"/>
          </a:xfrm>
          <a:prstGeom prst="rect">
            <a:avLst/>
          </a:prstGeom>
        </p:spPr>
        <p:txBody>
          <a:bodyPr vert="horz" lIns="92446" tIns="46223" rIns="92446" bIns="46223" rtlCol="0" anchor="b"/>
          <a:lstStyle>
            <a:lvl1pPr algn="r">
              <a:defRPr sz="1200"/>
            </a:lvl1pPr>
          </a:lstStyle>
          <a:p>
            <a:fld id="{AF28C769-93DD-40CE-86E0-D3B358566B2E}" type="slidenum">
              <a:rPr kumimoji="1" lang="ja-JP" altLang="en-US" smtClean="0"/>
              <a:pPr/>
              <a:t>‹#›</a:t>
            </a:fld>
            <a:endParaRPr kumimoji="1" lang="ja-JP" altLang="en-US"/>
          </a:p>
        </p:txBody>
      </p:sp>
    </p:spTree>
    <p:extLst>
      <p:ext uri="{BB962C8B-B14F-4D97-AF65-F5344CB8AC3E}">
        <p14:creationId xmlns:p14="http://schemas.microsoft.com/office/powerpoint/2010/main" val="2918440227"/>
      </p:ext>
    </p:extLst>
  </p:cSld>
  <p:clrMap bg1="lt1" tx1="dk1" bg2="lt2" tx2="dk2" accent1="accent1" accent2="accent2" accent3="accent3" accent4="accent4" accent5="accent5" accent6="accent6" hlink="hlink" folHlink="folHlink"/>
  <p:hf hd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85621" cy="501576"/>
          </a:xfrm>
          <a:prstGeom prst="rect">
            <a:avLst/>
          </a:prstGeom>
        </p:spPr>
        <p:txBody>
          <a:bodyPr vert="horz" lIns="92446" tIns="46223" rIns="92446" bIns="46223" rtlCol="0"/>
          <a:lstStyle>
            <a:lvl1pPr algn="l">
              <a:defRPr sz="1200"/>
            </a:lvl1pPr>
          </a:lstStyle>
          <a:p>
            <a:endParaRPr kumimoji="1" lang="ja-JP" altLang="en-US"/>
          </a:p>
        </p:txBody>
      </p:sp>
      <p:sp>
        <p:nvSpPr>
          <p:cNvPr id="3" name="日付プレースホルダー 2"/>
          <p:cNvSpPr>
            <a:spLocks noGrp="1"/>
          </p:cNvSpPr>
          <p:nvPr>
            <p:ph type="dt" idx="1"/>
          </p:nvPr>
        </p:nvSpPr>
        <p:spPr>
          <a:xfrm>
            <a:off x="3900934" y="0"/>
            <a:ext cx="2985621" cy="501576"/>
          </a:xfrm>
          <a:prstGeom prst="rect">
            <a:avLst/>
          </a:prstGeom>
        </p:spPr>
        <p:txBody>
          <a:bodyPr vert="horz" lIns="92446" tIns="46223" rIns="92446" bIns="46223" rtlCol="0"/>
          <a:lstStyle>
            <a:lvl1pPr algn="r">
              <a:defRPr sz="1200"/>
            </a:lvl1pPr>
          </a:lstStyle>
          <a:p>
            <a:fld id="{ABA55AC7-7982-4B6C-B7D3-72DA25B90D8A}" type="datetime1">
              <a:rPr kumimoji="1" lang="ja-JP" altLang="en-US" smtClean="0"/>
              <a:t>2017/8/24</a:t>
            </a:fld>
            <a:endParaRPr kumimoji="1" lang="ja-JP" altLang="en-US"/>
          </a:p>
        </p:txBody>
      </p:sp>
      <p:sp>
        <p:nvSpPr>
          <p:cNvPr id="4" name="スライド イメージ プレースホルダー 3"/>
          <p:cNvSpPr>
            <a:spLocks noGrp="1" noRot="1" noChangeAspect="1"/>
          </p:cNvSpPr>
          <p:nvPr>
            <p:ph type="sldImg" idx="2"/>
          </p:nvPr>
        </p:nvSpPr>
        <p:spPr>
          <a:xfrm>
            <a:off x="938213" y="750888"/>
            <a:ext cx="5011737" cy="3759200"/>
          </a:xfrm>
          <a:prstGeom prst="rect">
            <a:avLst/>
          </a:prstGeom>
          <a:noFill/>
          <a:ln w="12700">
            <a:solidFill>
              <a:prstClr val="black"/>
            </a:solidFill>
          </a:ln>
        </p:spPr>
        <p:txBody>
          <a:bodyPr vert="horz" lIns="92446" tIns="46223" rIns="92446" bIns="46223" rtlCol="0" anchor="ctr"/>
          <a:lstStyle/>
          <a:p>
            <a:endParaRPr lang="ja-JP" altLang="en-US"/>
          </a:p>
        </p:txBody>
      </p:sp>
      <p:sp>
        <p:nvSpPr>
          <p:cNvPr id="5" name="ノート プレースホルダー 4"/>
          <p:cNvSpPr>
            <a:spLocks noGrp="1"/>
          </p:cNvSpPr>
          <p:nvPr>
            <p:ph type="body" sz="quarter" idx="3"/>
          </p:nvPr>
        </p:nvSpPr>
        <p:spPr>
          <a:xfrm>
            <a:off x="688495" y="4759362"/>
            <a:ext cx="5511174" cy="4509375"/>
          </a:xfrm>
          <a:prstGeom prst="rect">
            <a:avLst/>
          </a:prstGeom>
        </p:spPr>
        <p:txBody>
          <a:bodyPr vert="horz" lIns="92446" tIns="46223" rIns="92446" bIns="46223"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517122"/>
            <a:ext cx="2985621" cy="501575"/>
          </a:xfrm>
          <a:prstGeom prst="rect">
            <a:avLst/>
          </a:prstGeom>
        </p:spPr>
        <p:txBody>
          <a:bodyPr vert="horz" lIns="92446" tIns="46223" rIns="92446" bIns="4622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900934" y="9517122"/>
            <a:ext cx="2985621" cy="501575"/>
          </a:xfrm>
          <a:prstGeom prst="rect">
            <a:avLst/>
          </a:prstGeom>
        </p:spPr>
        <p:txBody>
          <a:bodyPr vert="horz" lIns="92446" tIns="46223" rIns="92446" bIns="46223" rtlCol="0" anchor="b"/>
          <a:lstStyle>
            <a:lvl1pPr algn="r">
              <a:defRPr sz="1200"/>
            </a:lvl1pPr>
          </a:lstStyle>
          <a:p>
            <a:fld id="{B5A14F48-FD99-4580-9F66-4AEC55B0115B}" type="slidenum">
              <a:rPr kumimoji="1" lang="ja-JP" altLang="en-US" smtClean="0"/>
              <a:pPr/>
              <a:t>‹#›</a:t>
            </a:fld>
            <a:endParaRPr kumimoji="1" lang="ja-JP" altLang="en-US"/>
          </a:p>
        </p:txBody>
      </p:sp>
    </p:spTree>
    <p:extLst>
      <p:ext uri="{BB962C8B-B14F-4D97-AF65-F5344CB8AC3E}">
        <p14:creationId xmlns:p14="http://schemas.microsoft.com/office/powerpoint/2010/main" val="2302099471"/>
      </p:ext>
    </p:extLst>
  </p:cSld>
  <p:clrMap bg1="lt1" tx1="dk1" bg2="lt2" tx2="dk2" accent1="accent1" accent2="accent2" accent3="accent3" accent4="accent4" accent5="accent5" accent6="accent6" hlink="hlink" folHlink="folHlink"/>
  <p:hf hdr="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B5A14F48-FD99-4580-9F66-4AEC55B0115B}" type="slidenum">
              <a:rPr kumimoji="1" lang="ja-JP" altLang="en-US" smtClean="0"/>
              <a:pPr/>
              <a:t>0</a:t>
            </a:fld>
            <a:endParaRPr kumimoji="1" lang="ja-JP" altLang="en-US"/>
          </a:p>
        </p:txBody>
      </p:sp>
      <p:sp>
        <p:nvSpPr>
          <p:cNvPr id="6" name="日付プレースホルダー 5"/>
          <p:cNvSpPr>
            <a:spLocks noGrp="1"/>
          </p:cNvSpPr>
          <p:nvPr>
            <p:ph type="dt" idx="11"/>
          </p:nvPr>
        </p:nvSpPr>
        <p:spPr/>
        <p:txBody>
          <a:bodyPr/>
          <a:lstStyle/>
          <a:p>
            <a:fld id="{F5DFEDD8-8BD8-40F2-B6A3-C480D35CB41A}" type="datetime1">
              <a:rPr kumimoji="1" lang="ja-JP" altLang="en-US" smtClean="0"/>
              <a:t>2017/8/24</a:t>
            </a:fld>
            <a:endParaRPr kumimoji="1" lang="ja-JP" altLang="en-US"/>
          </a:p>
        </p:txBody>
      </p:sp>
      <p:sp>
        <p:nvSpPr>
          <p:cNvPr id="7" name="フッター プレースホルダー 6"/>
          <p:cNvSpPr>
            <a:spLocks noGrp="1"/>
          </p:cNvSpPr>
          <p:nvPr>
            <p:ph type="ftr" sz="quarter" idx="12"/>
          </p:nvPr>
        </p:nvSpPr>
        <p:spPr/>
        <p:txBody>
          <a:bodyPr/>
          <a:lstStyle/>
          <a:p>
            <a:endParaRPr kumimoji="1" lang="ja-JP" altLang="en-US"/>
          </a:p>
        </p:txBody>
      </p:sp>
    </p:spTree>
    <p:extLst>
      <p:ext uri="{BB962C8B-B14F-4D97-AF65-F5344CB8AC3E}">
        <p14:creationId xmlns:p14="http://schemas.microsoft.com/office/powerpoint/2010/main" val="2143474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fld id="{6EAB46F7-4AB4-4BAC-9A17-E6C47143024D}" type="datetime1">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5A14F48-FD99-4580-9F66-4AEC55B0115B}" type="slidenum">
              <a:rPr kumimoji="1" lang="ja-JP" altLang="en-US" smtClean="0"/>
              <a:pPr/>
              <a:t>11</a:t>
            </a:fld>
            <a:endParaRPr kumimoji="1" lang="ja-JP" altLang="en-US"/>
          </a:p>
        </p:txBody>
      </p:sp>
    </p:spTree>
    <p:extLst>
      <p:ext uri="{BB962C8B-B14F-4D97-AF65-F5344CB8AC3E}">
        <p14:creationId xmlns:p14="http://schemas.microsoft.com/office/powerpoint/2010/main" val="334769309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fld id="{6EAB46F7-4AB4-4BAC-9A17-E6C47143024D}" type="datetime1">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5A14F48-FD99-4580-9F66-4AEC55B0115B}" type="slidenum">
              <a:rPr kumimoji="1" lang="ja-JP" altLang="en-US" smtClean="0"/>
              <a:pPr/>
              <a:t>12</a:t>
            </a:fld>
            <a:endParaRPr kumimoji="1" lang="ja-JP" altLang="en-US"/>
          </a:p>
        </p:txBody>
      </p:sp>
    </p:spTree>
    <p:extLst>
      <p:ext uri="{BB962C8B-B14F-4D97-AF65-F5344CB8AC3E}">
        <p14:creationId xmlns:p14="http://schemas.microsoft.com/office/powerpoint/2010/main" val="39866382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fld id="{6EAB46F7-4AB4-4BAC-9A17-E6C47143024D}" type="datetime1">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5A14F48-FD99-4580-9F66-4AEC55B0115B}" type="slidenum">
              <a:rPr kumimoji="1" lang="ja-JP" altLang="en-US" smtClean="0"/>
              <a:pPr/>
              <a:t>13</a:t>
            </a:fld>
            <a:endParaRPr kumimoji="1" lang="ja-JP" altLang="en-US"/>
          </a:p>
        </p:txBody>
      </p:sp>
    </p:spTree>
    <p:extLst>
      <p:ext uri="{BB962C8B-B14F-4D97-AF65-F5344CB8AC3E}">
        <p14:creationId xmlns:p14="http://schemas.microsoft.com/office/powerpoint/2010/main" val="118096565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fld id="{6EAB46F7-4AB4-4BAC-9A17-E6C47143024D}" type="datetime1">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5A14F48-FD99-4580-9F66-4AEC55B0115B}" type="slidenum">
              <a:rPr kumimoji="1" lang="ja-JP" altLang="en-US" smtClean="0"/>
              <a:pPr/>
              <a:t>14</a:t>
            </a:fld>
            <a:endParaRPr kumimoji="1" lang="ja-JP" altLang="en-US"/>
          </a:p>
        </p:txBody>
      </p:sp>
    </p:spTree>
    <p:extLst>
      <p:ext uri="{BB962C8B-B14F-4D97-AF65-F5344CB8AC3E}">
        <p14:creationId xmlns:p14="http://schemas.microsoft.com/office/powerpoint/2010/main" val="41474433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2BC103-3C90-4D82-9076-908175470CCE}" type="slidenum">
              <a:rPr lang="en-GB"/>
              <a:pPr/>
              <a:t>15</a:t>
            </a:fld>
            <a:endParaRPr lang="en-GB" dirty="0"/>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23480608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2BC103-3C90-4D82-9076-908175470CCE}" type="slidenum">
              <a:rPr lang="en-GB"/>
              <a:pPr/>
              <a:t>16</a:t>
            </a:fld>
            <a:endParaRPr lang="en-GB" dirty="0"/>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19783198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2BC103-3C90-4D82-9076-908175470CCE}" type="slidenum">
              <a:rPr lang="en-GB"/>
              <a:pPr/>
              <a:t>17</a:t>
            </a:fld>
            <a:endParaRPr lang="en-GB" dirty="0"/>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31582720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5" name="スライド番号プレースホルダー 4"/>
          <p:cNvSpPr>
            <a:spLocks noGrp="1"/>
          </p:cNvSpPr>
          <p:nvPr>
            <p:ph type="sldNum" sz="quarter" idx="10"/>
          </p:nvPr>
        </p:nvSpPr>
        <p:spPr/>
        <p:txBody>
          <a:bodyPr/>
          <a:lstStyle/>
          <a:p>
            <a:fld id="{B5A14F48-FD99-4580-9F66-4AEC55B0115B}" type="slidenum">
              <a:rPr kumimoji="1" lang="ja-JP" altLang="en-US" smtClean="0"/>
              <a:pPr/>
              <a:t>1</a:t>
            </a:fld>
            <a:endParaRPr kumimoji="1" lang="ja-JP" altLang="en-US"/>
          </a:p>
        </p:txBody>
      </p:sp>
      <p:sp>
        <p:nvSpPr>
          <p:cNvPr id="7" name="日付プレースホルダー 6"/>
          <p:cNvSpPr>
            <a:spLocks noGrp="1"/>
          </p:cNvSpPr>
          <p:nvPr>
            <p:ph type="dt" idx="11"/>
          </p:nvPr>
        </p:nvSpPr>
        <p:spPr/>
        <p:txBody>
          <a:bodyPr/>
          <a:lstStyle/>
          <a:p>
            <a:fld id="{543A4246-7E80-44F9-800F-6BBFFF089E7E}" type="datetime1">
              <a:rPr kumimoji="1" lang="ja-JP" altLang="en-US" smtClean="0"/>
              <a:t>2017/8/24</a:t>
            </a:fld>
            <a:endParaRPr kumimoji="1" lang="ja-JP" altLang="en-US"/>
          </a:p>
        </p:txBody>
      </p:sp>
      <p:sp>
        <p:nvSpPr>
          <p:cNvPr id="8" name="フッター プレースホルダー 7"/>
          <p:cNvSpPr>
            <a:spLocks noGrp="1"/>
          </p:cNvSpPr>
          <p:nvPr>
            <p:ph type="ftr" sz="quarter" idx="12"/>
          </p:nvPr>
        </p:nvSpPr>
        <p:spPr/>
        <p:txBody>
          <a:bodyPr/>
          <a:lstStyle/>
          <a:p>
            <a:endParaRPr kumimoji="1" lang="ja-JP" altLang="en-US"/>
          </a:p>
        </p:txBody>
      </p:sp>
    </p:spTree>
    <p:extLst>
      <p:ext uri="{BB962C8B-B14F-4D97-AF65-F5344CB8AC3E}">
        <p14:creationId xmlns:p14="http://schemas.microsoft.com/office/powerpoint/2010/main" val="19655940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fld id="{C76DE205-D31F-47C2-9C05-479EA0D79FCC}" type="datetime1">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5A14F48-FD99-4580-9F66-4AEC55B0115B}" type="slidenum">
              <a:rPr kumimoji="1" lang="ja-JP" altLang="en-US" smtClean="0"/>
              <a:pPr/>
              <a:t>2</a:t>
            </a:fld>
            <a:endParaRPr kumimoji="1" lang="ja-JP" altLang="en-US"/>
          </a:p>
        </p:txBody>
      </p:sp>
    </p:spTree>
    <p:extLst>
      <p:ext uri="{BB962C8B-B14F-4D97-AF65-F5344CB8AC3E}">
        <p14:creationId xmlns:p14="http://schemas.microsoft.com/office/powerpoint/2010/main" val="41368983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fld id="{C76DE205-D31F-47C2-9C05-479EA0D79FCC}" type="datetime1">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5A14F48-FD99-4580-9F66-4AEC55B0115B}" type="slidenum">
              <a:rPr kumimoji="1" lang="ja-JP" altLang="en-US" smtClean="0"/>
              <a:pPr/>
              <a:t>3</a:t>
            </a:fld>
            <a:endParaRPr kumimoji="1" lang="ja-JP" altLang="en-US"/>
          </a:p>
        </p:txBody>
      </p:sp>
    </p:spTree>
    <p:extLst>
      <p:ext uri="{BB962C8B-B14F-4D97-AF65-F5344CB8AC3E}">
        <p14:creationId xmlns:p14="http://schemas.microsoft.com/office/powerpoint/2010/main" val="376604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2BC103-3C90-4D82-9076-908175470CCE}" type="slidenum">
              <a:rPr lang="en-GB"/>
              <a:pPr/>
              <a:t>4</a:t>
            </a:fld>
            <a:endParaRPr lang="en-GB"/>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004229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fld id="{C76DE205-D31F-47C2-9C05-479EA0D79FCC}" type="datetime1">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5A14F48-FD99-4580-9F66-4AEC55B0115B}" type="slidenum">
              <a:rPr kumimoji="1" lang="ja-JP" altLang="en-US" smtClean="0"/>
              <a:pPr/>
              <a:t>6</a:t>
            </a:fld>
            <a:endParaRPr kumimoji="1" lang="ja-JP" altLang="en-US"/>
          </a:p>
        </p:txBody>
      </p:sp>
    </p:spTree>
    <p:extLst>
      <p:ext uri="{BB962C8B-B14F-4D97-AF65-F5344CB8AC3E}">
        <p14:creationId xmlns:p14="http://schemas.microsoft.com/office/powerpoint/2010/main" val="2649804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2BC103-3C90-4D82-9076-908175470CCE}" type="slidenum">
              <a:rPr lang="en-GB"/>
              <a:pPr/>
              <a:t>8</a:t>
            </a:fld>
            <a:endParaRPr lang="en-GB"/>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28697638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42BC103-3C90-4D82-9076-908175470CCE}" type="slidenum">
              <a:rPr lang="en-GB"/>
              <a:pPr/>
              <a:t>9</a:t>
            </a:fld>
            <a:endParaRPr lang="en-GB"/>
          </a:p>
        </p:txBody>
      </p:sp>
      <p:sp>
        <p:nvSpPr>
          <p:cNvPr id="1086466" name="Rectangle 2"/>
          <p:cNvSpPr>
            <a:spLocks noGrp="1" noRot="1" noChangeAspect="1" noChangeArrowheads="1" noTextEdit="1"/>
          </p:cNvSpPr>
          <p:nvPr>
            <p:ph type="sldImg"/>
          </p:nvPr>
        </p:nvSpPr>
        <p:spPr>
          <a:ln/>
        </p:spPr>
      </p:sp>
      <p:sp>
        <p:nvSpPr>
          <p:cNvPr id="1086467" name="Rectangle 3"/>
          <p:cNvSpPr>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354375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日付プレースホルダー 3"/>
          <p:cNvSpPr>
            <a:spLocks noGrp="1"/>
          </p:cNvSpPr>
          <p:nvPr>
            <p:ph type="dt" idx="10"/>
          </p:nvPr>
        </p:nvSpPr>
        <p:spPr/>
        <p:txBody>
          <a:bodyPr/>
          <a:lstStyle/>
          <a:p>
            <a:fld id="{6EAB46F7-4AB4-4BAC-9A17-E6C47143024D}" type="datetime1">
              <a:rPr kumimoji="1" lang="ja-JP" altLang="en-US" smtClean="0"/>
              <a:t>2017/8/24</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B5A14F48-FD99-4580-9F66-4AEC55B0115B}" type="slidenum">
              <a:rPr kumimoji="1" lang="ja-JP" altLang="en-US" smtClean="0"/>
              <a:pPr/>
              <a:t>10</a:t>
            </a:fld>
            <a:endParaRPr kumimoji="1" lang="ja-JP" altLang="en-US"/>
          </a:p>
        </p:txBody>
      </p:sp>
    </p:spTree>
    <p:extLst>
      <p:ext uri="{BB962C8B-B14F-4D97-AF65-F5344CB8AC3E}">
        <p14:creationId xmlns:p14="http://schemas.microsoft.com/office/powerpoint/2010/main" val="5630216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pic>
        <p:nvPicPr>
          <p:cNvPr id="1075202" name="Picture 2" descr="Hintergrund"/>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9588"/>
          </a:xfrm>
          <a:prstGeom prst="rect">
            <a:avLst/>
          </a:prstGeom>
          <a:noFill/>
          <a:extLst>
            <a:ext uri="{909E8E84-426E-40DD-AFC4-6F175D3DCCD1}">
              <a14:hiddenFill xmlns:a14="http://schemas.microsoft.com/office/drawing/2010/main">
                <a:solidFill>
                  <a:srgbClr val="FFFFFF"/>
                </a:solidFill>
              </a14:hiddenFill>
            </a:ext>
          </a:extLst>
        </p:spPr>
      </p:pic>
      <p:pic>
        <p:nvPicPr>
          <p:cNvPr id="1075213" name="Picture 13" descr="Himmel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3765550"/>
            <a:ext cx="9144000" cy="2114550"/>
          </a:xfrm>
          <a:prstGeom prst="rect">
            <a:avLst/>
          </a:prstGeom>
          <a:noFill/>
          <a:extLst>
            <a:ext uri="{909E8E84-426E-40DD-AFC4-6F175D3DCCD1}">
              <a14:hiddenFill xmlns:a14="http://schemas.microsoft.com/office/drawing/2010/main">
                <a:solidFill>
                  <a:srgbClr val="FFFFFF"/>
                </a:solidFill>
              </a14:hiddenFill>
            </a:ext>
          </a:extLst>
        </p:spPr>
      </p:pic>
      <p:sp>
        <p:nvSpPr>
          <p:cNvPr id="1075204" name="Rectangle 4"/>
          <p:cNvSpPr>
            <a:spLocks noGrp="1" noChangeArrowheads="1"/>
          </p:cNvSpPr>
          <p:nvPr>
            <p:ph type="ctrTitle" sz="quarter"/>
          </p:nvPr>
        </p:nvSpPr>
        <p:spPr>
          <a:xfrm>
            <a:off x="727075" y="1260475"/>
            <a:ext cx="6757988" cy="1143000"/>
          </a:xfrm>
          <a:extLst>
            <a:ext uri="{AF507438-7753-43E0-B8FC-AC1667EBCBE1}">
              <a14:hiddenEffects xmlns:a14="http://schemas.microsoft.com/office/drawing/2010/main">
                <a:effectLst>
                  <a:outerShdw dist="35921" dir="2700000" algn="ctr" rotWithShape="0">
                    <a:schemeClr val="bg2"/>
                  </a:outerShdw>
                </a:effectLst>
              </a14:hiddenEffects>
            </a:ext>
          </a:extLst>
        </p:spPr>
        <p:txBody>
          <a:bodyPr lIns="91440" rIns="91440" anchor="b"/>
          <a:lstStyle>
            <a:lvl1pPr>
              <a:defRPr sz="2800"/>
            </a:lvl1pPr>
          </a:lstStyle>
          <a:p>
            <a:pPr lvl="0"/>
            <a:r>
              <a:rPr lang="ja-JP" altLang="en-US" noProof="0" smtClean="0"/>
              <a:t>マスター タイトルの書式設定</a:t>
            </a:r>
            <a:endParaRPr lang="de-DE" altLang="ja-JP" noProof="0" smtClean="0"/>
          </a:p>
        </p:txBody>
      </p:sp>
      <p:sp>
        <p:nvSpPr>
          <p:cNvPr id="1075205" name="Rectangle 5"/>
          <p:cNvSpPr>
            <a:spLocks noGrp="1" noChangeArrowheads="1"/>
          </p:cNvSpPr>
          <p:nvPr>
            <p:ph type="subTitle" sz="quarter" idx="1"/>
          </p:nvPr>
        </p:nvSpPr>
        <p:spPr>
          <a:xfrm>
            <a:off x="727075" y="2571750"/>
            <a:ext cx="6764338" cy="773113"/>
          </a:xfrm>
        </p:spPr>
        <p:txBody>
          <a:bodyPr lIns="91440" rIns="91440"/>
          <a:lstStyle>
            <a:lvl1pPr marL="0" indent="0">
              <a:buFont typeface="Wingdings" pitchFamily="2" charset="2"/>
              <a:buNone/>
              <a:defRPr sz="2200" b="1"/>
            </a:lvl1pPr>
          </a:lstStyle>
          <a:p>
            <a:pPr lvl="0"/>
            <a:r>
              <a:rPr lang="ja-JP" altLang="en-US" noProof="0" smtClean="0"/>
              <a:t>マスター サブタイトルの書式設定</a:t>
            </a:r>
            <a:endParaRPr lang="en-US" noProof="0" smtClean="0"/>
          </a:p>
        </p:txBody>
      </p:sp>
      <p:pic>
        <p:nvPicPr>
          <p:cNvPr id="1075211" name="Picture 11" descr="schatten"/>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0" y="3765550"/>
            <a:ext cx="9144000" cy="120650"/>
          </a:xfrm>
          <a:prstGeom prst="rect">
            <a:avLst/>
          </a:prstGeom>
          <a:noFill/>
          <a:extLst>
            <a:ext uri="{909E8E84-426E-40DD-AFC4-6F175D3DCCD1}">
              <a14:hiddenFill xmlns:a14="http://schemas.microsoft.com/office/drawing/2010/main">
                <a:solidFill>
                  <a:srgbClr val="FFFFFF"/>
                </a:solidFill>
              </a14:hiddenFill>
            </a:ext>
          </a:extLst>
        </p:spPr>
      </p:pic>
      <p:pic>
        <p:nvPicPr>
          <p:cNvPr id="1075216" name="Picture 16"/>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7342511" y="6111235"/>
            <a:ext cx="1457768" cy="50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7857005"/>
      </p:ext>
    </p:extLst>
  </p:cSld>
  <p:clrMapOvr>
    <a:masterClrMapping/>
  </p:clrMapOvr>
  <p:transition spd="med">
    <p:wipe dir="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p:txBody>
          <a:bodyPr vert="eaVert"/>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フッター プレースホルダー 3"/>
          <p:cNvSpPr>
            <a:spLocks noGrp="1"/>
          </p:cNvSpPr>
          <p:nvPr>
            <p:ph type="ftr" sz="quarter" idx="10"/>
          </p:nvPr>
        </p:nvSpPr>
        <p:spPr/>
        <p:txBody>
          <a:bodyPr/>
          <a:lstStyle>
            <a:lvl1pPr>
              <a:defRPr/>
            </a:lvl1pPr>
          </a:lstStyle>
          <a:p>
            <a:r>
              <a:rPr lang="de-DE" altLang="ja-JP" sz="1400" b="1" smtClean="0"/>
              <a:t>&lt;#&gt;</a:t>
            </a:r>
            <a:endParaRPr lang="de-DE" altLang="ja-JP" sz="1400" b="1"/>
          </a:p>
        </p:txBody>
      </p:sp>
    </p:spTree>
    <p:extLst>
      <p:ext uri="{BB962C8B-B14F-4D97-AF65-F5344CB8AC3E}">
        <p14:creationId xmlns:p14="http://schemas.microsoft.com/office/powerpoint/2010/main" val="3800943924"/>
      </p:ext>
    </p:extLst>
  </p:cSld>
  <p:clrMapOvr>
    <a:masterClrMapping/>
  </p:clrMapOvr>
  <p:transition spd="med">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05600" y="230188"/>
            <a:ext cx="2100263" cy="5659437"/>
          </a:xfrm>
        </p:spPr>
        <p:txBody>
          <a:bodyPr vert="eaVert"/>
          <a:lstStyle/>
          <a:p>
            <a:r>
              <a:rPr lang="ja-JP" altLang="en-US" dirty="0" smtClean="0"/>
              <a:t>マスター タイトルの書式設定</a:t>
            </a:r>
            <a:endParaRPr lang="ja-JP" altLang="en-US" dirty="0"/>
          </a:p>
        </p:txBody>
      </p:sp>
      <p:sp>
        <p:nvSpPr>
          <p:cNvPr id="3" name="縦書きテキスト プレースホルダー 2"/>
          <p:cNvSpPr>
            <a:spLocks noGrp="1"/>
          </p:cNvSpPr>
          <p:nvPr>
            <p:ph type="body" orient="vert" idx="1"/>
          </p:nvPr>
        </p:nvSpPr>
        <p:spPr>
          <a:xfrm>
            <a:off x="403225" y="230188"/>
            <a:ext cx="6149975" cy="5659437"/>
          </a:xfrm>
        </p:spPr>
        <p:txBody>
          <a:bodyPr vert="eaVert"/>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フッター プレースホルダー 3"/>
          <p:cNvSpPr>
            <a:spLocks noGrp="1"/>
          </p:cNvSpPr>
          <p:nvPr>
            <p:ph type="ftr" sz="quarter" idx="10"/>
          </p:nvPr>
        </p:nvSpPr>
        <p:spPr/>
        <p:txBody>
          <a:bodyPr/>
          <a:lstStyle>
            <a:lvl1pPr>
              <a:defRPr/>
            </a:lvl1pPr>
          </a:lstStyle>
          <a:p>
            <a:r>
              <a:rPr lang="de-DE" altLang="ja-JP" sz="1400" b="1" smtClean="0"/>
              <a:t>&lt;#&gt;</a:t>
            </a:r>
            <a:endParaRPr lang="de-DE" altLang="ja-JP" sz="1400" b="1"/>
          </a:p>
        </p:txBody>
      </p:sp>
    </p:spTree>
    <p:extLst>
      <p:ext uri="{BB962C8B-B14F-4D97-AF65-F5344CB8AC3E}">
        <p14:creationId xmlns:p14="http://schemas.microsoft.com/office/powerpoint/2010/main" val="1714911119"/>
      </p:ext>
    </p:extLst>
  </p:cSld>
  <p:clrMapOvr>
    <a:masterClrMapping/>
  </p:clrMapOvr>
  <p:transition spd="med">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p:txBody>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フッター プレースホルダー 3"/>
          <p:cNvSpPr>
            <a:spLocks noGrp="1"/>
          </p:cNvSpPr>
          <p:nvPr>
            <p:ph type="ftr" sz="quarter" idx="10"/>
          </p:nvPr>
        </p:nvSpPr>
        <p:spPr/>
        <p:txBody>
          <a:bodyPr/>
          <a:lstStyle>
            <a:lvl1pPr>
              <a:defRPr/>
            </a:lvl1pPr>
          </a:lstStyle>
          <a:p>
            <a:r>
              <a:rPr lang="de-DE" altLang="ja-JP" sz="1400" b="1" smtClean="0"/>
              <a:t>&lt;#&gt;</a:t>
            </a:r>
            <a:endParaRPr lang="de-DE" altLang="ja-JP" sz="1400" b="1"/>
          </a:p>
        </p:txBody>
      </p:sp>
      <p:cxnSp>
        <p:nvCxnSpPr>
          <p:cNvPr id="6" name="直線コネクタ 5"/>
          <p:cNvCxnSpPr/>
          <p:nvPr userDrawn="1"/>
        </p:nvCxnSpPr>
        <p:spPr bwMode="auto">
          <a:xfrm>
            <a:off x="403225" y="980728"/>
            <a:ext cx="8740775" cy="0"/>
          </a:xfrm>
          <a:prstGeom prst="line">
            <a:avLst/>
          </a:prstGeom>
          <a:ln w="76200">
            <a:solidFill>
              <a:srgbClr val="0070C0"/>
            </a:solidFill>
            <a:headEnd type="none" w="med" len="med"/>
            <a:tailEnd type="none" w="med" len="med"/>
          </a:ln>
          <a:extLst/>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1480016849"/>
      </p:ext>
    </p:extLst>
  </p:cSld>
  <p:clrMapOvr>
    <a:masterClrMapping/>
  </p:clrMapOvr>
  <p:transition spd="med">
    <p:wipe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atin typeface="HG丸ｺﾞｼｯｸM-PRO" panose="020F0600000000000000" pitchFamily="50" charset="-128"/>
                <a:ea typeface="HG丸ｺﾞｼｯｸM-PRO" panose="020F0600000000000000" pitchFamily="50" charset="-128"/>
              </a:defRPr>
            </a:lvl1pPr>
          </a:lstStyle>
          <a:p>
            <a:r>
              <a:rPr lang="ja-JP" altLang="en-US" dirty="0" smtClean="0"/>
              <a:t>マスター タイトルの書式設定</a:t>
            </a:r>
            <a:endParaRPr lang="ja-JP" altLang="en-US" dirty="0"/>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latin typeface="HG丸ｺﾞｼｯｸM-PRO" panose="020F0600000000000000" pitchFamily="50" charset="-128"/>
                <a:ea typeface="HG丸ｺﾞｼｯｸM-PRO" panose="020F0600000000000000" pitchFamily="50" charset="-128"/>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dirty="0" smtClean="0"/>
              <a:t>マスター テキストの書式設定</a:t>
            </a:r>
          </a:p>
        </p:txBody>
      </p:sp>
      <p:sp>
        <p:nvSpPr>
          <p:cNvPr id="4" name="フッター プレースホルダー 3"/>
          <p:cNvSpPr>
            <a:spLocks noGrp="1"/>
          </p:cNvSpPr>
          <p:nvPr>
            <p:ph type="ftr" sz="quarter" idx="10"/>
          </p:nvPr>
        </p:nvSpPr>
        <p:spPr/>
        <p:txBody>
          <a:bodyPr/>
          <a:lstStyle>
            <a:lvl1pPr>
              <a:defRPr/>
            </a:lvl1pPr>
          </a:lstStyle>
          <a:p>
            <a:r>
              <a:rPr lang="de-DE" altLang="ja-JP" sz="1400" b="1" smtClean="0"/>
              <a:t>&lt;#&gt;</a:t>
            </a:r>
            <a:endParaRPr lang="de-DE" altLang="ja-JP" sz="1400" b="1"/>
          </a:p>
        </p:txBody>
      </p:sp>
    </p:spTree>
    <p:extLst>
      <p:ext uri="{BB962C8B-B14F-4D97-AF65-F5344CB8AC3E}">
        <p14:creationId xmlns:p14="http://schemas.microsoft.com/office/powerpoint/2010/main" val="73777995"/>
      </p:ext>
    </p:extLst>
  </p:cSld>
  <p:clrMapOvr>
    <a:masterClrMapping/>
  </p:clrMapOvr>
  <p:transition spd="med">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HG丸ｺﾞｼｯｸM-PRO" panose="020F0600000000000000" pitchFamily="50" charset="-128"/>
                <a:ea typeface="HG丸ｺﾞｼｯｸM-PRO" panose="020F0600000000000000" pitchFamily="50" charset="-128"/>
              </a:defRPr>
            </a:lvl1pPr>
          </a:lstStyle>
          <a:p>
            <a:r>
              <a:rPr lang="ja-JP" altLang="en-US" dirty="0" smtClean="0"/>
              <a:t>マスター タイトルの書式設定</a:t>
            </a:r>
            <a:endParaRPr lang="ja-JP" altLang="en-US" dirty="0"/>
          </a:p>
        </p:txBody>
      </p:sp>
      <p:sp>
        <p:nvSpPr>
          <p:cNvPr id="3" name="コンテンツ プレースホルダー 2"/>
          <p:cNvSpPr>
            <a:spLocks noGrp="1"/>
          </p:cNvSpPr>
          <p:nvPr>
            <p:ph sz="half" idx="1"/>
          </p:nvPr>
        </p:nvSpPr>
        <p:spPr>
          <a:xfrm>
            <a:off x="407988" y="1090613"/>
            <a:ext cx="4122737" cy="4799012"/>
          </a:xfrm>
        </p:spPr>
        <p:txBody>
          <a:bodyPr/>
          <a:lstStyle>
            <a:lvl1pPr>
              <a:defRPr sz="2800">
                <a:latin typeface="HG丸ｺﾞｼｯｸM-PRO" panose="020F0600000000000000" pitchFamily="50" charset="-128"/>
                <a:ea typeface="HG丸ｺﾞｼｯｸM-PRO" panose="020F0600000000000000" pitchFamily="50" charset="-128"/>
              </a:defRPr>
            </a:lvl1pPr>
            <a:lvl2pPr>
              <a:defRPr sz="2400">
                <a:latin typeface="HG丸ｺﾞｼｯｸM-PRO" panose="020F0600000000000000" pitchFamily="50" charset="-128"/>
                <a:ea typeface="HG丸ｺﾞｼｯｸM-PRO" panose="020F0600000000000000" pitchFamily="50" charset="-128"/>
              </a:defRPr>
            </a:lvl2pPr>
            <a:lvl3pPr>
              <a:defRPr sz="2000">
                <a:latin typeface="HG丸ｺﾞｼｯｸM-PRO" panose="020F0600000000000000" pitchFamily="50" charset="-128"/>
                <a:ea typeface="HG丸ｺﾞｼｯｸM-PRO" panose="020F0600000000000000" pitchFamily="50" charset="-128"/>
              </a:defRPr>
            </a:lvl3pPr>
            <a:lvl4pPr>
              <a:defRPr sz="1800">
                <a:latin typeface="HG丸ｺﾞｼｯｸM-PRO" panose="020F0600000000000000" pitchFamily="50" charset="-128"/>
                <a:ea typeface="HG丸ｺﾞｼｯｸM-PRO" panose="020F0600000000000000" pitchFamily="50" charset="-128"/>
              </a:defRPr>
            </a:lvl4pPr>
            <a:lvl5pPr>
              <a:defRPr sz="1800">
                <a:latin typeface="HG丸ｺﾞｼｯｸM-PRO" panose="020F0600000000000000" pitchFamily="50" charset="-128"/>
                <a:ea typeface="HG丸ｺﾞｼｯｸM-PRO" panose="020F0600000000000000" pitchFamily="50" charset="-128"/>
              </a:defRPr>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コンテンツ プレースホルダー 3"/>
          <p:cNvSpPr>
            <a:spLocks noGrp="1"/>
          </p:cNvSpPr>
          <p:nvPr>
            <p:ph sz="half" idx="2"/>
          </p:nvPr>
        </p:nvSpPr>
        <p:spPr>
          <a:xfrm>
            <a:off x="4683125" y="1090613"/>
            <a:ext cx="4122738" cy="4799012"/>
          </a:xfrm>
        </p:spPr>
        <p:txBody>
          <a:bodyPr/>
          <a:lstStyle>
            <a:lvl1pPr>
              <a:defRPr sz="2800">
                <a:latin typeface="HG丸ｺﾞｼｯｸM-PRO" panose="020F0600000000000000" pitchFamily="50" charset="-128"/>
                <a:ea typeface="HG丸ｺﾞｼｯｸM-PRO" panose="020F0600000000000000" pitchFamily="50" charset="-128"/>
              </a:defRPr>
            </a:lvl1pPr>
            <a:lvl2pPr>
              <a:defRPr sz="2400">
                <a:latin typeface="HG丸ｺﾞｼｯｸM-PRO" panose="020F0600000000000000" pitchFamily="50" charset="-128"/>
                <a:ea typeface="HG丸ｺﾞｼｯｸM-PRO" panose="020F0600000000000000" pitchFamily="50" charset="-128"/>
              </a:defRPr>
            </a:lvl2pPr>
            <a:lvl3pPr>
              <a:defRPr sz="2000">
                <a:latin typeface="HG丸ｺﾞｼｯｸM-PRO" panose="020F0600000000000000" pitchFamily="50" charset="-128"/>
                <a:ea typeface="HG丸ｺﾞｼｯｸM-PRO" panose="020F0600000000000000" pitchFamily="50" charset="-128"/>
              </a:defRPr>
            </a:lvl3pPr>
            <a:lvl4pPr>
              <a:defRPr sz="1800">
                <a:latin typeface="HG丸ｺﾞｼｯｸM-PRO" panose="020F0600000000000000" pitchFamily="50" charset="-128"/>
                <a:ea typeface="HG丸ｺﾞｼｯｸM-PRO" panose="020F0600000000000000" pitchFamily="50" charset="-128"/>
              </a:defRPr>
            </a:lvl4pPr>
            <a:lvl5pPr>
              <a:defRPr sz="1800">
                <a:latin typeface="HG丸ｺﾞｼｯｸM-PRO" panose="020F0600000000000000" pitchFamily="50" charset="-128"/>
                <a:ea typeface="HG丸ｺﾞｼｯｸM-PRO" panose="020F0600000000000000" pitchFamily="50" charset="-128"/>
              </a:defRPr>
            </a:lvl5pPr>
            <a:lvl6pPr>
              <a:defRPr sz="1800"/>
            </a:lvl6pPr>
            <a:lvl7pPr>
              <a:defRPr sz="1800"/>
            </a:lvl7pPr>
            <a:lvl8pPr>
              <a:defRPr sz="1800"/>
            </a:lvl8pPr>
            <a:lvl9pPr>
              <a:defRPr sz="18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5" name="フッター プレースホルダー 4"/>
          <p:cNvSpPr>
            <a:spLocks noGrp="1"/>
          </p:cNvSpPr>
          <p:nvPr>
            <p:ph type="ftr" sz="quarter" idx="10"/>
          </p:nvPr>
        </p:nvSpPr>
        <p:spPr/>
        <p:txBody>
          <a:bodyPr/>
          <a:lstStyle>
            <a:lvl1pPr>
              <a:defRPr/>
            </a:lvl1pPr>
          </a:lstStyle>
          <a:p>
            <a:r>
              <a:rPr lang="de-DE" altLang="ja-JP" sz="1400" b="1" smtClean="0"/>
              <a:t>&lt;#&gt;</a:t>
            </a:r>
            <a:endParaRPr lang="de-DE" altLang="ja-JP" sz="1400" b="1"/>
          </a:p>
        </p:txBody>
      </p:sp>
    </p:spTree>
    <p:extLst>
      <p:ext uri="{BB962C8B-B14F-4D97-AF65-F5344CB8AC3E}">
        <p14:creationId xmlns:p14="http://schemas.microsoft.com/office/powerpoint/2010/main" val="2133445442"/>
      </p:ext>
    </p:extLst>
  </p:cSld>
  <p:clrMapOvr>
    <a:masterClrMapping/>
  </p:clrMapOvr>
  <p:transition spd="med">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atin typeface="HG丸ｺﾞｼｯｸM-PRO" panose="020F0600000000000000" pitchFamily="50" charset="-128"/>
                <a:ea typeface="HG丸ｺﾞｼｯｸM-PRO" panose="020F0600000000000000" pitchFamily="50" charset="-128"/>
              </a:defRPr>
            </a:lvl1pPr>
          </a:lstStyle>
          <a:p>
            <a:r>
              <a:rPr lang="ja-JP" altLang="en-US" dirty="0" smtClean="0"/>
              <a:t>マスター タイトルの書式設定</a:t>
            </a:r>
            <a:endParaRPr lang="ja-JP" altLang="en-US" dirty="0"/>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atin typeface="HG丸ｺﾞｼｯｸM-PRO" panose="020F0600000000000000" pitchFamily="50" charset="-128"/>
                <a:ea typeface="HG丸ｺﾞｼｯｸM-PRO" panose="020F0600000000000000" pitchFamily="50" charset="-128"/>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dirty="0"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atin typeface="HG丸ｺﾞｼｯｸM-PRO" panose="020F0600000000000000" pitchFamily="50" charset="-128"/>
                <a:ea typeface="HG丸ｺﾞｼｯｸM-PRO" panose="020F0600000000000000" pitchFamily="50" charset="-128"/>
              </a:defRPr>
            </a:lvl1pPr>
            <a:lvl2pPr>
              <a:defRPr sz="2000">
                <a:latin typeface="HG丸ｺﾞｼｯｸM-PRO" panose="020F0600000000000000" pitchFamily="50" charset="-128"/>
                <a:ea typeface="HG丸ｺﾞｼｯｸM-PRO" panose="020F0600000000000000" pitchFamily="50" charset="-128"/>
              </a:defRPr>
            </a:lvl2pPr>
            <a:lvl3pPr>
              <a:defRPr sz="1800">
                <a:latin typeface="HG丸ｺﾞｼｯｸM-PRO" panose="020F0600000000000000" pitchFamily="50" charset="-128"/>
                <a:ea typeface="HG丸ｺﾞｼｯｸM-PRO" panose="020F0600000000000000" pitchFamily="50" charset="-128"/>
              </a:defRPr>
            </a:lvl3pPr>
            <a:lvl4pPr>
              <a:defRPr sz="1600">
                <a:latin typeface="HG丸ｺﾞｼｯｸM-PRO" panose="020F0600000000000000" pitchFamily="50" charset="-128"/>
                <a:ea typeface="HG丸ｺﾞｼｯｸM-PRO" panose="020F0600000000000000" pitchFamily="50" charset="-128"/>
              </a:defRPr>
            </a:lvl4pPr>
            <a:lvl5pPr>
              <a:defRPr sz="1600">
                <a:latin typeface="HG丸ｺﾞｼｯｸM-PRO" panose="020F0600000000000000" pitchFamily="50" charset="-128"/>
                <a:ea typeface="HG丸ｺﾞｼｯｸM-PRO" panose="020F0600000000000000" pitchFamily="50" charset="-128"/>
              </a:defRPr>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atin typeface="HG丸ｺﾞｼｯｸM-PRO" panose="020F0600000000000000" pitchFamily="50" charset="-128"/>
                <a:ea typeface="HG丸ｺﾞｼｯｸM-PRO" panose="020F0600000000000000" pitchFamily="50" charset="-128"/>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dirty="0"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atin typeface="HG丸ｺﾞｼｯｸM-PRO" panose="020F0600000000000000" pitchFamily="50" charset="-128"/>
                <a:ea typeface="HG丸ｺﾞｼｯｸM-PRO" panose="020F0600000000000000" pitchFamily="50" charset="-128"/>
              </a:defRPr>
            </a:lvl1pPr>
            <a:lvl2pPr>
              <a:defRPr sz="2000">
                <a:latin typeface="HG丸ｺﾞｼｯｸM-PRO" panose="020F0600000000000000" pitchFamily="50" charset="-128"/>
                <a:ea typeface="HG丸ｺﾞｼｯｸM-PRO" panose="020F0600000000000000" pitchFamily="50" charset="-128"/>
              </a:defRPr>
            </a:lvl2pPr>
            <a:lvl3pPr>
              <a:defRPr sz="1800">
                <a:latin typeface="HG丸ｺﾞｼｯｸM-PRO" panose="020F0600000000000000" pitchFamily="50" charset="-128"/>
                <a:ea typeface="HG丸ｺﾞｼｯｸM-PRO" panose="020F0600000000000000" pitchFamily="50" charset="-128"/>
              </a:defRPr>
            </a:lvl3pPr>
            <a:lvl4pPr>
              <a:defRPr sz="1600">
                <a:latin typeface="HG丸ｺﾞｼｯｸM-PRO" panose="020F0600000000000000" pitchFamily="50" charset="-128"/>
                <a:ea typeface="HG丸ｺﾞｼｯｸM-PRO" panose="020F0600000000000000" pitchFamily="50" charset="-128"/>
              </a:defRPr>
            </a:lvl4pPr>
            <a:lvl5pPr>
              <a:defRPr sz="1600">
                <a:latin typeface="HG丸ｺﾞｼｯｸM-PRO" panose="020F0600000000000000" pitchFamily="50" charset="-128"/>
                <a:ea typeface="HG丸ｺﾞｼｯｸM-PRO" panose="020F0600000000000000" pitchFamily="50" charset="-128"/>
              </a:defRPr>
            </a:lvl5pPr>
            <a:lvl6pPr>
              <a:defRPr sz="1600"/>
            </a:lvl6pPr>
            <a:lvl7pPr>
              <a:defRPr sz="1600"/>
            </a:lvl7pPr>
            <a:lvl8pPr>
              <a:defRPr sz="1600"/>
            </a:lvl8pPr>
            <a:lvl9pPr>
              <a:defRPr sz="16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8" name="フッター プレースホルダー 3"/>
          <p:cNvSpPr txBox="1">
            <a:spLocks/>
          </p:cNvSpPr>
          <p:nvPr userDrawn="1"/>
        </p:nvSpPr>
        <p:spPr bwMode="auto">
          <a:xfrm>
            <a:off x="8077200" y="6518275"/>
            <a:ext cx="10668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ja-JP"/>
            </a:defPPr>
            <a:lvl1pPr marL="0" algn="l" defTabSz="914400" rtl="0" eaLnBrk="1" latinLnBrk="0" hangingPunct="1">
              <a:defRPr kumimoji="1" sz="1200" kern="1200">
                <a:solidFill>
                  <a:schemeClr val="bg1"/>
                </a:solidFill>
                <a:latin typeface="+mn-lt"/>
                <a:ea typeface="ＭＳ Ｐゴシック" charset="-128"/>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r>
              <a:rPr lang="de-DE" altLang="ja-JP" sz="1400" b="1" smtClean="0"/>
              <a:t>&lt;#&gt;</a:t>
            </a:r>
            <a:endParaRPr lang="de-DE" altLang="ja-JP" sz="1400" b="1"/>
          </a:p>
        </p:txBody>
      </p:sp>
    </p:spTree>
    <p:extLst>
      <p:ext uri="{BB962C8B-B14F-4D97-AF65-F5344CB8AC3E}">
        <p14:creationId xmlns:p14="http://schemas.microsoft.com/office/powerpoint/2010/main" val="2754017874"/>
      </p:ext>
    </p:extLst>
  </p:cSld>
  <p:clrMapOvr>
    <a:masterClrMapping/>
  </p:clrMapOvr>
  <p:transition spd="med">
    <p:wipe dir="r"/>
  </p:transition>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atin typeface="HG丸ｺﾞｼｯｸM-PRO" panose="020F0600000000000000" pitchFamily="50" charset="-128"/>
                <a:ea typeface="HG丸ｺﾞｼｯｸM-PRO" panose="020F0600000000000000" pitchFamily="50" charset="-128"/>
              </a:defRPr>
            </a:lvl1pPr>
          </a:lstStyle>
          <a:p>
            <a:r>
              <a:rPr lang="ja-JP" altLang="en-US" dirty="0" smtClean="0"/>
              <a:t>マスター タイトルの書式設定</a:t>
            </a:r>
            <a:endParaRPr lang="ja-JP" altLang="en-US" dirty="0"/>
          </a:p>
        </p:txBody>
      </p:sp>
      <p:sp>
        <p:nvSpPr>
          <p:cNvPr id="3" name="フッター プレースホルダー 2"/>
          <p:cNvSpPr>
            <a:spLocks noGrp="1"/>
          </p:cNvSpPr>
          <p:nvPr>
            <p:ph type="ftr" sz="quarter" idx="10"/>
          </p:nvPr>
        </p:nvSpPr>
        <p:spPr/>
        <p:txBody>
          <a:bodyPr/>
          <a:lstStyle>
            <a:lvl1pPr>
              <a:defRPr/>
            </a:lvl1pPr>
          </a:lstStyle>
          <a:p>
            <a:r>
              <a:rPr lang="de-DE" altLang="ja-JP" sz="1400" b="1" smtClean="0"/>
              <a:t>&lt;#&gt;</a:t>
            </a:r>
            <a:endParaRPr lang="de-DE" altLang="ja-JP" sz="1400" b="1"/>
          </a:p>
        </p:txBody>
      </p:sp>
    </p:spTree>
    <p:extLst>
      <p:ext uri="{BB962C8B-B14F-4D97-AF65-F5344CB8AC3E}">
        <p14:creationId xmlns:p14="http://schemas.microsoft.com/office/powerpoint/2010/main" val="3075544452"/>
      </p:ext>
    </p:extLst>
  </p:cSld>
  <p:clrMapOvr>
    <a:masterClrMapping/>
  </p:clrMapOvr>
  <p:transition spd="med">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フッター プレースホルダー 1"/>
          <p:cNvSpPr>
            <a:spLocks noGrp="1"/>
          </p:cNvSpPr>
          <p:nvPr>
            <p:ph type="ftr" sz="quarter" idx="10"/>
          </p:nvPr>
        </p:nvSpPr>
        <p:spPr/>
        <p:txBody>
          <a:bodyPr/>
          <a:lstStyle>
            <a:lvl1pPr>
              <a:defRPr/>
            </a:lvl1pPr>
          </a:lstStyle>
          <a:p>
            <a:r>
              <a:rPr lang="de-DE" altLang="ja-JP" sz="1400" b="1" smtClean="0"/>
              <a:t>&lt;#&gt;</a:t>
            </a:r>
            <a:endParaRPr lang="de-DE" altLang="ja-JP" sz="1400" b="1"/>
          </a:p>
        </p:txBody>
      </p:sp>
    </p:spTree>
    <p:extLst>
      <p:ext uri="{BB962C8B-B14F-4D97-AF65-F5344CB8AC3E}">
        <p14:creationId xmlns:p14="http://schemas.microsoft.com/office/powerpoint/2010/main" val="1598217158"/>
      </p:ext>
    </p:extLst>
  </p:cSld>
  <p:clrMapOvr>
    <a:masterClrMapping/>
  </p:clrMapOvr>
  <p:transition spd="med">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ja-JP" altLang="en-US" dirty="0"/>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dirty="0" smtClean="0"/>
              <a:t>マスター テキストの書式設定</a:t>
            </a:r>
          </a:p>
        </p:txBody>
      </p:sp>
      <p:sp>
        <p:nvSpPr>
          <p:cNvPr id="5" name="フッター プレースホルダー 4"/>
          <p:cNvSpPr>
            <a:spLocks noGrp="1"/>
          </p:cNvSpPr>
          <p:nvPr>
            <p:ph type="ftr" sz="quarter" idx="10"/>
          </p:nvPr>
        </p:nvSpPr>
        <p:spPr/>
        <p:txBody>
          <a:bodyPr/>
          <a:lstStyle>
            <a:lvl1pPr>
              <a:defRPr/>
            </a:lvl1pPr>
          </a:lstStyle>
          <a:p>
            <a:r>
              <a:rPr lang="de-DE" altLang="ja-JP" sz="1400" b="1" smtClean="0"/>
              <a:t>&lt;#&gt;</a:t>
            </a:r>
            <a:endParaRPr lang="de-DE" altLang="ja-JP" sz="1400" b="1"/>
          </a:p>
        </p:txBody>
      </p:sp>
    </p:spTree>
    <p:extLst>
      <p:ext uri="{BB962C8B-B14F-4D97-AF65-F5344CB8AC3E}">
        <p14:creationId xmlns:p14="http://schemas.microsoft.com/office/powerpoint/2010/main" val="1158794769"/>
      </p:ext>
    </p:extLst>
  </p:cSld>
  <p:clrMapOvr>
    <a:masterClrMapping/>
  </p:clrMapOvr>
  <p:transition spd="med">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フッター プレースホルダー 4"/>
          <p:cNvSpPr>
            <a:spLocks noGrp="1"/>
          </p:cNvSpPr>
          <p:nvPr>
            <p:ph type="ftr" sz="quarter" idx="10"/>
          </p:nvPr>
        </p:nvSpPr>
        <p:spPr/>
        <p:txBody>
          <a:bodyPr/>
          <a:lstStyle>
            <a:lvl1pPr>
              <a:defRPr/>
            </a:lvl1pPr>
          </a:lstStyle>
          <a:p>
            <a:r>
              <a:rPr lang="de-DE" altLang="ja-JP" sz="1400" b="1" smtClean="0"/>
              <a:t>&lt;#&gt;</a:t>
            </a:r>
            <a:endParaRPr lang="de-DE" altLang="ja-JP" sz="1400" b="1"/>
          </a:p>
        </p:txBody>
      </p:sp>
    </p:spTree>
    <p:extLst>
      <p:ext uri="{BB962C8B-B14F-4D97-AF65-F5344CB8AC3E}">
        <p14:creationId xmlns:p14="http://schemas.microsoft.com/office/powerpoint/2010/main" val="223658225"/>
      </p:ext>
    </p:extLst>
  </p:cSld>
  <p:clrMapOvr>
    <a:masterClrMapping/>
  </p:clrMapOvr>
  <p:transition spd="med">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9" name="Picture 5" descr="Hintergrund"/>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b="92570"/>
          <a:stretch>
            <a:fillRect/>
          </a:stretch>
        </p:blipFill>
        <p:spPr bwMode="auto">
          <a:xfrm>
            <a:off x="0" y="0"/>
            <a:ext cx="9144000" cy="1003300"/>
          </a:xfrm>
          <a:prstGeom prst="rect">
            <a:avLst/>
          </a:prstGeom>
          <a:noFill/>
          <a:extLst>
            <a:ext uri="{909E8E84-426E-40DD-AFC4-6F175D3DCCD1}">
              <a14:hiddenFill xmlns:a14="http://schemas.microsoft.com/office/drawing/2010/main">
                <a:solidFill>
                  <a:srgbClr val="FFFFFF"/>
                </a:solidFill>
              </a14:hiddenFill>
            </a:ext>
          </a:extLst>
        </p:spPr>
      </p:pic>
      <p:sp>
        <p:nvSpPr>
          <p:cNvPr id="1074189" name="Rectangle 13"/>
          <p:cNvSpPr>
            <a:spLocks noChangeArrowheads="1"/>
          </p:cNvSpPr>
          <p:nvPr/>
        </p:nvSpPr>
        <p:spPr bwMode="auto">
          <a:xfrm>
            <a:off x="0" y="1003300"/>
            <a:ext cx="9144000" cy="5346700"/>
          </a:xfrm>
          <a:prstGeom prst="rect">
            <a:avLst/>
          </a:prstGeom>
          <a:solidFill>
            <a:schemeClr val="folHlink"/>
          </a:solidFill>
          <a:ln>
            <a:noFill/>
          </a:ln>
          <a:effectLst/>
          <a:extLs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pic>
        <p:nvPicPr>
          <p:cNvPr id="1074181" name="Picture 5" descr="Hintergrund"/>
          <p:cNvPicPr>
            <a:picLocks noChangeAspect="1" noChangeArrowheads="1"/>
          </p:cNvPicPr>
          <p:nvPr/>
        </p:nvPicPr>
        <p:blipFill>
          <a:blip r:embed="rId13" cstate="print">
            <a:extLst>
              <a:ext uri="{28A0092B-C50C-407E-A947-70E740481C1C}">
                <a14:useLocalDpi xmlns:a14="http://schemas.microsoft.com/office/drawing/2010/main" val="0"/>
              </a:ext>
            </a:extLst>
          </a:blip>
          <a:srcRect b="92570"/>
          <a:stretch>
            <a:fillRect/>
          </a:stretch>
        </p:blipFill>
        <p:spPr bwMode="auto">
          <a:xfrm>
            <a:off x="0" y="6362700"/>
            <a:ext cx="9144000" cy="509588"/>
          </a:xfrm>
          <a:prstGeom prst="rect">
            <a:avLst/>
          </a:prstGeom>
          <a:noFill/>
          <a:extLst>
            <a:ext uri="{909E8E84-426E-40DD-AFC4-6F175D3DCCD1}">
              <a14:hiddenFill xmlns:a14="http://schemas.microsoft.com/office/drawing/2010/main">
                <a:solidFill>
                  <a:srgbClr val="FFFFFF"/>
                </a:solidFill>
              </a14:hiddenFill>
            </a:ext>
          </a:extLst>
        </p:spPr>
      </p:pic>
      <p:sp>
        <p:nvSpPr>
          <p:cNvPr id="1074178" name="Rectangle 2"/>
          <p:cNvSpPr>
            <a:spLocks noGrp="1" noChangeArrowheads="1"/>
          </p:cNvSpPr>
          <p:nvPr>
            <p:ph type="title"/>
          </p:nvPr>
        </p:nvSpPr>
        <p:spPr bwMode="auto">
          <a:xfrm>
            <a:off x="403225" y="230188"/>
            <a:ext cx="5945188" cy="60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accent1"/>
                  </a:outerShdw>
                </a:effectLst>
              </a14:hiddenEffects>
            </a:ext>
          </a:extLst>
        </p:spPr>
        <p:txBody>
          <a:bodyPr vert="horz" wrap="square" lIns="0" tIns="45720" rIns="0" bIns="45720" numCol="1" anchor="ctr" anchorCtr="0" compatLnSpc="1">
            <a:prstTxWarp prst="textNoShape">
              <a:avLst/>
            </a:prstTxWarp>
          </a:bodyPr>
          <a:lstStyle/>
          <a:p>
            <a:pPr lvl="0"/>
            <a:r>
              <a:rPr lang="ja-JP" altLang="en-US" dirty="0" smtClean="0"/>
              <a:t>マスター タイトルの書式設定</a:t>
            </a:r>
            <a:endParaRPr lang="de-DE" altLang="ja-JP" dirty="0" smtClean="0"/>
          </a:p>
        </p:txBody>
      </p:sp>
      <p:sp>
        <p:nvSpPr>
          <p:cNvPr id="1074179" name="Rectangle 3"/>
          <p:cNvSpPr>
            <a:spLocks noGrp="1" noChangeArrowheads="1"/>
          </p:cNvSpPr>
          <p:nvPr>
            <p:ph type="body" idx="1"/>
          </p:nvPr>
        </p:nvSpPr>
        <p:spPr bwMode="auto">
          <a:xfrm>
            <a:off x="407988" y="1090613"/>
            <a:ext cx="8397875" cy="4799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45720" rIns="0" bIns="45720" numCol="1" anchor="t" anchorCtr="0" compatLnSpc="1">
            <a:prstTxWarp prst="textNoShape">
              <a:avLst/>
            </a:prstTxWarp>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smtClean="0"/>
          </a:p>
        </p:txBody>
      </p:sp>
      <p:sp>
        <p:nvSpPr>
          <p:cNvPr id="1074180" name="Rectangle 4"/>
          <p:cNvSpPr>
            <a:spLocks noGrp="1" noChangeArrowheads="1"/>
          </p:cNvSpPr>
          <p:nvPr>
            <p:ph type="ftr" sz="quarter" idx="3"/>
          </p:nvPr>
        </p:nvSpPr>
        <p:spPr bwMode="auto">
          <a:xfrm>
            <a:off x="8045450" y="6464300"/>
            <a:ext cx="1066800" cy="247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1" hangingPunct="1">
              <a:defRPr sz="1200">
                <a:solidFill>
                  <a:schemeClr val="bg1"/>
                </a:solidFill>
                <a:ea typeface="ＭＳ Ｐゴシック" charset="-128"/>
              </a:defRPr>
            </a:lvl1pPr>
          </a:lstStyle>
          <a:p>
            <a:r>
              <a:rPr lang="de-DE" altLang="ja-JP" sz="1400" b="1" smtClean="0"/>
              <a:t>&lt;#&gt;</a:t>
            </a:r>
            <a:endParaRPr lang="de-DE" altLang="ja-JP" sz="1400" b="1" dirty="0"/>
          </a:p>
        </p:txBody>
      </p:sp>
      <p:pic>
        <p:nvPicPr>
          <p:cNvPr id="1074182" name="Picture 6" descr="schatten"/>
          <p:cNvPicPr>
            <a:picLocks noChangeAspect="1" noChangeArrowheads="1"/>
          </p:cNvPicPr>
          <p:nvPr/>
        </p:nvPicPr>
        <p:blipFill>
          <a:blip r:embed="rId14" cstate="print">
            <a:lum bright="36000"/>
            <a:extLst>
              <a:ext uri="{28A0092B-C50C-407E-A947-70E740481C1C}">
                <a14:useLocalDpi xmlns:a14="http://schemas.microsoft.com/office/drawing/2010/main" val="0"/>
              </a:ext>
            </a:extLst>
          </a:blip>
          <a:srcRect/>
          <a:stretch>
            <a:fillRect/>
          </a:stretch>
        </p:blipFill>
        <p:spPr bwMode="auto">
          <a:xfrm>
            <a:off x="0" y="6243638"/>
            <a:ext cx="9144000" cy="120650"/>
          </a:xfrm>
          <a:prstGeom prst="rect">
            <a:avLst/>
          </a:prstGeom>
          <a:noFill/>
          <a:extLst>
            <a:ext uri="{909E8E84-426E-40DD-AFC4-6F175D3DCCD1}">
              <a14:hiddenFill xmlns:a14="http://schemas.microsoft.com/office/drawing/2010/main">
                <a:solidFill>
                  <a:srgbClr val="FFFFFF"/>
                </a:solidFill>
              </a14:hiddenFill>
            </a:ext>
          </a:extLst>
        </p:spPr>
      </p:pic>
      <p:pic>
        <p:nvPicPr>
          <p:cNvPr id="1074195" name="Picture 19"/>
          <p:cNvPicPr>
            <a:picLocks noChangeAspect="1" noChangeArrowheads="1"/>
          </p:cNvPicPr>
          <p:nvPr/>
        </p:nvPicPr>
        <p:blipFill>
          <a:blip r:embed="rId15" cstate="print">
            <a:extLst>
              <a:ext uri="{28A0092B-C50C-407E-A947-70E740481C1C}">
                <a14:useLocalDpi xmlns:a14="http://schemas.microsoft.com/office/drawing/2010/main" val="0"/>
              </a:ext>
            </a:extLst>
          </a:blip>
          <a:stretch>
            <a:fillRect/>
          </a:stretch>
        </p:blipFill>
        <p:spPr bwMode="auto">
          <a:xfrm>
            <a:off x="523518" y="6419494"/>
            <a:ext cx="1145390" cy="396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9510749"/>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spd="med">
    <p:wipe dir="r"/>
  </p:transition>
  <p:timing>
    <p:tnLst>
      <p:par>
        <p:cTn id="1" dur="indefinite" restart="never" nodeType="tmRoot"/>
      </p:par>
    </p:tnLst>
  </p:timing>
  <p:hf hdr="0" ftr="0" dt="0"/>
  <p:txStyles>
    <p:titleStyle>
      <a:lvl1pPr algn="l" rtl="0" eaLnBrk="1" fontAlgn="base" hangingPunct="1">
        <a:spcBef>
          <a:spcPct val="0"/>
        </a:spcBef>
        <a:spcAft>
          <a:spcPct val="0"/>
        </a:spcAft>
        <a:defRPr kumimoji="1" sz="2200" b="1">
          <a:solidFill>
            <a:schemeClr val="tx1"/>
          </a:solidFill>
          <a:latin typeface="HG丸ｺﾞｼｯｸM-PRO" panose="020F0600000000000000" pitchFamily="50" charset="-128"/>
          <a:ea typeface="HG丸ｺﾞｼｯｸM-PRO" panose="020F0600000000000000" pitchFamily="50" charset="-128"/>
          <a:cs typeface="+mj-cs"/>
        </a:defRPr>
      </a:lvl1pPr>
      <a:lvl2pPr algn="l" rtl="0" eaLnBrk="1" fontAlgn="base" hangingPunct="1">
        <a:spcBef>
          <a:spcPct val="0"/>
        </a:spcBef>
        <a:spcAft>
          <a:spcPct val="0"/>
        </a:spcAft>
        <a:defRPr kumimoji="1" sz="2200" b="1">
          <a:solidFill>
            <a:schemeClr val="tx1"/>
          </a:solidFill>
          <a:latin typeface="Arial" charset="0"/>
        </a:defRPr>
      </a:lvl2pPr>
      <a:lvl3pPr algn="l" rtl="0" eaLnBrk="1" fontAlgn="base" hangingPunct="1">
        <a:spcBef>
          <a:spcPct val="0"/>
        </a:spcBef>
        <a:spcAft>
          <a:spcPct val="0"/>
        </a:spcAft>
        <a:defRPr kumimoji="1" sz="2200" b="1">
          <a:solidFill>
            <a:schemeClr val="tx1"/>
          </a:solidFill>
          <a:latin typeface="Arial" charset="0"/>
        </a:defRPr>
      </a:lvl3pPr>
      <a:lvl4pPr algn="l" rtl="0" eaLnBrk="1" fontAlgn="base" hangingPunct="1">
        <a:spcBef>
          <a:spcPct val="0"/>
        </a:spcBef>
        <a:spcAft>
          <a:spcPct val="0"/>
        </a:spcAft>
        <a:defRPr kumimoji="1" sz="2200" b="1">
          <a:solidFill>
            <a:schemeClr val="tx1"/>
          </a:solidFill>
          <a:latin typeface="Arial" charset="0"/>
        </a:defRPr>
      </a:lvl4pPr>
      <a:lvl5pPr algn="l" rtl="0" eaLnBrk="1" fontAlgn="base" hangingPunct="1">
        <a:spcBef>
          <a:spcPct val="0"/>
        </a:spcBef>
        <a:spcAft>
          <a:spcPct val="0"/>
        </a:spcAft>
        <a:defRPr kumimoji="1" sz="2200" b="1">
          <a:solidFill>
            <a:schemeClr val="tx1"/>
          </a:solidFill>
          <a:latin typeface="Arial" charset="0"/>
        </a:defRPr>
      </a:lvl5pPr>
      <a:lvl6pPr marL="457200" algn="l" rtl="0" eaLnBrk="1" fontAlgn="base" hangingPunct="1">
        <a:spcBef>
          <a:spcPct val="0"/>
        </a:spcBef>
        <a:spcAft>
          <a:spcPct val="0"/>
        </a:spcAft>
        <a:defRPr kumimoji="1" sz="2200" b="1">
          <a:solidFill>
            <a:schemeClr val="tx1"/>
          </a:solidFill>
          <a:latin typeface="Arial" charset="0"/>
        </a:defRPr>
      </a:lvl6pPr>
      <a:lvl7pPr marL="914400" algn="l" rtl="0" eaLnBrk="1" fontAlgn="base" hangingPunct="1">
        <a:spcBef>
          <a:spcPct val="0"/>
        </a:spcBef>
        <a:spcAft>
          <a:spcPct val="0"/>
        </a:spcAft>
        <a:defRPr kumimoji="1" sz="2200" b="1">
          <a:solidFill>
            <a:schemeClr val="tx1"/>
          </a:solidFill>
          <a:latin typeface="Arial" charset="0"/>
        </a:defRPr>
      </a:lvl7pPr>
      <a:lvl8pPr marL="1371600" algn="l" rtl="0" eaLnBrk="1" fontAlgn="base" hangingPunct="1">
        <a:spcBef>
          <a:spcPct val="0"/>
        </a:spcBef>
        <a:spcAft>
          <a:spcPct val="0"/>
        </a:spcAft>
        <a:defRPr kumimoji="1" sz="2200" b="1">
          <a:solidFill>
            <a:schemeClr val="tx1"/>
          </a:solidFill>
          <a:latin typeface="Arial" charset="0"/>
        </a:defRPr>
      </a:lvl8pPr>
      <a:lvl9pPr marL="1828800" algn="l" rtl="0" eaLnBrk="1" fontAlgn="base" hangingPunct="1">
        <a:spcBef>
          <a:spcPct val="0"/>
        </a:spcBef>
        <a:spcAft>
          <a:spcPct val="0"/>
        </a:spcAft>
        <a:defRPr kumimoji="1" sz="2200" b="1">
          <a:solidFill>
            <a:schemeClr val="tx1"/>
          </a:solidFill>
          <a:latin typeface="Arial" charset="0"/>
        </a:defRPr>
      </a:lvl9pPr>
    </p:titleStyle>
    <p:bodyStyle>
      <a:lvl1pPr marL="190500" indent="-190500" algn="l" rtl="0" eaLnBrk="1" fontAlgn="base" hangingPunct="1">
        <a:spcBef>
          <a:spcPct val="20000"/>
        </a:spcBef>
        <a:spcAft>
          <a:spcPct val="0"/>
        </a:spcAft>
        <a:buClr>
          <a:schemeClr val="accent1"/>
        </a:buClr>
        <a:buFont typeface="Wingdings" pitchFamily="2" charset="2"/>
        <a:buChar char="§"/>
        <a:defRPr kumimoji="1" sz="2000">
          <a:solidFill>
            <a:schemeClr val="tx1"/>
          </a:solidFill>
          <a:latin typeface="HG丸ｺﾞｼｯｸM-PRO" panose="020F0600000000000000" pitchFamily="50" charset="-128"/>
          <a:ea typeface="HG丸ｺﾞｼｯｸM-PRO" panose="020F0600000000000000" pitchFamily="50" charset="-128"/>
          <a:cs typeface="+mn-cs"/>
        </a:defRPr>
      </a:lvl1pPr>
      <a:lvl2pPr marL="381000" indent="-188913" algn="l" rtl="0" eaLnBrk="1" fontAlgn="base" hangingPunct="1">
        <a:spcBef>
          <a:spcPct val="20000"/>
        </a:spcBef>
        <a:spcAft>
          <a:spcPct val="0"/>
        </a:spcAft>
        <a:buClr>
          <a:schemeClr val="accent1"/>
        </a:buClr>
        <a:buChar char="-"/>
        <a:defRPr kumimoji="1">
          <a:solidFill>
            <a:schemeClr val="tx1"/>
          </a:solidFill>
          <a:latin typeface="HG丸ｺﾞｼｯｸM-PRO" panose="020F0600000000000000" pitchFamily="50" charset="-128"/>
          <a:ea typeface="HG丸ｺﾞｼｯｸM-PRO" panose="020F0600000000000000" pitchFamily="50" charset="-128"/>
        </a:defRPr>
      </a:lvl2pPr>
      <a:lvl3pPr marL="561975" indent="-179388" algn="l" rtl="0" eaLnBrk="1" fontAlgn="base" hangingPunct="1">
        <a:spcBef>
          <a:spcPct val="20000"/>
        </a:spcBef>
        <a:spcAft>
          <a:spcPct val="0"/>
        </a:spcAft>
        <a:buClr>
          <a:schemeClr val="accent1"/>
        </a:buClr>
        <a:buChar char="-"/>
        <a:defRPr kumimoji="1">
          <a:solidFill>
            <a:schemeClr val="tx1"/>
          </a:solidFill>
          <a:latin typeface="HG丸ｺﾞｼｯｸM-PRO" panose="020F0600000000000000" pitchFamily="50" charset="-128"/>
          <a:ea typeface="HG丸ｺﾞｼｯｸM-PRO" panose="020F0600000000000000" pitchFamily="50" charset="-128"/>
        </a:defRPr>
      </a:lvl3pPr>
      <a:lvl4pPr marL="752475" indent="-188913" algn="l" rtl="0" eaLnBrk="1" fontAlgn="base" hangingPunct="1">
        <a:spcBef>
          <a:spcPct val="20000"/>
        </a:spcBef>
        <a:spcAft>
          <a:spcPct val="0"/>
        </a:spcAft>
        <a:buClr>
          <a:schemeClr val="accent1"/>
        </a:buClr>
        <a:buChar char="-"/>
        <a:defRPr kumimoji="1">
          <a:solidFill>
            <a:schemeClr val="tx1"/>
          </a:solidFill>
          <a:latin typeface="HG丸ｺﾞｼｯｸM-PRO" panose="020F0600000000000000" pitchFamily="50" charset="-128"/>
          <a:ea typeface="HG丸ｺﾞｼｯｸM-PRO" panose="020F0600000000000000" pitchFamily="50" charset="-128"/>
        </a:defRPr>
      </a:lvl4pPr>
      <a:lvl5pPr marL="962025" indent="-207963" algn="l" rtl="0" eaLnBrk="1" fontAlgn="base" hangingPunct="1">
        <a:spcBef>
          <a:spcPct val="20000"/>
        </a:spcBef>
        <a:spcAft>
          <a:spcPct val="0"/>
        </a:spcAft>
        <a:buClr>
          <a:schemeClr val="accent1"/>
        </a:buClr>
        <a:buFont typeface="Wingdings" pitchFamily="2" charset="2"/>
        <a:buChar char="§"/>
        <a:defRPr kumimoji="1">
          <a:solidFill>
            <a:schemeClr val="tx1"/>
          </a:solidFill>
          <a:latin typeface="HG丸ｺﾞｼｯｸM-PRO" panose="020F0600000000000000" pitchFamily="50" charset="-128"/>
          <a:ea typeface="HG丸ｺﾞｼｯｸM-PRO" panose="020F0600000000000000" pitchFamily="50" charset="-128"/>
        </a:defRPr>
      </a:lvl5pPr>
      <a:lvl6pPr marL="1419225" indent="-207963" algn="l" rtl="0" eaLnBrk="1" fontAlgn="base" hangingPunct="1">
        <a:spcBef>
          <a:spcPct val="20000"/>
        </a:spcBef>
        <a:spcAft>
          <a:spcPct val="0"/>
        </a:spcAft>
        <a:buClr>
          <a:schemeClr val="accent1"/>
        </a:buClr>
        <a:buFont typeface="Wingdings" pitchFamily="2" charset="2"/>
        <a:buChar char="§"/>
        <a:defRPr kumimoji="1">
          <a:solidFill>
            <a:schemeClr val="tx1"/>
          </a:solidFill>
          <a:latin typeface="+mn-lt"/>
        </a:defRPr>
      </a:lvl6pPr>
      <a:lvl7pPr marL="1876425" indent="-207963" algn="l" rtl="0" eaLnBrk="1" fontAlgn="base" hangingPunct="1">
        <a:spcBef>
          <a:spcPct val="20000"/>
        </a:spcBef>
        <a:spcAft>
          <a:spcPct val="0"/>
        </a:spcAft>
        <a:buClr>
          <a:schemeClr val="accent1"/>
        </a:buClr>
        <a:buFont typeface="Wingdings" pitchFamily="2" charset="2"/>
        <a:buChar char="§"/>
        <a:defRPr kumimoji="1">
          <a:solidFill>
            <a:schemeClr val="tx1"/>
          </a:solidFill>
          <a:latin typeface="+mn-lt"/>
        </a:defRPr>
      </a:lvl7pPr>
      <a:lvl8pPr marL="2333625" indent="-207963" algn="l" rtl="0" eaLnBrk="1" fontAlgn="base" hangingPunct="1">
        <a:spcBef>
          <a:spcPct val="20000"/>
        </a:spcBef>
        <a:spcAft>
          <a:spcPct val="0"/>
        </a:spcAft>
        <a:buClr>
          <a:schemeClr val="accent1"/>
        </a:buClr>
        <a:buFont typeface="Wingdings" pitchFamily="2" charset="2"/>
        <a:buChar char="§"/>
        <a:defRPr kumimoji="1">
          <a:solidFill>
            <a:schemeClr val="tx1"/>
          </a:solidFill>
          <a:latin typeface="+mn-lt"/>
        </a:defRPr>
      </a:lvl8pPr>
      <a:lvl9pPr marL="2790825" indent="-207963" algn="l" rtl="0" eaLnBrk="1" fontAlgn="base" hangingPunct="1">
        <a:spcBef>
          <a:spcPct val="20000"/>
        </a:spcBef>
        <a:spcAft>
          <a:spcPct val="0"/>
        </a:spcAft>
        <a:buClr>
          <a:schemeClr val="accent1"/>
        </a:buClr>
        <a:buFont typeface="Wingdings" pitchFamily="2" charset="2"/>
        <a:buChar char="§"/>
        <a:defRPr kumimoji="1">
          <a:solidFill>
            <a:schemeClr val="tx1"/>
          </a:solidFill>
          <a:latin typeface="+mn-lt"/>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emf"/><Relationship Id="rId7" Type="http://schemas.openxmlformats.org/officeDocument/2006/relationships/image" Target="../media/image22.em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1.emf"/><Relationship Id="rId5" Type="http://schemas.openxmlformats.org/officeDocument/2006/relationships/image" Target="../media/image20.emf"/><Relationship Id="rId4" Type="http://schemas.openxmlformats.org/officeDocument/2006/relationships/image" Target="../media/image19.emf"/></Relationships>
</file>

<file path=ppt/slides/_rels/slide12.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3" Type="http://schemas.openxmlformats.org/officeDocument/2006/relationships/image" Target="../media/image30.png"/><Relationship Id="rId7" Type="http://schemas.openxmlformats.org/officeDocument/2006/relationships/image" Target="../media/image34.w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36.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bwMode="auto">
          <a:xfrm>
            <a:off x="0" y="1008000"/>
            <a:ext cx="9144000" cy="2736304"/>
          </a:xfrm>
          <a:prstGeom prst="rect">
            <a:avLst/>
          </a:prstGeom>
          <a:solidFill>
            <a:schemeClr val="bg1"/>
          </a:solidFill>
          <a:ln w="12700" cap="flat" cmpd="sng" algn="ctr">
            <a:no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ndParaRPr>
          </a:p>
        </p:txBody>
      </p:sp>
      <p:sp>
        <p:nvSpPr>
          <p:cNvPr id="7" name="テキスト ボックス 6"/>
          <p:cNvSpPr txBox="1"/>
          <p:nvPr/>
        </p:nvSpPr>
        <p:spPr>
          <a:xfrm>
            <a:off x="2123728" y="6102588"/>
            <a:ext cx="4493538" cy="523220"/>
          </a:xfrm>
          <a:prstGeom prst="rect">
            <a:avLst/>
          </a:prstGeom>
          <a:noFill/>
          <a:ln>
            <a:noFill/>
            <a:prstDash val="dash"/>
          </a:ln>
        </p:spPr>
        <p:txBody>
          <a:bodyPr wrap="none" rtlCol="0">
            <a:spAutoFit/>
          </a:bodyPr>
          <a:lstStyle/>
          <a:p>
            <a:r>
              <a:rPr lang="ja-JP" altLang="en-US" sz="2800" dirty="0">
                <a:latin typeface="HG丸ｺﾞｼｯｸM-PRO" panose="020F0600000000000000" pitchFamily="50" charset="-128"/>
                <a:ea typeface="HG丸ｺﾞｼｯｸM-PRO" panose="020F0600000000000000" pitchFamily="50" charset="-128"/>
              </a:rPr>
              <a:t>株式</a:t>
            </a:r>
            <a:r>
              <a:rPr lang="ja-JP" altLang="en-US" sz="2800" dirty="0" smtClean="0">
                <a:latin typeface="HG丸ｺﾞｼｯｸM-PRO" panose="020F0600000000000000" pitchFamily="50" charset="-128"/>
                <a:ea typeface="HG丸ｺﾞｼｯｸM-PRO" panose="020F0600000000000000" pitchFamily="50" charset="-128"/>
              </a:rPr>
              <a:t>会社ビートセンシング</a:t>
            </a:r>
            <a:endParaRPr kumimoji="1" lang="ja-JP" altLang="en-US" sz="2800" dirty="0">
              <a:latin typeface="HG丸ｺﾞｼｯｸM-PRO" panose="020F0600000000000000" pitchFamily="50" charset="-128"/>
              <a:ea typeface="HG丸ｺﾞｼｯｸM-PRO" panose="020F0600000000000000" pitchFamily="50" charset="-128"/>
            </a:endParaRPr>
          </a:p>
        </p:txBody>
      </p:sp>
      <p:sp>
        <p:nvSpPr>
          <p:cNvPr id="6" name="テキスト ボックス 5"/>
          <p:cNvSpPr txBox="1"/>
          <p:nvPr/>
        </p:nvSpPr>
        <p:spPr>
          <a:xfrm>
            <a:off x="251520" y="260648"/>
            <a:ext cx="8784976" cy="584775"/>
          </a:xfrm>
          <a:prstGeom prst="rect">
            <a:avLst/>
          </a:prstGeom>
          <a:noFill/>
          <a:ln>
            <a:noFill/>
            <a:prstDash val="dash"/>
          </a:ln>
        </p:spPr>
        <p:txBody>
          <a:bodyPr wrap="square" rtlCol="0">
            <a:spAutoFit/>
          </a:bodyPr>
          <a:lstStyle/>
          <a:p>
            <a:r>
              <a:rPr lang="ja-JP" altLang="en-US" sz="3200" dirty="0" smtClean="0">
                <a:solidFill>
                  <a:srgbClr val="00B0F0"/>
                </a:solidFill>
                <a:latin typeface="HG丸ｺﾞｼｯｸM-PRO" panose="020F0600000000000000" pitchFamily="50" charset="-128"/>
                <a:ea typeface="HG丸ｺﾞｼｯｸM-PRO" panose="020F0600000000000000" pitchFamily="50" charset="-128"/>
              </a:rPr>
              <a:t>第４</a:t>
            </a:r>
            <a:r>
              <a:rPr lang="en-US" altLang="ja-JP" sz="3200" dirty="0" smtClean="0">
                <a:solidFill>
                  <a:srgbClr val="00B0F0"/>
                </a:solidFill>
                <a:latin typeface="HG丸ｺﾞｼｯｸM-PRO" panose="020F0600000000000000" pitchFamily="50" charset="-128"/>
                <a:ea typeface="HG丸ｺﾞｼｯｸM-PRO" panose="020F0600000000000000" pitchFamily="50" charset="-128"/>
              </a:rPr>
              <a:t>2</a:t>
            </a:r>
            <a:r>
              <a:rPr lang="ja-JP" altLang="en-US" sz="3200" dirty="0" smtClean="0">
                <a:solidFill>
                  <a:srgbClr val="00B0F0"/>
                </a:solidFill>
                <a:latin typeface="HG丸ｺﾞｼｯｸM-PRO" panose="020F0600000000000000" pitchFamily="50" charset="-128"/>
                <a:ea typeface="HG丸ｺﾞｼｯｸM-PRO" panose="020F0600000000000000" pitchFamily="50" charset="-128"/>
              </a:rPr>
              <a:t>回製剤・創剤セミナー</a:t>
            </a:r>
            <a:r>
              <a:rPr lang="ja-JP" altLang="en-US" sz="2800" dirty="0" smtClean="0">
                <a:solidFill>
                  <a:srgbClr val="00B0F0"/>
                </a:solidFill>
                <a:latin typeface="HG丸ｺﾞｼｯｸM-PRO" panose="020F0600000000000000" pitchFamily="50" charset="-128"/>
                <a:ea typeface="HG丸ｺﾞｼｯｸM-PRO" panose="020F0600000000000000" pitchFamily="50" charset="-128"/>
              </a:rPr>
              <a:t>　　　</a:t>
            </a:r>
            <a:r>
              <a:rPr lang="en-US" altLang="ja-JP" sz="2400" dirty="0" smtClean="0">
                <a:solidFill>
                  <a:srgbClr val="00B0F0"/>
                </a:solidFill>
                <a:latin typeface="HG丸ｺﾞｼｯｸM-PRO" panose="020F0600000000000000" pitchFamily="50" charset="-128"/>
                <a:ea typeface="HG丸ｺﾞｼｯｸM-PRO" panose="020F0600000000000000" pitchFamily="50" charset="-128"/>
              </a:rPr>
              <a:t>2017.8.24</a:t>
            </a:r>
            <a:r>
              <a:rPr lang="ja-JP" altLang="en-US" sz="2400" dirty="0" smtClean="0">
                <a:solidFill>
                  <a:srgbClr val="00B0F0"/>
                </a:solidFill>
                <a:latin typeface="HG丸ｺﾞｼｯｸM-PRO" panose="020F0600000000000000" pitchFamily="50" charset="-128"/>
                <a:ea typeface="HG丸ｺﾞｼｯｸM-PRO" panose="020F0600000000000000" pitchFamily="50" charset="-128"/>
              </a:rPr>
              <a:t>　</a:t>
            </a:r>
            <a:r>
              <a:rPr lang="ja-JP" altLang="en-US" sz="2400" dirty="0" smtClean="0"/>
              <a:t>　　　　　　　　　　　　　</a:t>
            </a:r>
            <a:endParaRPr kumimoji="1" lang="ja-JP" altLang="en-US" sz="2400" dirty="0"/>
          </a:p>
        </p:txBody>
      </p:sp>
      <p:sp>
        <p:nvSpPr>
          <p:cNvPr id="2" name="タイトル 1"/>
          <p:cNvSpPr>
            <a:spLocks noGrp="1"/>
          </p:cNvSpPr>
          <p:nvPr>
            <p:ph type="ctrTitle" sz="quarter"/>
          </p:nvPr>
        </p:nvSpPr>
        <p:spPr>
          <a:xfrm>
            <a:off x="414908" y="1339036"/>
            <a:ext cx="8458200" cy="1470025"/>
          </a:xfrm>
        </p:spPr>
        <p:txBody>
          <a:bodyPr>
            <a:normAutofit fontScale="90000"/>
          </a:bodyPr>
          <a:lstStyle/>
          <a:p>
            <a:r>
              <a:rPr lang="ja-JP" altLang="en-US" sz="3600" dirty="0" smtClean="0">
                <a:solidFill>
                  <a:srgbClr val="FF0000"/>
                </a:solidFill>
              </a:rPr>
              <a:t>近赤外線光によるプロセス品質管理のご提案</a:t>
            </a:r>
            <a:r>
              <a:rPr lang="en-US" altLang="ja-JP" dirty="0" smtClean="0"/>
              <a:t/>
            </a:r>
            <a:br>
              <a:rPr lang="en-US" altLang="ja-JP" dirty="0" smtClean="0"/>
            </a:br>
            <a:r>
              <a:rPr lang="en-US" altLang="ja-JP" dirty="0" smtClean="0"/>
              <a:t/>
            </a:r>
            <a:br>
              <a:rPr lang="en-US" altLang="ja-JP" dirty="0" smtClean="0"/>
            </a:br>
            <a:r>
              <a:rPr lang="ja-JP" altLang="en-US" dirty="0" smtClean="0"/>
              <a:t>　　　</a:t>
            </a:r>
            <a:r>
              <a:rPr lang="ja-JP" altLang="en-US" dirty="0" smtClean="0">
                <a:solidFill>
                  <a:srgbClr val="0070C0"/>
                </a:solidFill>
              </a:rPr>
              <a:t>～光で非破壊、非接触、瞬時の成分量測定～</a:t>
            </a:r>
            <a:endParaRPr kumimoji="1" lang="ja-JP" altLang="en-US" dirty="0">
              <a:solidFill>
                <a:srgbClr val="0070C0"/>
              </a:solidFill>
            </a:endParaRPr>
          </a:p>
        </p:txBody>
      </p:sp>
      <p:pic>
        <p:nvPicPr>
          <p:cNvPr id="8" name="図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516217" y="3461502"/>
            <a:ext cx="2016224" cy="2158810"/>
          </a:xfrm>
          <a:prstGeom prst="rect">
            <a:avLst/>
          </a:prstGeom>
        </p:spPr>
      </p:pic>
      <p:pic>
        <p:nvPicPr>
          <p:cNvPr id="3" name="図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42517" y="3584623"/>
            <a:ext cx="2181612" cy="2277602"/>
          </a:xfrm>
          <a:prstGeom prst="rect">
            <a:avLst/>
          </a:prstGeom>
        </p:spPr>
      </p:pic>
      <p:pic>
        <p:nvPicPr>
          <p:cNvPr id="10" name="図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39552" y="3212976"/>
            <a:ext cx="1996852" cy="2528014"/>
          </a:xfrm>
          <a:prstGeom prst="rect">
            <a:avLst/>
          </a:prstGeom>
        </p:spPr>
      </p:pic>
    </p:spTree>
    <p:extLst>
      <p:ext uri="{BB962C8B-B14F-4D97-AF65-F5344CB8AC3E}">
        <p14:creationId xmlns:p14="http://schemas.microsoft.com/office/powerpoint/2010/main" val="2475085579"/>
      </p:ext>
    </p:extLst>
  </p:cSld>
  <p:clrMapOvr>
    <a:masterClrMapping/>
  </p:clrMapOvr>
  <p:transition spd="med" advTm="6967">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3"/>
          <p:cNvSpPr>
            <a:spLocks noGrp="1"/>
          </p:cNvSpPr>
          <p:nvPr>
            <p:ph type="ftr" sz="quarter" idx="10"/>
          </p:nvPr>
        </p:nvSpPr>
        <p:spPr/>
        <p:txBody>
          <a:bodyPr/>
          <a:lstStyle/>
          <a:p>
            <a:r>
              <a:rPr lang="de-DE" altLang="ja-JP"/>
              <a:t>Page </a:t>
            </a:r>
            <a:fld id="{76E7381D-F806-43B7-9C1A-A1E2EE3140EF}" type="slidenum">
              <a:rPr lang="de-DE" altLang="ja-JP" sz="1400" b="1"/>
              <a:pPr/>
              <a:t>9</a:t>
            </a:fld>
            <a:endParaRPr lang="de-DE" altLang="ja-JP" sz="1400" b="1"/>
          </a:p>
        </p:txBody>
      </p:sp>
      <p:sp>
        <p:nvSpPr>
          <p:cNvPr id="1059848" name="Rectangle 8"/>
          <p:cNvSpPr>
            <a:spLocks noGrp="1" noChangeArrowheads="1"/>
          </p:cNvSpPr>
          <p:nvPr>
            <p:ph type="title"/>
          </p:nvPr>
        </p:nvSpPr>
        <p:spPr>
          <a:xfrm>
            <a:off x="403224" y="230188"/>
            <a:ext cx="4720867" cy="600075"/>
          </a:xfrm>
        </p:spPr>
        <p:txBody>
          <a:bodyPr/>
          <a:lstStyle/>
          <a:p>
            <a:r>
              <a:rPr lang="ja-JP" altLang="en-US" sz="2400" dirty="0">
                <a:cs typeface="メイリオ" panose="020B0604030504040204" pitchFamily="50" charset="-128"/>
              </a:rPr>
              <a:t>波長による測定精度の</a:t>
            </a:r>
            <a:r>
              <a:rPr lang="ja-JP" altLang="en-US" sz="2400" dirty="0" smtClean="0">
                <a:cs typeface="メイリオ" panose="020B0604030504040204" pitchFamily="50" charset="-128"/>
              </a:rPr>
              <a:t>比較検証</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359642" y="4149725"/>
            <a:ext cx="8711549" cy="954107"/>
          </a:xfrm>
          <a:prstGeom prst="rect">
            <a:avLst/>
          </a:prstGeom>
          <a:noFill/>
        </p:spPr>
        <p:txBody>
          <a:bodyPr wrap="square" rtlCol="0">
            <a:spAutoFit/>
          </a:bodyPr>
          <a:lstStyle/>
          <a:p>
            <a:r>
              <a:rPr kumimoji="1" lang="ja-JP" altLang="en-US" sz="20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ＳＥＣ、ＳＥＰともに</a:t>
            </a:r>
            <a:r>
              <a:rPr kumimoji="1" lang="en-US" altLang="ja-JP" sz="20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4</a:t>
            </a:r>
            <a:r>
              <a:rPr kumimoji="1" lang="ja-JP" altLang="en-US" sz="20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機種で大きな相違は見られない。</a:t>
            </a:r>
            <a:endParaRPr kumimoji="1" lang="en-US" altLang="ja-JP" sz="2000" dirty="0" smtClean="0">
              <a:latin typeface="HG丸ｺﾞｼｯｸM-PRO" panose="020F0600000000000000" pitchFamily="50" charset="-128"/>
              <a:ea typeface="HG丸ｺﾞｼｯｸM-PRO" panose="020F0600000000000000" pitchFamily="50" charset="-128"/>
              <a:cs typeface="メイリオ" panose="020B0604030504040204" pitchFamily="50" charset="-128"/>
            </a:endParaRPr>
          </a:p>
          <a:p>
            <a:r>
              <a:rPr lang="ja-JP" altLang="en-US" sz="20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波長</a:t>
            </a:r>
            <a:r>
              <a:rPr lang="ja-JP" altLang="en-US" sz="2000" dirty="0">
                <a:latin typeface="HG丸ｺﾞｼｯｸM-PRO" panose="020F0600000000000000" pitchFamily="50" charset="-128"/>
                <a:ea typeface="HG丸ｺﾞｼｯｸM-PRO" panose="020F0600000000000000" pitchFamily="50" charset="-128"/>
                <a:cs typeface="メイリオ" panose="020B0604030504040204" pitchFamily="50" charset="-128"/>
              </a:rPr>
              <a:t>域</a:t>
            </a:r>
            <a:r>
              <a:rPr lang="ja-JP" altLang="en-US" sz="20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や波長範囲の違いはこの領域では大きな要素ではないと考えられる。</a:t>
            </a:r>
            <a:endParaRPr kumimoji="1" lang="en-US" altLang="ja-JP" sz="2000" dirty="0" smtClean="0">
              <a:latin typeface="HG丸ｺﾞｼｯｸM-PRO" panose="020F0600000000000000" pitchFamily="50" charset="-128"/>
              <a:ea typeface="HG丸ｺﾞｼｯｸM-PRO" panose="020F0600000000000000" pitchFamily="50" charset="-128"/>
              <a:cs typeface="メイリオ" panose="020B0604030504040204" pitchFamily="50" charset="-128"/>
            </a:endParaRPr>
          </a:p>
          <a:p>
            <a:endParaRPr kumimoji="1" lang="en-US" altLang="ja-JP" sz="16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graphicFrame>
        <p:nvGraphicFramePr>
          <p:cNvPr id="9" name="表 8"/>
          <p:cNvGraphicFramePr>
            <a:graphicFrameLocks noGrp="1"/>
          </p:cNvGraphicFramePr>
          <p:nvPr>
            <p:extLst>
              <p:ext uri="{D42A27DB-BD31-4B8C-83A1-F6EECF244321}">
                <p14:modId xmlns:p14="http://schemas.microsoft.com/office/powerpoint/2010/main" val="1470916069"/>
              </p:ext>
            </p:extLst>
          </p:nvPr>
        </p:nvGraphicFramePr>
        <p:xfrm>
          <a:off x="465093" y="1650194"/>
          <a:ext cx="8283371" cy="1920240"/>
        </p:xfrm>
        <a:graphic>
          <a:graphicData uri="http://schemas.openxmlformats.org/drawingml/2006/table">
            <a:tbl>
              <a:tblPr firstRow="1" bandRow="1">
                <a:tableStyleId>{5940675A-B579-460E-94D1-54222C63F5DA}</a:tableStyleId>
              </a:tblPr>
              <a:tblGrid>
                <a:gridCol w="1553688">
                  <a:extLst>
                    <a:ext uri="{9D8B030D-6E8A-4147-A177-3AD203B41FA5}">
                      <a16:colId xmlns:a16="http://schemas.microsoft.com/office/drawing/2014/main" xmlns="" val="20000"/>
                    </a:ext>
                  </a:extLst>
                </a:gridCol>
                <a:gridCol w="1732044">
                  <a:extLst>
                    <a:ext uri="{9D8B030D-6E8A-4147-A177-3AD203B41FA5}">
                      <a16:colId xmlns:a16="http://schemas.microsoft.com/office/drawing/2014/main" xmlns="" val="20001"/>
                    </a:ext>
                  </a:extLst>
                </a:gridCol>
                <a:gridCol w="1801470">
                  <a:extLst>
                    <a:ext uri="{9D8B030D-6E8A-4147-A177-3AD203B41FA5}">
                      <a16:colId xmlns:a16="http://schemas.microsoft.com/office/drawing/2014/main" xmlns="" val="20002"/>
                    </a:ext>
                  </a:extLst>
                </a:gridCol>
                <a:gridCol w="1539985">
                  <a:extLst>
                    <a:ext uri="{9D8B030D-6E8A-4147-A177-3AD203B41FA5}">
                      <a16:colId xmlns:a16="http://schemas.microsoft.com/office/drawing/2014/main" xmlns="" val="20003"/>
                    </a:ext>
                  </a:extLst>
                </a:gridCol>
                <a:gridCol w="1656184">
                  <a:extLst>
                    <a:ext uri="{9D8B030D-6E8A-4147-A177-3AD203B41FA5}">
                      <a16:colId xmlns:a16="http://schemas.microsoft.com/office/drawing/2014/main" xmlns="" val="20004"/>
                    </a:ext>
                  </a:extLst>
                </a:gridCol>
              </a:tblGrid>
              <a:tr h="0">
                <a:tc>
                  <a:txBody>
                    <a:bodyPr/>
                    <a:lstStyle/>
                    <a:p>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ＮＩＲ①</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ＮＩＲ②</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gridSpan="2">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ビートセンシング</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hMerge="1">
                  <a:txBody>
                    <a:bodyPr/>
                    <a:lstStyle/>
                    <a:p>
                      <a:endParaRPr kumimoji="1" lang="ja-JP" altLang="en-US" dirty="0"/>
                    </a:p>
                  </a:txBody>
                  <a:tcPr/>
                </a:tc>
                <a:extLst>
                  <a:ext uri="{0D108BD9-81ED-4DB2-BD59-A6C34878D82A}">
                    <a16:rowId xmlns:a16="http://schemas.microsoft.com/office/drawing/2014/main" xmlns="" val="10000"/>
                  </a:ext>
                </a:extLst>
              </a:tr>
              <a:tr h="0">
                <a:tc>
                  <a:txBody>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波長</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(nm)</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1100nm-2300nm</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800nm-2500nm</a:t>
                      </a:r>
                    </a:p>
                  </a:txBody>
                  <a:tcPr anchor="ctr"/>
                </a:tc>
                <a:tc gridSpan="2">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900nm-1700nm</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hMerge="1">
                  <a:txBody>
                    <a:bodyPr/>
                    <a:lstStyle/>
                    <a:p>
                      <a:endParaRPr kumimoji="1" lang="ja-JP" altLang="en-US" dirty="0"/>
                    </a:p>
                  </a:txBody>
                  <a:tcPr/>
                </a:tc>
                <a:extLst>
                  <a:ext uri="{0D108BD9-81ED-4DB2-BD59-A6C34878D82A}">
                    <a16:rowId xmlns:a16="http://schemas.microsoft.com/office/drawing/2014/main" xmlns="" val="10001"/>
                  </a:ext>
                </a:extLst>
              </a:tr>
              <a:tr h="0">
                <a:tc>
                  <a:txBody>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測定光学系</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受光別軸光学系</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ファイバー式</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Ｆタイプ</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ファイバー式</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Ｒタイプ</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投受光同軸光学系</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2"/>
                  </a:ext>
                </a:extLst>
              </a:tr>
              <a:tr h="0">
                <a:tc>
                  <a:txBody>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ｷｬﾘﾌﾞﾚｰｼｮﾝ</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標準偏差</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SEC</a:t>
                      </a:r>
                    </a:p>
                  </a:txBody>
                  <a:tcPr anchor="ct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0.65</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0.61</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0.42</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0.65</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3"/>
                  </a:ext>
                </a:extLst>
              </a:tr>
              <a:tr h="0">
                <a:tc>
                  <a:txBody>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未知試料ﾊﾞﾘﾃﾞｰｼｮﾝ</a:t>
                      </a:r>
                      <a:endPar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標準偏差</a:t>
                      </a: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SEP</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1.06</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0.44</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0.78</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200" dirty="0" smtClean="0">
                          <a:latin typeface="メイリオ" panose="020B0604030504040204" pitchFamily="50" charset="-128"/>
                          <a:ea typeface="メイリオ" panose="020B0604030504040204" pitchFamily="50" charset="-128"/>
                          <a:cs typeface="メイリオ" panose="020B0604030504040204" pitchFamily="50" charset="-128"/>
                        </a:rPr>
                        <a:t>0.47</a:t>
                      </a:r>
                      <a:endParaRPr kumimoji="1"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4"/>
                  </a:ext>
                </a:extLst>
              </a:tr>
            </a:tbl>
          </a:graphicData>
        </a:graphic>
      </p:graphicFrame>
      <p:sp>
        <p:nvSpPr>
          <p:cNvPr id="2" name="テキスト ボックス 1"/>
          <p:cNvSpPr txBox="1"/>
          <p:nvPr/>
        </p:nvSpPr>
        <p:spPr>
          <a:xfrm>
            <a:off x="357682" y="1263747"/>
            <a:ext cx="2433680" cy="369332"/>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ＮＩＲ　</a:t>
            </a:r>
            <a:r>
              <a:rPr kumimoji="1" lang="en-US" altLang="ja-JP" dirty="0" smtClean="0">
                <a:latin typeface="HG丸ｺﾞｼｯｸM-PRO" panose="020F0600000000000000" pitchFamily="50" charset="-128"/>
                <a:ea typeface="HG丸ｺﾞｼｯｸM-PRO" panose="020F0600000000000000" pitchFamily="50" charset="-128"/>
              </a:rPr>
              <a:t>4</a:t>
            </a:r>
            <a:r>
              <a:rPr kumimoji="1" lang="ja-JP" altLang="en-US" dirty="0" smtClean="0">
                <a:latin typeface="HG丸ｺﾞｼｯｸM-PRO" panose="020F0600000000000000" pitchFamily="50" charset="-128"/>
                <a:ea typeface="HG丸ｺﾞｼｯｸM-PRO" panose="020F0600000000000000" pitchFamily="50" charset="-128"/>
              </a:rPr>
              <a:t>機種の比較</a:t>
            </a:r>
            <a:endParaRPr kumimoji="1" lang="ja-JP" altLang="en-US"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272521579"/>
      </p:ext>
    </p:extLst>
  </p:cSld>
  <p:clrMapOvr>
    <a:masterClrMapping/>
  </p:clrMapOvr>
  <p:transition spd="med">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8" name="タイトル 1"/>
          <p:cNvSpPr>
            <a:spLocks noGrp="1"/>
          </p:cNvSpPr>
          <p:nvPr>
            <p:ph type="title"/>
          </p:nvPr>
        </p:nvSpPr>
        <p:spPr>
          <a:xfrm>
            <a:off x="467544" y="214313"/>
            <a:ext cx="8229600" cy="725487"/>
          </a:xfrm>
        </p:spPr>
        <p:txBody>
          <a:bodyPr/>
          <a:lstStyle/>
          <a:p>
            <a:pPr algn="l" eaLnBrk="1" hangingPunct="1"/>
            <a:r>
              <a:rPr lang="ja-JP" altLang="en-US" sz="3200" dirty="0" smtClean="0"/>
              <a:t>ビートセンサーの特徴</a:t>
            </a:r>
          </a:p>
        </p:txBody>
      </p:sp>
      <p:sp>
        <p:nvSpPr>
          <p:cNvPr id="2" name="スライド番号プレースホルダー 1"/>
          <p:cNvSpPr>
            <a:spLocks noGrp="1"/>
          </p:cNvSpPr>
          <p:nvPr>
            <p:ph type="sldNum" sz="quarter" idx="4294967295"/>
          </p:nvPr>
        </p:nvSpPr>
        <p:spPr>
          <a:xfrm>
            <a:off x="7086600" y="6356350"/>
            <a:ext cx="2057400" cy="365125"/>
          </a:xfrm>
          <a:prstGeom prst="rect">
            <a:avLst/>
          </a:prstGeom>
        </p:spPr>
        <p:txBody>
          <a:bodyPr/>
          <a:lstStyle/>
          <a:p>
            <a:fld id="{76FF616A-902F-4F89-B7A8-96163D785F7F}" type="slidenum">
              <a:rPr kumimoji="1" lang="ja-JP" altLang="en-US" smtClean="0"/>
              <a:pPr/>
              <a:t>10</a:t>
            </a:fld>
            <a:endParaRPr kumimoji="1" lang="ja-JP" altLang="en-US"/>
          </a:p>
        </p:txBody>
      </p:sp>
      <p:sp>
        <p:nvSpPr>
          <p:cNvPr id="5" name="テキスト ボックス 4"/>
          <p:cNvSpPr txBox="1"/>
          <p:nvPr/>
        </p:nvSpPr>
        <p:spPr>
          <a:xfrm>
            <a:off x="349188" y="1069767"/>
            <a:ext cx="8445624" cy="523220"/>
          </a:xfrm>
          <a:prstGeom prst="rect">
            <a:avLst/>
          </a:prstGeom>
          <a:noFill/>
          <a:ln>
            <a:noFill/>
            <a:prstDash val="dash"/>
          </a:ln>
        </p:spPr>
        <p:txBody>
          <a:bodyPr wrap="square" rtlCol="0">
            <a:spAutoFit/>
          </a:bodyPr>
          <a:lstStyle/>
          <a:p>
            <a:pPr algn="ctr"/>
            <a:r>
              <a:rPr lang="ja-JP" altLang="en-US" sz="2800" dirty="0" smtClean="0">
                <a:solidFill>
                  <a:srgbClr val="0070C0"/>
                </a:solidFill>
                <a:latin typeface="HG丸ｺﾞｼｯｸM-PRO" panose="020F0600000000000000" pitchFamily="50" charset="-128"/>
                <a:ea typeface="HG丸ｺﾞｼｯｸM-PRO" panose="020F0600000000000000" pitchFamily="50" charset="-128"/>
              </a:rPr>
              <a:t>高速・高感度で現場測定に最適な近赤外線センサー</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　</a:t>
            </a:r>
            <a:r>
              <a:rPr kumimoji="1" lang="ja-JP" altLang="en-US" sz="2400" dirty="0" smtClean="0">
                <a:solidFill>
                  <a:srgbClr val="FF0000"/>
                </a:solidFill>
              </a:rPr>
              <a:t>　　　　　　　　　　　　　</a:t>
            </a:r>
            <a:endParaRPr kumimoji="1" lang="ja-JP" altLang="en-US" sz="2400" dirty="0">
              <a:solidFill>
                <a:srgbClr val="FF0000"/>
              </a:solidFill>
            </a:endParaRPr>
          </a:p>
        </p:txBody>
      </p:sp>
      <p:sp>
        <p:nvSpPr>
          <p:cNvPr id="7" name="テキスト ボックス 6"/>
          <p:cNvSpPr txBox="1"/>
          <p:nvPr/>
        </p:nvSpPr>
        <p:spPr>
          <a:xfrm>
            <a:off x="598662" y="1706820"/>
            <a:ext cx="4752528" cy="4524315"/>
          </a:xfrm>
          <a:prstGeom prst="rect">
            <a:avLst/>
          </a:prstGeom>
          <a:noFill/>
          <a:ln>
            <a:noFill/>
            <a:prstDash val="dash"/>
          </a:ln>
        </p:spPr>
        <p:txBody>
          <a:bodyPr wrap="square" rtlCol="0">
            <a:spAutoFit/>
          </a:bodyPr>
          <a:lstStyle/>
          <a:p>
            <a:r>
              <a:rPr lang="ja-JP" altLang="en-US" sz="2000" dirty="0">
                <a:latin typeface="HG丸ｺﾞｼｯｸM-PRO" panose="020F0600000000000000" pitchFamily="50" charset="-128"/>
                <a:ea typeface="HG丸ｺﾞｼｯｸM-PRO" panose="020F0600000000000000" pitchFamily="50" charset="-128"/>
              </a:rPr>
              <a:t>１．瞬時（約</a:t>
            </a:r>
            <a:r>
              <a:rPr lang="en-US" altLang="ja-JP" sz="2000" dirty="0">
                <a:latin typeface="HG丸ｺﾞｼｯｸM-PRO" panose="020F0600000000000000" pitchFamily="50" charset="-128"/>
                <a:ea typeface="HG丸ｺﾞｼｯｸM-PRO" panose="020F0600000000000000" pitchFamily="50" charset="-128"/>
              </a:rPr>
              <a:t>1</a:t>
            </a:r>
            <a:r>
              <a:rPr lang="ja-JP" altLang="en-US" sz="2000" dirty="0">
                <a:latin typeface="HG丸ｺﾞｼｯｸM-PRO" panose="020F0600000000000000" pitchFamily="50" charset="-128"/>
                <a:ea typeface="HG丸ｺﾞｼｯｸM-PRO" panose="020F0600000000000000" pitchFamily="50" charset="-128"/>
              </a:rPr>
              <a:t>秒）</a:t>
            </a:r>
            <a:r>
              <a:rPr lang="ja-JP" altLang="en-US" sz="2000" dirty="0" smtClean="0">
                <a:latin typeface="HG丸ｺﾞｼｯｸM-PRO" panose="020F0600000000000000" pitchFamily="50" charset="-128"/>
                <a:ea typeface="HG丸ｺﾞｼｯｸM-PRO" panose="020F0600000000000000" pitchFamily="50" charset="-128"/>
              </a:rPr>
              <a:t>にて</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ja-JP" altLang="en-US" sz="2000" dirty="0" smtClean="0">
                <a:latin typeface="HG丸ｺﾞｼｯｸM-PRO" panose="020F0600000000000000" pitchFamily="50" charset="-128"/>
                <a:ea typeface="HG丸ｺﾞｼｯｸM-PRO" panose="020F0600000000000000" pitchFamily="50" charset="-128"/>
              </a:rPr>
              <a:t>　成分量</a:t>
            </a:r>
            <a:r>
              <a:rPr lang="ja-JP" altLang="en-US" sz="2000" dirty="0">
                <a:latin typeface="HG丸ｺﾞｼｯｸM-PRO" panose="020F0600000000000000" pitchFamily="50" charset="-128"/>
                <a:ea typeface="HG丸ｺﾞｼｯｸM-PRO" panose="020F0600000000000000" pitchFamily="50" charset="-128"/>
              </a:rPr>
              <a:t>測定＆種類</a:t>
            </a:r>
            <a:r>
              <a:rPr lang="ja-JP" altLang="en-US" sz="2000" dirty="0" smtClean="0">
                <a:latin typeface="HG丸ｺﾞｼｯｸM-PRO" panose="020F0600000000000000" pitchFamily="50" charset="-128"/>
                <a:ea typeface="HG丸ｺﾞｼｯｸM-PRO" panose="020F0600000000000000" pitchFamily="50" charset="-128"/>
              </a:rPr>
              <a:t>判別</a:t>
            </a:r>
            <a:endParaRPr lang="en-US" altLang="ja-JP" sz="2000" dirty="0" smtClean="0">
              <a:latin typeface="HG丸ｺﾞｼｯｸM-PRO" panose="020F0600000000000000" pitchFamily="50" charset="-128"/>
              <a:ea typeface="HG丸ｺﾞｼｯｸM-PRO" panose="020F0600000000000000" pitchFamily="50" charset="-128"/>
            </a:endParaRPr>
          </a:p>
          <a:p>
            <a:endParaRPr lang="ja-JP" altLang="en-US"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２．プロセス計測に対応する</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ja-JP" altLang="en-US" sz="2000" dirty="0" smtClean="0">
                <a:latin typeface="HG丸ｺﾞｼｯｸM-PRO" panose="020F0600000000000000" pitchFamily="50" charset="-128"/>
                <a:ea typeface="HG丸ｺﾞｼｯｸM-PRO" panose="020F0600000000000000" pitchFamily="50" charset="-128"/>
              </a:rPr>
              <a:t>　入出力インターフェース</a:t>
            </a:r>
            <a:endParaRPr lang="en-US" altLang="ja-JP" sz="2000" dirty="0" smtClean="0">
              <a:latin typeface="HG丸ｺﾞｼｯｸM-PRO" panose="020F0600000000000000" pitchFamily="50" charset="-128"/>
              <a:ea typeface="HG丸ｺﾞｼｯｸM-PRO" panose="020F0600000000000000" pitchFamily="50" charset="-128"/>
            </a:endParaRPr>
          </a:p>
          <a:p>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３ </a:t>
            </a:r>
            <a:r>
              <a:rPr lang="ja-JP" altLang="en-US" sz="2000" dirty="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ＳＭＡ光</a:t>
            </a:r>
            <a:r>
              <a:rPr lang="ja-JP" altLang="en-US" sz="2000" dirty="0">
                <a:latin typeface="HG丸ｺﾞｼｯｸM-PRO" panose="020F0600000000000000" pitchFamily="50" charset="-128"/>
                <a:ea typeface="HG丸ｺﾞｼｯｸM-PRO" panose="020F0600000000000000" pitchFamily="50" charset="-128"/>
              </a:rPr>
              <a:t>コネクタ</a:t>
            </a:r>
            <a:r>
              <a:rPr lang="ja-JP" altLang="en-US" sz="2000" dirty="0" smtClean="0">
                <a:latin typeface="HG丸ｺﾞｼｯｸM-PRO" panose="020F0600000000000000" pitchFamily="50" charset="-128"/>
                <a:ea typeface="HG丸ｺﾞｼｯｸM-PRO" panose="020F0600000000000000" pitchFamily="50" charset="-128"/>
              </a:rPr>
              <a:t>採用</a:t>
            </a:r>
            <a:r>
              <a:rPr lang="ja-JP" altLang="en-US" sz="2000" dirty="0">
                <a:latin typeface="HG丸ｺﾞｼｯｸM-PRO" panose="020F0600000000000000" pitchFamily="50" charset="-128"/>
                <a:ea typeface="HG丸ｺﾞｼｯｸM-PRO" panose="020F0600000000000000" pitchFamily="50" charset="-128"/>
              </a:rPr>
              <a:t>（</a:t>
            </a:r>
            <a:r>
              <a:rPr lang="en-US" altLang="ja-JP" sz="2000" dirty="0" smtClean="0">
                <a:latin typeface="HG丸ｺﾞｼｯｸM-PRO" panose="020F0600000000000000" pitchFamily="50" charset="-128"/>
                <a:ea typeface="HG丸ｺﾞｼｯｸM-PRO" panose="020F0600000000000000" pitchFamily="50" charset="-128"/>
              </a:rPr>
              <a:t>BS-F</a:t>
            </a:r>
            <a:r>
              <a:rPr lang="ja-JP" altLang="en-US" sz="2000" dirty="0" smtClean="0">
                <a:latin typeface="HG丸ｺﾞｼｯｸM-PRO" panose="020F0600000000000000" pitchFamily="50" charset="-128"/>
                <a:ea typeface="HG丸ｺﾞｼｯｸM-PRO" panose="020F0600000000000000" pitchFamily="50" charset="-128"/>
              </a:rPr>
              <a:t>型）</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ja-JP" altLang="en-US" sz="2000" b="1" u="sng" dirty="0" smtClean="0">
                <a:solidFill>
                  <a:srgbClr val="FF0000"/>
                </a:solidFill>
                <a:latin typeface="HG丸ｺﾞｼｯｸM-PRO" panose="020F0600000000000000" pitchFamily="50" charset="-128"/>
                <a:ea typeface="HG丸ｺﾞｼｯｸM-PRO" panose="020F0600000000000000" pitchFamily="50" charset="-128"/>
              </a:rPr>
              <a:t>多種プローブから最適な選択</a:t>
            </a:r>
            <a:r>
              <a:rPr lang="ja-JP" altLang="en-US" sz="2000" dirty="0" smtClean="0">
                <a:latin typeface="HG丸ｺﾞｼｯｸM-PRO" panose="020F0600000000000000" pitchFamily="50" charset="-128"/>
                <a:ea typeface="HG丸ｺﾞｼｯｸM-PRO" panose="020F0600000000000000" pitchFamily="50" charset="-128"/>
              </a:rPr>
              <a:t>可能</a:t>
            </a:r>
            <a:endParaRPr lang="en-US" altLang="ja-JP" sz="2000" dirty="0">
              <a:latin typeface="HG丸ｺﾞｼｯｸM-PRO" panose="020F0600000000000000" pitchFamily="50" charset="-128"/>
              <a:ea typeface="HG丸ｺﾞｼｯｸM-PRO" panose="020F0600000000000000" pitchFamily="50" charset="-128"/>
            </a:endParaRPr>
          </a:p>
          <a:p>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４ </a:t>
            </a:r>
            <a:r>
              <a:rPr lang="ja-JP" altLang="en-US" sz="2000" dirty="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測定</a:t>
            </a:r>
            <a:r>
              <a:rPr lang="ja-JP" altLang="en-US" sz="2000" dirty="0">
                <a:latin typeface="HG丸ｺﾞｼｯｸM-PRO" panose="020F0600000000000000" pitchFamily="50" charset="-128"/>
                <a:ea typeface="HG丸ｺﾞｼｯｸM-PRO" panose="020F0600000000000000" pitchFamily="50" charset="-128"/>
              </a:rPr>
              <a:t>プローブ特注や</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共同の導入</a:t>
            </a:r>
            <a:r>
              <a:rPr lang="ja-JP" altLang="en-US" sz="2000" dirty="0" smtClean="0">
                <a:latin typeface="HG丸ｺﾞｼｯｸM-PRO" panose="020F0600000000000000" pitchFamily="50" charset="-128"/>
                <a:ea typeface="HG丸ｺﾞｼｯｸM-PRO" panose="020F0600000000000000" pitchFamily="50" charset="-128"/>
              </a:rPr>
              <a:t>実験など</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　　</a:t>
            </a:r>
            <a:r>
              <a:rPr lang="ja-JP" altLang="en-US" sz="2000" b="1" u="sng" dirty="0" smtClean="0">
                <a:solidFill>
                  <a:srgbClr val="FF0000"/>
                </a:solidFill>
                <a:latin typeface="HG丸ｺﾞｼｯｸM-PRO" panose="020F0600000000000000" pitchFamily="50" charset="-128"/>
                <a:ea typeface="HG丸ｺﾞｼｯｸM-PRO" panose="020F0600000000000000" pitchFamily="50" charset="-128"/>
              </a:rPr>
              <a:t>柔軟な対応</a:t>
            </a:r>
            <a:r>
              <a:rPr lang="ja-JP" altLang="en-US" sz="2000" dirty="0" smtClean="0">
                <a:latin typeface="HG丸ｺﾞｼｯｸM-PRO" panose="020F0600000000000000" pitchFamily="50" charset="-128"/>
                <a:ea typeface="HG丸ｺﾞｼｯｸM-PRO" panose="020F0600000000000000" pitchFamily="50" charset="-128"/>
              </a:rPr>
              <a:t>が可能</a:t>
            </a:r>
            <a:endParaRPr lang="en-US" altLang="ja-JP" sz="2000" dirty="0" smtClean="0">
              <a:latin typeface="HG丸ｺﾞｼｯｸM-PRO" panose="020F0600000000000000" pitchFamily="50" charset="-128"/>
              <a:ea typeface="HG丸ｺﾞｼｯｸM-PRO" panose="020F0600000000000000" pitchFamily="50" charset="-128"/>
            </a:endParaRPr>
          </a:p>
          <a:p>
            <a:endParaRPr lang="en-US" altLang="ja-JP" sz="2400" dirty="0" smtClean="0">
              <a:latin typeface="HG丸ｺﾞｼｯｸM-PRO" panose="020F0600000000000000" pitchFamily="50" charset="-128"/>
              <a:ea typeface="HG丸ｺﾞｼｯｸM-PRO" panose="020F0600000000000000" pitchFamily="50" charset="-128"/>
            </a:endParaRPr>
          </a:p>
          <a:p>
            <a:endParaRPr lang="en-US" altLang="ja-JP" sz="2400" dirty="0"/>
          </a:p>
        </p:txBody>
      </p:sp>
      <p:pic>
        <p:nvPicPr>
          <p:cNvPr id="6" name="図 5"/>
          <p:cNvPicPr>
            <a:picLocks noChangeAspect="1"/>
          </p:cNvPicPr>
          <p:nvPr/>
        </p:nvPicPr>
        <p:blipFill>
          <a:blip r:embed="rId3" cstate="print"/>
          <a:stretch>
            <a:fillRect/>
          </a:stretch>
        </p:blipFill>
        <p:spPr>
          <a:xfrm>
            <a:off x="5364088" y="3429000"/>
            <a:ext cx="1489860" cy="972000"/>
          </a:xfrm>
          <a:prstGeom prst="rect">
            <a:avLst/>
          </a:prstGeom>
        </p:spPr>
      </p:pic>
      <p:pic>
        <p:nvPicPr>
          <p:cNvPr id="9" name="図 8"/>
          <p:cNvPicPr>
            <a:picLocks noChangeAspect="1"/>
          </p:cNvPicPr>
          <p:nvPr/>
        </p:nvPicPr>
        <p:blipFill>
          <a:blip r:embed="rId4" cstate="print"/>
          <a:stretch>
            <a:fillRect/>
          </a:stretch>
        </p:blipFill>
        <p:spPr>
          <a:xfrm>
            <a:off x="7441554" y="2985000"/>
            <a:ext cx="961200" cy="1416000"/>
          </a:xfrm>
          <a:prstGeom prst="rect">
            <a:avLst/>
          </a:prstGeom>
        </p:spPr>
      </p:pic>
      <p:pic>
        <p:nvPicPr>
          <p:cNvPr id="10" name="図 9"/>
          <p:cNvPicPr>
            <a:picLocks noChangeAspect="1"/>
          </p:cNvPicPr>
          <p:nvPr/>
        </p:nvPicPr>
        <p:blipFill>
          <a:blip r:embed="rId5" cstate="print"/>
          <a:stretch>
            <a:fillRect/>
          </a:stretch>
        </p:blipFill>
        <p:spPr>
          <a:xfrm>
            <a:off x="5724128" y="4581128"/>
            <a:ext cx="1321650" cy="1488000"/>
          </a:xfrm>
          <a:prstGeom prst="rect">
            <a:avLst/>
          </a:prstGeom>
        </p:spPr>
      </p:pic>
      <p:pic>
        <p:nvPicPr>
          <p:cNvPr id="11" name="図 10"/>
          <p:cNvPicPr>
            <a:picLocks noChangeAspect="1"/>
          </p:cNvPicPr>
          <p:nvPr/>
        </p:nvPicPr>
        <p:blipFill>
          <a:blip r:embed="rId6" cstate="print"/>
          <a:stretch>
            <a:fillRect/>
          </a:stretch>
        </p:blipFill>
        <p:spPr>
          <a:xfrm>
            <a:off x="7140383" y="4679087"/>
            <a:ext cx="1249560" cy="936000"/>
          </a:xfrm>
          <a:prstGeom prst="rect">
            <a:avLst/>
          </a:prstGeom>
        </p:spPr>
      </p:pic>
      <p:pic>
        <p:nvPicPr>
          <p:cNvPr id="12" name="図 11"/>
          <p:cNvPicPr>
            <a:picLocks noChangeAspect="1"/>
          </p:cNvPicPr>
          <p:nvPr/>
        </p:nvPicPr>
        <p:blipFill>
          <a:blip r:embed="rId7" cstate="print"/>
          <a:stretch>
            <a:fillRect/>
          </a:stretch>
        </p:blipFill>
        <p:spPr>
          <a:xfrm>
            <a:off x="5724128" y="2406150"/>
            <a:ext cx="1585980" cy="978000"/>
          </a:xfrm>
          <a:prstGeom prst="rect">
            <a:avLst/>
          </a:prstGeom>
        </p:spPr>
      </p:pic>
    </p:spTree>
    <p:extLst>
      <p:ext uri="{BB962C8B-B14F-4D97-AF65-F5344CB8AC3E}">
        <p14:creationId xmlns:p14="http://schemas.microsoft.com/office/powerpoint/2010/main" val="1110114226"/>
      </p:ext>
    </p:extLst>
  </p:cSld>
  <p:clrMapOvr>
    <a:masterClrMapping/>
  </p:clrMapOvr>
  <p:transition spd="med" advTm="13922">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8" name="タイトル 1"/>
          <p:cNvSpPr>
            <a:spLocks noGrp="1"/>
          </p:cNvSpPr>
          <p:nvPr>
            <p:ph type="title"/>
          </p:nvPr>
        </p:nvSpPr>
        <p:spPr>
          <a:xfrm>
            <a:off x="467544" y="214313"/>
            <a:ext cx="8229600" cy="725487"/>
          </a:xfrm>
        </p:spPr>
        <p:txBody>
          <a:bodyPr/>
          <a:lstStyle/>
          <a:p>
            <a:pPr algn="l" eaLnBrk="1" hangingPunct="1"/>
            <a:r>
              <a:rPr lang="ja-JP" altLang="en-US" sz="3200" dirty="0" smtClean="0"/>
              <a:t>検量線作成ソフトウェア</a:t>
            </a:r>
          </a:p>
        </p:txBody>
      </p:sp>
      <p:sp>
        <p:nvSpPr>
          <p:cNvPr id="2" name="スライド番号プレースホルダー 1"/>
          <p:cNvSpPr>
            <a:spLocks noGrp="1"/>
          </p:cNvSpPr>
          <p:nvPr>
            <p:ph type="sldNum" sz="quarter" idx="4294967295"/>
          </p:nvPr>
        </p:nvSpPr>
        <p:spPr>
          <a:xfrm>
            <a:off x="7086600" y="6356350"/>
            <a:ext cx="2057400" cy="365125"/>
          </a:xfrm>
          <a:prstGeom prst="rect">
            <a:avLst/>
          </a:prstGeom>
        </p:spPr>
        <p:txBody>
          <a:bodyPr/>
          <a:lstStyle/>
          <a:p>
            <a:fld id="{76FF616A-902F-4F89-B7A8-96163D785F7F}" type="slidenum">
              <a:rPr kumimoji="1" lang="ja-JP" altLang="en-US" smtClean="0"/>
              <a:pPr/>
              <a:t>11</a:t>
            </a:fld>
            <a:endParaRPr kumimoji="1" lang="ja-JP" altLang="en-US"/>
          </a:p>
        </p:txBody>
      </p:sp>
      <p:sp>
        <p:nvSpPr>
          <p:cNvPr id="5" name="テキスト ボックス 4"/>
          <p:cNvSpPr txBox="1"/>
          <p:nvPr/>
        </p:nvSpPr>
        <p:spPr>
          <a:xfrm>
            <a:off x="125760" y="1133484"/>
            <a:ext cx="8892480" cy="523220"/>
          </a:xfrm>
          <a:prstGeom prst="rect">
            <a:avLst/>
          </a:prstGeom>
          <a:noFill/>
          <a:ln>
            <a:noFill/>
            <a:prstDash val="dash"/>
          </a:ln>
        </p:spPr>
        <p:txBody>
          <a:bodyPr wrap="square" rtlCol="0">
            <a:spAutoFit/>
          </a:bodyPr>
          <a:lstStyle/>
          <a:p>
            <a:pPr algn="ctr"/>
            <a:r>
              <a:rPr lang="ja-JP" altLang="en-US" sz="2800" dirty="0" smtClean="0">
                <a:solidFill>
                  <a:srgbClr val="0070C0"/>
                </a:solidFill>
                <a:latin typeface="HG丸ｺﾞｼｯｸM-PRO" panose="020F0600000000000000" pitchFamily="50" charset="-128"/>
                <a:ea typeface="HG丸ｺﾞｼｯｸM-PRO" panose="020F0600000000000000" pitchFamily="50" charset="-128"/>
              </a:rPr>
              <a:t>スペクトルを確認しながら最適な波長範囲を指定</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　</a:t>
            </a:r>
            <a:r>
              <a:rPr kumimoji="1" lang="ja-JP" altLang="en-US" sz="2400" dirty="0" smtClean="0">
                <a:solidFill>
                  <a:srgbClr val="FF0000"/>
                </a:solidFill>
              </a:rPr>
              <a:t>　　　　　　　　　　　　　</a:t>
            </a:r>
            <a:endParaRPr kumimoji="1" lang="ja-JP" altLang="en-US" sz="2400" dirty="0">
              <a:solidFill>
                <a:srgbClr val="FF0000"/>
              </a:solidFill>
            </a:endParaRPr>
          </a:p>
        </p:txBody>
      </p:sp>
      <p:pic>
        <p:nvPicPr>
          <p:cNvPr id="4" name="図 3"/>
          <p:cNvPicPr>
            <a:picLocks noChangeAspect="1"/>
          </p:cNvPicPr>
          <p:nvPr/>
        </p:nvPicPr>
        <p:blipFill>
          <a:blip r:embed="rId3"/>
          <a:stretch>
            <a:fillRect/>
          </a:stretch>
        </p:blipFill>
        <p:spPr>
          <a:xfrm>
            <a:off x="467544" y="1656704"/>
            <a:ext cx="5911381" cy="4416000"/>
          </a:xfrm>
          <a:prstGeom prst="rect">
            <a:avLst/>
          </a:prstGeom>
        </p:spPr>
      </p:pic>
    </p:spTree>
    <p:extLst>
      <p:ext uri="{BB962C8B-B14F-4D97-AF65-F5344CB8AC3E}">
        <p14:creationId xmlns:p14="http://schemas.microsoft.com/office/powerpoint/2010/main" val="2589873548"/>
      </p:ext>
    </p:extLst>
  </p:cSld>
  <p:clrMapOvr>
    <a:masterClrMapping/>
  </p:clrMapOvr>
  <p:transition spd="med" advTm="13922">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8" name="タイトル 1"/>
          <p:cNvSpPr>
            <a:spLocks noGrp="1"/>
          </p:cNvSpPr>
          <p:nvPr>
            <p:ph type="title"/>
          </p:nvPr>
        </p:nvSpPr>
        <p:spPr>
          <a:xfrm>
            <a:off x="467544" y="214313"/>
            <a:ext cx="8229600" cy="725487"/>
          </a:xfrm>
        </p:spPr>
        <p:txBody>
          <a:bodyPr/>
          <a:lstStyle/>
          <a:p>
            <a:pPr algn="l" eaLnBrk="1" hangingPunct="1"/>
            <a:r>
              <a:rPr lang="ja-JP" altLang="en-US" sz="3200" dirty="0" smtClean="0"/>
              <a:t>検量線作成ソフトウェア</a:t>
            </a:r>
          </a:p>
        </p:txBody>
      </p:sp>
      <p:sp>
        <p:nvSpPr>
          <p:cNvPr id="2" name="スライド番号プレースホルダー 1"/>
          <p:cNvSpPr>
            <a:spLocks noGrp="1"/>
          </p:cNvSpPr>
          <p:nvPr>
            <p:ph type="sldNum" sz="quarter" idx="4294967295"/>
          </p:nvPr>
        </p:nvSpPr>
        <p:spPr>
          <a:xfrm>
            <a:off x="7086600" y="6356350"/>
            <a:ext cx="2057400" cy="365125"/>
          </a:xfrm>
          <a:prstGeom prst="rect">
            <a:avLst/>
          </a:prstGeom>
        </p:spPr>
        <p:txBody>
          <a:bodyPr/>
          <a:lstStyle/>
          <a:p>
            <a:fld id="{76FF616A-902F-4F89-B7A8-96163D785F7F}" type="slidenum">
              <a:rPr kumimoji="1" lang="ja-JP" altLang="en-US" smtClean="0"/>
              <a:pPr/>
              <a:t>12</a:t>
            </a:fld>
            <a:endParaRPr kumimoji="1" lang="ja-JP" altLang="en-US"/>
          </a:p>
        </p:txBody>
      </p:sp>
      <p:sp>
        <p:nvSpPr>
          <p:cNvPr id="5" name="テキスト ボックス 4"/>
          <p:cNvSpPr txBox="1"/>
          <p:nvPr/>
        </p:nvSpPr>
        <p:spPr>
          <a:xfrm>
            <a:off x="251520" y="1133484"/>
            <a:ext cx="8892480" cy="523220"/>
          </a:xfrm>
          <a:prstGeom prst="rect">
            <a:avLst/>
          </a:prstGeom>
          <a:noFill/>
          <a:ln>
            <a:noFill/>
            <a:prstDash val="dash"/>
          </a:ln>
        </p:spPr>
        <p:txBody>
          <a:bodyPr wrap="square" rtlCol="0">
            <a:spAutoFit/>
          </a:bodyPr>
          <a:lstStyle/>
          <a:p>
            <a:r>
              <a:rPr lang="ja-JP" altLang="en-US" sz="2800" dirty="0" smtClean="0">
                <a:solidFill>
                  <a:srgbClr val="0070C0"/>
                </a:solidFill>
                <a:latin typeface="HG丸ｺﾞｼｯｸM-PRO" panose="020F0600000000000000" pitchFamily="50" charset="-128"/>
                <a:ea typeface="HG丸ｺﾞｼｯｸM-PRO" panose="020F0600000000000000" pitchFamily="50" charset="-128"/>
              </a:rPr>
              <a:t>クロスバリデーションにより最適なファクターを選択</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　</a:t>
            </a:r>
            <a:r>
              <a:rPr kumimoji="1" lang="ja-JP" altLang="en-US" sz="2400" dirty="0" smtClean="0">
                <a:solidFill>
                  <a:srgbClr val="FF0000"/>
                </a:solidFill>
              </a:rPr>
              <a:t>　　　　　　　　　　　　　</a:t>
            </a:r>
            <a:endParaRPr kumimoji="1" lang="ja-JP" altLang="en-US" sz="2400" dirty="0">
              <a:solidFill>
                <a:srgbClr val="FF0000"/>
              </a:solidFill>
            </a:endParaRPr>
          </a:p>
        </p:txBody>
      </p:sp>
      <p:pic>
        <p:nvPicPr>
          <p:cNvPr id="3" name="図 2"/>
          <p:cNvPicPr>
            <a:picLocks noChangeAspect="1"/>
          </p:cNvPicPr>
          <p:nvPr/>
        </p:nvPicPr>
        <p:blipFill>
          <a:blip r:embed="rId3"/>
          <a:stretch>
            <a:fillRect/>
          </a:stretch>
        </p:blipFill>
        <p:spPr>
          <a:xfrm>
            <a:off x="467544" y="1656704"/>
            <a:ext cx="6060038" cy="4508599"/>
          </a:xfrm>
          <a:prstGeom prst="rect">
            <a:avLst/>
          </a:prstGeom>
        </p:spPr>
      </p:pic>
    </p:spTree>
    <p:extLst>
      <p:ext uri="{BB962C8B-B14F-4D97-AF65-F5344CB8AC3E}">
        <p14:creationId xmlns:p14="http://schemas.microsoft.com/office/powerpoint/2010/main" val="2776751100"/>
      </p:ext>
    </p:extLst>
  </p:cSld>
  <p:clrMapOvr>
    <a:masterClrMapping/>
  </p:clrMapOvr>
  <p:transition spd="med" advTm="13922">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8" name="タイトル 1"/>
          <p:cNvSpPr>
            <a:spLocks noGrp="1"/>
          </p:cNvSpPr>
          <p:nvPr>
            <p:ph type="title"/>
          </p:nvPr>
        </p:nvSpPr>
        <p:spPr>
          <a:xfrm>
            <a:off x="467544" y="214313"/>
            <a:ext cx="8229600" cy="725487"/>
          </a:xfrm>
        </p:spPr>
        <p:txBody>
          <a:bodyPr/>
          <a:lstStyle/>
          <a:p>
            <a:pPr algn="l" eaLnBrk="1" hangingPunct="1"/>
            <a:r>
              <a:rPr lang="ja-JP" altLang="en-US" sz="3200" dirty="0" smtClean="0"/>
              <a:t>検量線作成ソフトウェア</a:t>
            </a:r>
          </a:p>
        </p:txBody>
      </p:sp>
      <p:sp>
        <p:nvSpPr>
          <p:cNvPr id="2" name="スライド番号プレースホルダー 1"/>
          <p:cNvSpPr>
            <a:spLocks noGrp="1"/>
          </p:cNvSpPr>
          <p:nvPr>
            <p:ph type="sldNum" sz="quarter" idx="4294967295"/>
          </p:nvPr>
        </p:nvSpPr>
        <p:spPr>
          <a:xfrm>
            <a:off x="7086600" y="6356350"/>
            <a:ext cx="2057400" cy="365125"/>
          </a:xfrm>
          <a:prstGeom prst="rect">
            <a:avLst/>
          </a:prstGeom>
        </p:spPr>
        <p:txBody>
          <a:bodyPr/>
          <a:lstStyle/>
          <a:p>
            <a:fld id="{76FF616A-902F-4F89-B7A8-96163D785F7F}" type="slidenum">
              <a:rPr kumimoji="1" lang="ja-JP" altLang="en-US" smtClean="0"/>
              <a:pPr/>
              <a:t>13</a:t>
            </a:fld>
            <a:endParaRPr kumimoji="1" lang="ja-JP" altLang="en-US"/>
          </a:p>
        </p:txBody>
      </p:sp>
      <p:sp>
        <p:nvSpPr>
          <p:cNvPr id="5" name="テキスト ボックス 4"/>
          <p:cNvSpPr txBox="1"/>
          <p:nvPr/>
        </p:nvSpPr>
        <p:spPr>
          <a:xfrm>
            <a:off x="395536" y="1105703"/>
            <a:ext cx="8892480" cy="523220"/>
          </a:xfrm>
          <a:prstGeom prst="rect">
            <a:avLst/>
          </a:prstGeom>
          <a:noFill/>
          <a:ln>
            <a:noFill/>
            <a:prstDash val="dash"/>
          </a:ln>
        </p:spPr>
        <p:txBody>
          <a:bodyPr wrap="square" rtlCol="0">
            <a:spAutoFit/>
          </a:bodyPr>
          <a:lstStyle/>
          <a:p>
            <a:r>
              <a:rPr lang="ja-JP" altLang="en-US" sz="2800" dirty="0" smtClean="0">
                <a:solidFill>
                  <a:srgbClr val="0070C0"/>
                </a:solidFill>
                <a:latin typeface="HG丸ｺﾞｼｯｸM-PRO" panose="020F0600000000000000" pitchFamily="50" charset="-128"/>
                <a:ea typeface="HG丸ｺﾞｼｯｸM-PRO" panose="020F0600000000000000" pitchFamily="50" charset="-128"/>
              </a:rPr>
              <a:t>確認しやすいキャリブレーショングラフ</a:t>
            </a:r>
            <a:r>
              <a:rPr kumimoji="1" lang="ja-JP" altLang="en-US" sz="2400" dirty="0" smtClean="0">
                <a:solidFill>
                  <a:srgbClr val="FF0000"/>
                </a:solidFill>
              </a:rPr>
              <a:t>　　　　　　　　　　　　　</a:t>
            </a:r>
            <a:endParaRPr kumimoji="1" lang="ja-JP" altLang="en-US" sz="2400" dirty="0">
              <a:solidFill>
                <a:srgbClr val="FF0000"/>
              </a:solidFill>
            </a:endParaRPr>
          </a:p>
        </p:txBody>
      </p:sp>
      <p:pic>
        <p:nvPicPr>
          <p:cNvPr id="4" name="図 3"/>
          <p:cNvPicPr>
            <a:picLocks noChangeAspect="1"/>
          </p:cNvPicPr>
          <p:nvPr/>
        </p:nvPicPr>
        <p:blipFill>
          <a:blip r:embed="rId3"/>
          <a:stretch>
            <a:fillRect/>
          </a:stretch>
        </p:blipFill>
        <p:spPr>
          <a:xfrm>
            <a:off x="467544" y="1656704"/>
            <a:ext cx="5911381" cy="4416000"/>
          </a:xfrm>
          <a:prstGeom prst="rect">
            <a:avLst/>
          </a:prstGeom>
        </p:spPr>
      </p:pic>
    </p:spTree>
    <p:extLst>
      <p:ext uri="{BB962C8B-B14F-4D97-AF65-F5344CB8AC3E}">
        <p14:creationId xmlns:p14="http://schemas.microsoft.com/office/powerpoint/2010/main" val="616868144"/>
      </p:ext>
    </p:extLst>
  </p:cSld>
  <p:clrMapOvr>
    <a:masterClrMapping/>
  </p:clrMapOvr>
  <p:transition spd="med" advTm="13922">
    <p:wipe dir="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8" name="タイトル 1"/>
          <p:cNvSpPr>
            <a:spLocks noGrp="1"/>
          </p:cNvSpPr>
          <p:nvPr>
            <p:ph type="title"/>
          </p:nvPr>
        </p:nvSpPr>
        <p:spPr>
          <a:xfrm>
            <a:off x="467544" y="214313"/>
            <a:ext cx="8229600" cy="725487"/>
          </a:xfrm>
        </p:spPr>
        <p:txBody>
          <a:bodyPr/>
          <a:lstStyle/>
          <a:p>
            <a:pPr algn="l" eaLnBrk="1" hangingPunct="1"/>
            <a:r>
              <a:rPr lang="ja-JP" altLang="en-US" sz="3200" dirty="0" smtClean="0"/>
              <a:t>検量線作成ソフトウェア</a:t>
            </a:r>
          </a:p>
        </p:txBody>
      </p:sp>
      <p:sp>
        <p:nvSpPr>
          <p:cNvPr id="2" name="スライド番号プレースホルダー 1"/>
          <p:cNvSpPr>
            <a:spLocks noGrp="1"/>
          </p:cNvSpPr>
          <p:nvPr>
            <p:ph type="sldNum" sz="quarter" idx="4294967295"/>
          </p:nvPr>
        </p:nvSpPr>
        <p:spPr>
          <a:xfrm>
            <a:off x="7086600" y="6356350"/>
            <a:ext cx="2057400" cy="365125"/>
          </a:xfrm>
          <a:prstGeom prst="rect">
            <a:avLst/>
          </a:prstGeom>
        </p:spPr>
        <p:txBody>
          <a:bodyPr/>
          <a:lstStyle/>
          <a:p>
            <a:fld id="{76FF616A-902F-4F89-B7A8-96163D785F7F}" type="slidenum">
              <a:rPr kumimoji="1" lang="ja-JP" altLang="en-US" smtClean="0"/>
              <a:pPr/>
              <a:t>14</a:t>
            </a:fld>
            <a:endParaRPr kumimoji="1" lang="ja-JP" altLang="en-US"/>
          </a:p>
        </p:txBody>
      </p:sp>
      <p:sp>
        <p:nvSpPr>
          <p:cNvPr id="5" name="テキスト ボックス 4"/>
          <p:cNvSpPr txBox="1"/>
          <p:nvPr/>
        </p:nvSpPr>
        <p:spPr>
          <a:xfrm>
            <a:off x="323528" y="1133484"/>
            <a:ext cx="8892480" cy="523220"/>
          </a:xfrm>
          <a:prstGeom prst="rect">
            <a:avLst/>
          </a:prstGeom>
          <a:noFill/>
          <a:ln>
            <a:noFill/>
            <a:prstDash val="dash"/>
          </a:ln>
        </p:spPr>
        <p:txBody>
          <a:bodyPr wrap="square" rtlCol="0">
            <a:spAutoFit/>
          </a:bodyPr>
          <a:lstStyle/>
          <a:p>
            <a:r>
              <a:rPr lang="ja-JP" altLang="en-US" sz="2800" dirty="0" smtClean="0">
                <a:solidFill>
                  <a:srgbClr val="0070C0"/>
                </a:solidFill>
                <a:latin typeface="HG丸ｺﾞｼｯｸM-PRO" panose="020F0600000000000000" pitchFamily="50" charset="-128"/>
                <a:ea typeface="HG丸ｺﾞｼｯｸM-PRO" panose="020F0600000000000000" pitchFamily="50" charset="-128"/>
              </a:rPr>
              <a:t>セットしたＰＬＳ検量線で成分値＆トレンド表示</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　</a:t>
            </a:r>
            <a:r>
              <a:rPr kumimoji="1" lang="ja-JP" altLang="en-US" sz="2400" dirty="0" smtClean="0">
                <a:solidFill>
                  <a:srgbClr val="FF0000"/>
                </a:solidFill>
              </a:rPr>
              <a:t>　　　　　　　　　　　　　</a:t>
            </a:r>
            <a:endParaRPr kumimoji="1" lang="ja-JP" altLang="en-US" sz="2400" dirty="0">
              <a:solidFill>
                <a:srgbClr val="FF0000"/>
              </a:solidFill>
            </a:endParaRPr>
          </a:p>
        </p:txBody>
      </p:sp>
      <p:pic>
        <p:nvPicPr>
          <p:cNvPr id="3" name="図 2"/>
          <p:cNvPicPr>
            <a:picLocks noChangeAspect="1"/>
          </p:cNvPicPr>
          <p:nvPr/>
        </p:nvPicPr>
        <p:blipFill>
          <a:blip r:embed="rId3"/>
          <a:stretch>
            <a:fillRect/>
          </a:stretch>
        </p:blipFill>
        <p:spPr>
          <a:xfrm>
            <a:off x="611560" y="1656704"/>
            <a:ext cx="5887351" cy="4404000"/>
          </a:xfrm>
          <a:prstGeom prst="rect">
            <a:avLst/>
          </a:prstGeom>
        </p:spPr>
      </p:pic>
    </p:spTree>
    <p:extLst>
      <p:ext uri="{BB962C8B-B14F-4D97-AF65-F5344CB8AC3E}">
        <p14:creationId xmlns:p14="http://schemas.microsoft.com/office/powerpoint/2010/main" val="638484484"/>
      </p:ext>
    </p:extLst>
  </p:cSld>
  <p:clrMapOvr>
    <a:masterClrMapping/>
  </p:clrMapOvr>
  <p:transition spd="med" advTm="13922">
    <p:wipe dir="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9848" name="Rectangle 8"/>
          <p:cNvSpPr>
            <a:spLocks noGrp="1" noChangeArrowheads="1"/>
          </p:cNvSpPr>
          <p:nvPr>
            <p:ph type="title"/>
          </p:nvPr>
        </p:nvSpPr>
        <p:spPr>
          <a:xfrm>
            <a:off x="403224" y="230188"/>
            <a:ext cx="6869583" cy="600075"/>
          </a:xfrm>
        </p:spPr>
        <p:txBody>
          <a:bodyPr/>
          <a:lstStyle/>
          <a:p>
            <a:r>
              <a:rPr kumimoji="1" lang="ja-JP" altLang="en-US" sz="2000" b="0" i="1" dirty="0" smtClean="0">
                <a:latin typeface="メイリオ" panose="020B0604030504040204" pitchFamily="50" charset="-128"/>
                <a:ea typeface="メイリオ" panose="020B0604030504040204" pitchFamily="50" charset="-128"/>
                <a:cs typeface="メイリオ" panose="020B0604030504040204" pitchFamily="50" charset="-128"/>
              </a:rPr>
              <a:t>錠剤＿アセトアミノフェン</a:t>
            </a:r>
            <a: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br>
            <a: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t>Tablet</a:t>
            </a:r>
            <a:r>
              <a:rPr kumimoji="1" lang="ja-JP" altLang="en-US" sz="2000" b="0" i="1"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t>_</a:t>
            </a:r>
            <a:r>
              <a:rPr kumimoji="1" lang="ja-JP" altLang="en-US" sz="2000" b="0" i="1"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t>Acetaminophen</a:t>
            </a:r>
            <a:endParaRPr kumimoji="1" lang="ja-JP" altLang="en-US" sz="2000" b="0" i="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テキスト ボックス 1"/>
          <p:cNvSpPr txBox="1"/>
          <p:nvPr/>
        </p:nvSpPr>
        <p:spPr>
          <a:xfrm>
            <a:off x="7095302" y="4245912"/>
            <a:ext cx="909223" cy="461665"/>
          </a:xfrm>
          <a:prstGeom prst="rect">
            <a:avLst/>
          </a:prstGeom>
          <a:noFill/>
        </p:spPr>
        <p:txBody>
          <a:bodyPr wrap="none" rtlCol="0">
            <a:spAutoFit/>
          </a:bodyPr>
          <a:lstStyle/>
          <a:p>
            <a:r>
              <a:rPr kumimoji="1" lang="ja-JP" altLang="en-US" sz="1200" i="1" dirty="0" smtClean="0">
                <a:latin typeface="メイリオ" panose="020B0604030504040204" pitchFamily="50" charset="-128"/>
                <a:ea typeface="メイリオ" panose="020B0604030504040204" pitchFamily="50" charset="-128"/>
                <a:cs typeface="メイリオ" panose="020B0604030504040204" pitchFamily="50" charset="-128"/>
              </a:rPr>
              <a:t>反射測定</a:t>
            </a:r>
            <a:endParaRPr kumimoji="1" lang="en-US" altLang="ja-JP" sz="1200" i="1"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1200" i="1" dirty="0">
                <a:latin typeface="メイリオ" panose="020B0604030504040204" pitchFamily="50" charset="-128"/>
                <a:ea typeface="メイリオ" panose="020B0604030504040204" pitchFamily="50" charset="-128"/>
                <a:cs typeface="メイリオ" panose="020B0604030504040204" pitchFamily="50" charset="-128"/>
              </a:rPr>
              <a:t>Reflective</a:t>
            </a:r>
            <a:endParaRPr kumimoji="1" lang="ja-JP" altLang="en-US" sz="1200" i="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2520" y="1107577"/>
            <a:ext cx="3375310"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702740" y="1107577"/>
            <a:ext cx="3375310"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5302" y="4759333"/>
            <a:ext cx="1916250" cy="14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66528009"/>
      </p:ext>
    </p:extLst>
  </p:cSld>
  <p:clrMapOvr>
    <a:masterClrMapping/>
  </p:clrMapOvr>
  <p:transition spd="med">
    <p:wipe dir="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9848" name="Rectangle 8"/>
          <p:cNvSpPr>
            <a:spLocks noGrp="1" noChangeArrowheads="1"/>
          </p:cNvSpPr>
          <p:nvPr>
            <p:ph type="title"/>
          </p:nvPr>
        </p:nvSpPr>
        <p:spPr>
          <a:xfrm>
            <a:off x="403224" y="230188"/>
            <a:ext cx="6869583" cy="600075"/>
          </a:xfrm>
        </p:spPr>
        <p:txBody>
          <a:bodyPr/>
          <a:lstStyle/>
          <a:p>
            <a:r>
              <a:rPr kumimoji="1" lang="ja-JP" altLang="en-US" sz="2000" b="0" i="1" dirty="0" smtClean="0">
                <a:latin typeface="メイリオ" panose="020B0604030504040204" pitchFamily="50" charset="-128"/>
                <a:ea typeface="メイリオ" panose="020B0604030504040204" pitchFamily="50" charset="-128"/>
                <a:cs typeface="メイリオ" panose="020B0604030504040204" pitchFamily="50" charset="-128"/>
              </a:rPr>
              <a:t>造粒工程＿水分</a:t>
            </a:r>
            <a: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br>
            <a: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t>Granulation</a:t>
            </a:r>
            <a:r>
              <a:rPr kumimoji="1" lang="ja-JP" altLang="en-US" sz="2000" b="0" i="1"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t>process</a:t>
            </a:r>
            <a:r>
              <a:rPr kumimoji="1" lang="ja-JP" altLang="en-US" sz="2000" b="0" i="1"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t>_</a:t>
            </a:r>
            <a:r>
              <a:rPr kumimoji="1" lang="ja-JP" altLang="en-US" sz="2000" b="0" i="1" dirty="0" smtClean="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t>Moisture</a:t>
            </a:r>
            <a:endParaRPr kumimoji="1" lang="ja-JP" altLang="en-US" sz="2000" b="0" i="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616202" y="1107577"/>
            <a:ext cx="5400000" cy="2702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テキスト ボックス 11"/>
          <p:cNvSpPr txBox="1"/>
          <p:nvPr/>
        </p:nvSpPr>
        <p:spPr>
          <a:xfrm>
            <a:off x="7946132" y="3943232"/>
            <a:ext cx="909223" cy="461665"/>
          </a:xfrm>
          <a:prstGeom prst="rect">
            <a:avLst/>
          </a:prstGeom>
          <a:noFill/>
        </p:spPr>
        <p:txBody>
          <a:bodyPr wrap="none" rtlCol="0">
            <a:spAutoFit/>
          </a:bodyPr>
          <a:lstStyle/>
          <a:p>
            <a:r>
              <a:rPr kumimoji="1" lang="ja-JP" altLang="en-US" sz="1200" i="1" dirty="0" smtClean="0">
                <a:latin typeface="メイリオ" panose="020B0604030504040204" pitchFamily="50" charset="-128"/>
                <a:ea typeface="メイリオ" panose="020B0604030504040204" pitchFamily="50" charset="-128"/>
                <a:cs typeface="メイリオ" panose="020B0604030504040204" pitchFamily="50" charset="-128"/>
              </a:rPr>
              <a:t>反射測定</a:t>
            </a:r>
            <a:endParaRPr kumimoji="1" lang="en-US" altLang="ja-JP" sz="1200" i="1"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1200" i="1" dirty="0">
                <a:latin typeface="メイリオ" panose="020B0604030504040204" pitchFamily="50" charset="-128"/>
                <a:ea typeface="メイリオ" panose="020B0604030504040204" pitchFamily="50" charset="-128"/>
                <a:cs typeface="メイリオ" panose="020B0604030504040204" pitchFamily="50" charset="-128"/>
              </a:rPr>
              <a:t>Reflective</a:t>
            </a:r>
            <a:endParaRPr kumimoji="1" lang="ja-JP" altLang="en-US" sz="1200" i="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055"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40173" y="1107577"/>
            <a:ext cx="3375310"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04429" y="3911400"/>
            <a:ext cx="1351861"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27842" y="3918892"/>
            <a:ext cx="1191724" cy="21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テキスト ボックス 7"/>
          <p:cNvSpPr txBox="1"/>
          <p:nvPr/>
        </p:nvSpPr>
        <p:spPr>
          <a:xfrm>
            <a:off x="4788757" y="4336614"/>
            <a:ext cx="1826141" cy="584775"/>
          </a:xfrm>
          <a:prstGeom prst="rect">
            <a:avLst/>
          </a:prstGeom>
          <a:noFill/>
        </p:spPr>
        <p:txBody>
          <a:bodyPr wrap="none" rtlCol="0">
            <a:spAutoFit/>
          </a:bodyPr>
          <a:lstStyle/>
          <a:p>
            <a:r>
              <a:rPr kumimoji="1" lang="en-US" altLang="ja-JP" sz="1600" dirty="0" smtClean="0">
                <a:latin typeface="HG丸ｺﾞｼｯｸM-PRO" panose="020F0600000000000000" pitchFamily="50" charset="-128"/>
                <a:ea typeface="HG丸ｺﾞｼｯｸM-PRO" panose="020F0600000000000000" pitchFamily="50" charset="-128"/>
              </a:rPr>
              <a:t>MP-100</a:t>
            </a:r>
          </a:p>
          <a:p>
            <a:r>
              <a:rPr lang="ja-JP" altLang="en-US" sz="1600" dirty="0" smtClean="0">
                <a:latin typeface="HG丸ｺﾞｼｯｸM-PRO" panose="020F0600000000000000" pitchFamily="50" charset="-128"/>
                <a:ea typeface="HG丸ｺﾞｼｯｸM-PRO" panose="020F0600000000000000" pitchFamily="50" charset="-128"/>
              </a:rPr>
              <a:t>（㈱パウレック）</a:t>
            </a:r>
            <a:endParaRPr kumimoji="1" lang="ja-JP" altLang="en-US" sz="1600" dirty="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7317859" y="5711400"/>
            <a:ext cx="1826141" cy="584775"/>
          </a:xfrm>
          <a:prstGeom prst="rect">
            <a:avLst/>
          </a:prstGeom>
          <a:noFill/>
        </p:spPr>
        <p:txBody>
          <a:bodyPr wrap="none" rtlCol="0">
            <a:spAutoFit/>
          </a:bodyPr>
          <a:lstStyle/>
          <a:p>
            <a:r>
              <a:rPr kumimoji="1" lang="en-US" altLang="ja-JP" sz="1600" dirty="0" smtClean="0">
                <a:latin typeface="HG丸ｺﾞｼｯｸM-PRO" panose="020F0600000000000000" pitchFamily="50" charset="-128"/>
                <a:ea typeface="HG丸ｺﾞｼｯｸM-PRO" panose="020F0600000000000000" pitchFamily="50" charset="-128"/>
              </a:rPr>
              <a:t>MP-25</a:t>
            </a:r>
          </a:p>
          <a:p>
            <a:r>
              <a:rPr lang="ja-JP" altLang="en-US" sz="1600" dirty="0" smtClean="0">
                <a:latin typeface="HG丸ｺﾞｼｯｸM-PRO" panose="020F0600000000000000" pitchFamily="50" charset="-128"/>
                <a:ea typeface="HG丸ｺﾞｼｯｸM-PRO" panose="020F0600000000000000" pitchFamily="50" charset="-128"/>
              </a:rPr>
              <a:t>（㈱パウレック）</a:t>
            </a:r>
            <a:endParaRPr kumimoji="1" lang="ja-JP" altLang="en-US" sz="1600" dirty="0">
              <a:latin typeface="HG丸ｺﾞｼｯｸM-PRO" panose="020F0600000000000000" pitchFamily="50" charset="-128"/>
              <a:ea typeface="HG丸ｺﾞｼｯｸM-PRO" panose="020F0600000000000000" pitchFamily="50" charset="-128"/>
            </a:endParaRPr>
          </a:p>
        </p:txBody>
      </p:sp>
      <p:pic>
        <p:nvPicPr>
          <p:cNvPr id="10" name="Picture 7"/>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815036" y="6482714"/>
            <a:ext cx="1295400"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54906562"/>
      </p:ext>
    </p:extLst>
  </p:cSld>
  <p:clrMapOvr>
    <a:masterClrMapping/>
  </p:clrMapOvr>
  <p:transition spd="med">
    <p:wipe dir="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9848" name="Rectangle 8"/>
          <p:cNvSpPr>
            <a:spLocks noGrp="1" noChangeArrowheads="1"/>
          </p:cNvSpPr>
          <p:nvPr>
            <p:ph type="title"/>
          </p:nvPr>
        </p:nvSpPr>
        <p:spPr>
          <a:xfrm>
            <a:off x="403224" y="230188"/>
            <a:ext cx="6869583" cy="600075"/>
          </a:xfrm>
        </p:spPr>
        <p:txBody>
          <a:bodyPr/>
          <a:lstStyle/>
          <a:p>
            <a:r>
              <a:rPr kumimoji="1" lang="ja-JP" altLang="en-US" sz="2000" b="0" i="1" dirty="0" smtClean="0">
                <a:latin typeface="メイリオ" panose="020B0604030504040204" pitchFamily="50" charset="-128"/>
                <a:ea typeface="メイリオ" panose="020B0604030504040204" pitchFamily="50" charset="-128"/>
                <a:cs typeface="メイリオ" panose="020B0604030504040204" pitchFamily="50" charset="-128"/>
              </a:rPr>
              <a:t>混合終点の見極め</a:t>
            </a:r>
            <a: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t/>
            </a:r>
            <a:b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br>
            <a:r>
              <a:rPr kumimoji="1" lang="en-US" altLang="ja-JP" sz="2000" b="0" i="1" dirty="0" smtClean="0">
                <a:latin typeface="メイリオ" panose="020B0604030504040204" pitchFamily="50" charset="-128"/>
                <a:ea typeface="メイリオ" panose="020B0604030504040204" pitchFamily="50" charset="-128"/>
                <a:cs typeface="メイリオ" panose="020B0604030504040204" pitchFamily="50" charset="-128"/>
              </a:rPr>
              <a:t>Judgment of the mixed terminal</a:t>
            </a:r>
            <a:endParaRPr kumimoji="1" lang="ja-JP" altLang="en-US" sz="2000" b="0" i="1"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196" y="1149559"/>
            <a:ext cx="3597625"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2941" y="3122150"/>
            <a:ext cx="5750710"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直線矢印コネクタ 2"/>
          <p:cNvCxnSpPr/>
          <p:nvPr/>
        </p:nvCxnSpPr>
        <p:spPr bwMode="auto">
          <a:xfrm flipH="1" flipV="1">
            <a:off x="3985404" y="4028536"/>
            <a:ext cx="284672" cy="327805"/>
          </a:xfrm>
          <a:prstGeom prst="straightConnector1">
            <a:avLst/>
          </a:prstGeom>
          <a:solidFill>
            <a:schemeClr val="accent1"/>
          </a:solidFill>
          <a:ln w="28575"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 name="テキスト ボックス 3"/>
          <p:cNvSpPr txBox="1"/>
          <p:nvPr/>
        </p:nvSpPr>
        <p:spPr>
          <a:xfrm>
            <a:off x="4127740" y="4405433"/>
            <a:ext cx="1471493" cy="523220"/>
          </a:xfrm>
          <a:prstGeom prst="rect">
            <a:avLst/>
          </a:prstGeom>
          <a:noFill/>
        </p:spPr>
        <p:txBody>
          <a:bodyPr wrap="none" rtlCol="0">
            <a:spAutoFit/>
          </a:bodyPr>
          <a:lstStyle/>
          <a:p>
            <a:r>
              <a:rPr kumimoji="1" lang="ja-JP" altLang="en-US" sz="1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混合終点</a:t>
            </a:r>
            <a:endParaRPr kumimoji="1" lang="en-US" altLang="ja-JP" sz="1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en-US" altLang="ja-JP" sz="1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Mixed</a:t>
            </a:r>
            <a:r>
              <a:rPr kumimoji="1" lang="ja-JP" altLang="en-US" sz="1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terminal</a:t>
            </a:r>
            <a:endParaRPr kumimoji="1" lang="ja-JP" altLang="en-US" sz="14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テキスト ボックス 5"/>
          <p:cNvSpPr txBox="1"/>
          <p:nvPr/>
        </p:nvSpPr>
        <p:spPr>
          <a:xfrm>
            <a:off x="3901736" y="1818043"/>
            <a:ext cx="5032147" cy="307777"/>
          </a:xfrm>
          <a:prstGeom prst="rect">
            <a:avLst/>
          </a:prstGeom>
          <a:noFill/>
        </p:spPr>
        <p:txBody>
          <a:bodyPr wrap="none" rtlCol="0">
            <a:spAutoFit/>
          </a:bodyPr>
          <a:lstStyle/>
          <a:p>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多変量</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解析（ＰＬＳ－ＤＡ）を用いた混合終点の見極め方法</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270295079"/>
      </p:ext>
    </p:extLst>
  </p:cSld>
  <p:clrMapOvr>
    <a:masterClrMapping/>
  </p:clrMapOvr>
  <p:transition spd="med">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8" name="タイトル 1"/>
          <p:cNvSpPr>
            <a:spLocks noGrp="1"/>
          </p:cNvSpPr>
          <p:nvPr>
            <p:ph type="title"/>
          </p:nvPr>
        </p:nvSpPr>
        <p:spPr>
          <a:xfrm>
            <a:off x="467544" y="214313"/>
            <a:ext cx="8229600" cy="725487"/>
          </a:xfrm>
        </p:spPr>
        <p:txBody>
          <a:bodyPr/>
          <a:lstStyle/>
          <a:p>
            <a:pPr algn="l" eaLnBrk="1" hangingPunct="1"/>
            <a:r>
              <a:rPr lang="ja-JP" altLang="en-US" sz="3200" dirty="0">
                <a:solidFill>
                  <a:srgbClr val="000000"/>
                </a:solidFill>
              </a:rPr>
              <a:t>会社</a:t>
            </a:r>
            <a:r>
              <a:rPr lang="ja-JP" altLang="en-US" sz="3200" dirty="0" smtClean="0">
                <a:solidFill>
                  <a:srgbClr val="000000"/>
                </a:solidFill>
              </a:rPr>
              <a:t>概要　</a:t>
            </a:r>
            <a:r>
              <a:rPr lang="ja-JP" altLang="en-US" sz="3200" dirty="0" smtClean="0">
                <a:solidFill>
                  <a:srgbClr val="FF0000"/>
                </a:solidFill>
              </a:rPr>
              <a:t>静岡＆東京の国産メーカー</a:t>
            </a:r>
          </a:p>
        </p:txBody>
      </p:sp>
      <p:sp>
        <p:nvSpPr>
          <p:cNvPr id="4" name="スライド番号プレースホルダー 3"/>
          <p:cNvSpPr>
            <a:spLocks noGrp="1"/>
          </p:cNvSpPr>
          <p:nvPr>
            <p:ph type="sldNum" sz="quarter" idx="4294967295"/>
          </p:nvPr>
        </p:nvSpPr>
        <p:spPr>
          <a:xfrm>
            <a:off x="7086600" y="6356350"/>
            <a:ext cx="2057400" cy="365125"/>
          </a:xfrm>
          <a:prstGeom prst="rect">
            <a:avLst/>
          </a:prstGeom>
        </p:spPr>
        <p:txBody>
          <a:bodyPr/>
          <a:lstStyle/>
          <a:p>
            <a:fld id="{76FF616A-902F-4F89-B7A8-96163D785F7F}" type="slidenum">
              <a:rPr kumimoji="1" lang="ja-JP" altLang="en-US" smtClean="0"/>
              <a:pPr/>
              <a:t>1</a:t>
            </a:fld>
            <a:endParaRPr kumimoji="1" lang="ja-JP" altLang="en-US" dirty="0"/>
          </a:p>
        </p:txBody>
      </p:sp>
      <p:sp>
        <p:nvSpPr>
          <p:cNvPr id="2" name="テキスト ボックス 1"/>
          <p:cNvSpPr txBox="1"/>
          <p:nvPr/>
        </p:nvSpPr>
        <p:spPr>
          <a:xfrm>
            <a:off x="322809" y="1424965"/>
            <a:ext cx="8135560" cy="4401205"/>
          </a:xfrm>
          <a:prstGeom prst="rect">
            <a:avLst/>
          </a:prstGeom>
          <a:noFill/>
        </p:spPr>
        <p:txBody>
          <a:bodyPr wrap="none" rtlCol="0">
            <a:spAutoFit/>
          </a:bodyPr>
          <a:lstStyle/>
          <a:p>
            <a:r>
              <a:rPr lang="ja-JP" altLang="en-US" sz="2000" dirty="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会社名　：株式</a:t>
            </a:r>
            <a:r>
              <a:rPr lang="ja-JP" altLang="en-US" sz="2000" dirty="0">
                <a:latin typeface="HG丸ｺﾞｼｯｸM-PRO" panose="020F0600000000000000" pitchFamily="50" charset="-128"/>
                <a:ea typeface="HG丸ｺﾞｼｯｸM-PRO" panose="020F0600000000000000" pitchFamily="50" charset="-128"/>
              </a:rPr>
              <a:t>会社ビートセンシング</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住　所　：</a:t>
            </a:r>
            <a:r>
              <a:rPr lang="zh-TW" altLang="en-US" sz="2000" dirty="0">
                <a:latin typeface="HG丸ｺﾞｼｯｸM-PRO" panose="020F0600000000000000" pitchFamily="50" charset="-128"/>
                <a:ea typeface="HG丸ｺﾞｼｯｸM-PRO" panose="020F0600000000000000" pitchFamily="50" charset="-128"/>
              </a:rPr>
              <a:t>静岡県駿東郡清水町徳倉１０７２－１</a:t>
            </a:r>
          </a:p>
          <a:p>
            <a:r>
              <a:rPr lang="ja-JP" altLang="en-US" sz="2000" dirty="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設立日　：２０１１年３月３日</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資本金　：￥</a:t>
            </a:r>
            <a:r>
              <a:rPr lang="en-US" altLang="ja-JP" sz="2000" dirty="0" smtClean="0">
                <a:latin typeface="HG丸ｺﾞｼｯｸM-PRO" panose="020F0600000000000000" pitchFamily="50" charset="-128"/>
                <a:ea typeface="HG丸ｺﾞｼｯｸM-PRO" panose="020F0600000000000000" pitchFamily="50" charset="-128"/>
              </a:rPr>
              <a:t>10,000,000.</a:t>
            </a:r>
          </a:p>
          <a:p>
            <a:r>
              <a:rPr lang="ja-JP" altLang="en-US" sz="2000" dirty="0">
                <a:latin typeface="HG丸ｺﾞｼｯｸM-PRO" panose="020F0600000000000000" pitchFamily="50" charset="-128"/>
                <a:ea typeface="HG丸ｺﾞｼｯｸM-PRO" panose="020F0600000000000000" pitchFamily="50" charset="-128"/>
              </a:rPr>
              <a:t>◇</a:t>
            </a:r>
            <a:r>
              <a:rPr lang="ja-JP" altLang="en-US" sz="2000" dirty="0" smtClean="0">
                <a:latin typeface="HG丸ｺﾞｼｯｸM-PRO" panose="020F0600000000000000" pitchFamily="50" charset="-128"/>
                <a:ea typeface="HG丸ｺﾞｼｯｸM-PRO" panose="020F0600000000000000" pitchFamily="50" charset="-128"/>
              </a:rPr>
              <a:t>代表者　：森野 和喜</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◇取扱製品：近赤外線式計測器、産業用ミキサー</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◇経営理念</a:t>
            </a:r>
            <a:r>
              <a:rPr lang="ja-JP" altLang="en-US" sz="2000" dirty="0">
                <a:latin typeface="HG丸ｺﾞｼｯｸM-PRO" panose="020F0600000000000000" pitchFamily="50" charset="-128"/>
                <a:ea typeface="HG丸ｺﾞｼｯｸM-PRO" panose="020F0600000000000000" pitchFamily="50" charset="-128"/>
              </a:rPr>
              <a:t>：喜びを持って</a:t>
            </a:r>
            <a:r>
              <a:rPr lang="ja-JP" altLang="en-US" sz="2000" dirty="0" smtClean="0">
                <a:latin typeface="HG丸ｺﾞｼｯｸM-PRO" panose="020F0600000000000000" pitchFamily="50" charset="-128"/>
                <a:ea typeface="HG丸ｺﾞｼｯｸM-PRO" panose="020F0600000000000000" pitchFamily="50" charset="-128"/>
              </a:rPr>
              <a:t>働き社会</a:t>
            </a:r>
            <a:r>
              <a:rPr lang="ja-JP" altLang="en-US" sz="2000" dirty="0">
                <a:latin typeface="HG丸ｺﾞｼｯｸM-PRO" panose="020F0600000000000000" pitchFamily="50" charset="-128"/>
                <a:ea typeface="HG丸ｺﾞｼｯｸM-PRO" panose="020F0600000000000000" pitchFamily="50" charset="-128"/>
              </a:rPr>
              <a:t>の発展に貢献</a:t>
            </a:r>
            <a:r>
              <a:rPr lang="ja-JP" altLang="en-US" sz="2000" dirty="0" smtClean="0">
                <a:latin typeface="HG丸ｺﾞｼｯｸM-PRO" panose="020F0600000000000000" pitchFamily="50" charset="-128"/>
                <a:ea typeface="HG丸ｺﾞｼｯｸM-PRO" panose="020F0600000000000000" pitchFamily="50" charset="-128"/>
              </a:rPr>
              <a:t>する企業</a:t>
            </a:r>
            <a:r>
              <a:rPr lang="ja-JP" altLang="en-US" sz="2000" dirty="0">
                <a:latin typeface="HG丸ｺﾞｼｯｸM-PRO" panose="020F0600000000000000" pitchFamily="50" charset="-128"/>
                <a:ea typeface="HG丸ｺﾞｼｯｸM-PRO" panose="020F0600000000000000" pitchFamily="50" charset="-128"/>
              </a:rPr>
              <a:t>で</a:t>
            </a:r>
            <a:r>
              <a:rPr lang="ja-JP" altLang="en-US" sz="2000" dirty="0" smtClean="0">
                <a:latin typeface="HG丸ｺﾞｼｯｸM-PRO" panose="020F0600000000000000" pitchFamily="50" charset="-128"/>
                <a:ea typeface="HG丸ｺﾞｼｯｸM-PRO" panose="020F0600000000000000" pitchFamily="50" charset="-128"/>
              </a:rPr>
              <a:t>あろう。</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◇研究拠点：</a:t>
            </a:r>
            <a:r>
              <a:rPr lang="ja-JP" altLang="en-US" sz="2000" dirty="0">
                <a:solidFill>
                  <a:srgbClr val="0070C0"/>
                </a:solidFill>
                <a:latin typeface="HG丸ｺﾞｼｯｸM-PRO" panose="020F0600000000000000" pitchFamily="50" charset="-128"/>
                <a:ea typeface="HG丸ｺﾞｼｯｸM-PRO" panose="020F0600000000000000" pitchFamily="50" charset="-128"/>
              </a:rPr>
              <a:t>東京</a:t>
            </a:r>
            <a:r>
              <a:rPr lang="ja-JP" altLang="en-US" sz="2000" dirty="0" smtClean="0">
                <a:solidFill>
                  <a:srgbClr val="0070C0"/>
                </a:solidFill>
                <a:latin typeface="HG丸ｺﾞｼｯｸM-PRO" panose="020F0600000000000000" pitchFamily="50" charset="-128"/>
                <a:ea typeface="HG丸ｺﾞｼｯｸM-PRO" panose="020F0600000000000000" pitchFamily="50" charset="-128"/>
              </a:rPr>
              <a:t>テクニカルセンター（大田区）</a:t>
            </a:r>
            <a:endParaRPr lang="en-US" altLang="ja-JP" sz="2000" dirty="0">
              <a:solidFill>
                <a:srgbClr val="0070C0"/>
              </a:solidFill>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（デモルーム、共同実験可能）</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smtClean="0">
                <a:latin typeface="HG丸ｺﾞｼｯｸM-PRO" panose="020F0600000000000000" pitchFamily="50" charset="-128"/>
                <a:ea typeface="HG丸ｺﾞｼｯｸM-PRO" panose="020F0600000000000000" pitchFamily="50" charset="-128"/>
              </a:rPr>
              <a:t>◇強　み　：</a:t>
            </a:r>
            <a:r>
              <a:rPr lang="ja-JP" altLang="en-US" sz="2000" dirty="0" smtClean="0">
                <a:solidFill>
                  <a:srgbClr val="FF0000"/>
                </a:solidFill>
                <a:latin typeface="HG丸ｺﾞｼｯｸM-PRO" panose="020F0600000000000000" pitchFamily="50" charset="-128"/>
                <a:ea typeface="HG丸ｺﾞｼｯｸM-PRO" panose="020F0600000000000000" pitchFamily="50" charset="-128"/>
              </a:rPr>
              <a:t>近赤外線計測</a:t>
            </a:r>
            <a:r>
              <a:rPr lang="en-US" altLang="ja-JP" sz="2000" dirty="0" smtClean="0">
                <a:solidFill>
                  <a:srgbClr val="FF0000"/>
                </a:solidFill>
                <a:latin typeface="HG丸ｺﾞｼｯｸM-PRO" panose="020F0600000000000000" pitchFamily="50" charset="-128"/>
                <a:ea typeface="HG丸ｺﾞｼｯｸM-PRO" panose="020F0600000000000000" pitchFamily="50" charset="-128"/>
              </a:rPr>
              <a:t>20</a:t>
            </a:r>
            <a:r>
              <a:rPr lang="ja-JP" altLang="en-US" sz="2000" dirty="0" smtClean="0">
                <a:solidFill>
                  <a:srgbClr val="FF0000"/>
                </a:solidFill>
                <a:latin typeface="HG丸ｺﾞｼｯｸM-PRO" panose="020F0600000000000000" pitchFamily="50" charset="-128"/>
                <a:ea typeface="HG丸ｺﾞｼｯｸM-PRO" panose="020F0600000000000000" pitchFamily="50" charset="-128"/>
              </a:rPr>
              <a:t>年以上のキャリア</a:t>
            </a:r>
            <a:r>
              <a:rPr lang="ja-JP" altLang="en-US" sz="2000" dirty="0" smtClean="0">
                <a:latin typeface="HG丸ｺﾞｼｯｸM-PRO" panose="020F0600000000000000" pitchFamily="50" charset="-128"/>
                <a:ea typeface="HG丸ｺﾞｼｯｸM-PRO" panose="020F0600000000000000" pitchFamily="50" charset="-128"/>
              </a:rPr>
              <a:t>を</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ja-JP" altLang="en-US" sz="2000" dirty="0" smtClean="0">
                <a:latin typeface="HG丸ｺﾞｼｯｸM-PRO" panose="020F0600000000000000" pitchFamily="50" charset="-128"/>
                <a:ea typeface="HG丸ｺﾞｼｯｸM-PRO" panose="020F0600000000000000" pitchFamily="50" charset="-128"/>
              </a:rPr>
              <a:t>　　　　　持つ技術者</a:t>
            </a:r>
            <a:r>
              <a:rPr lang="ja-JP" altLang="en-US" sz="2000" dirty="0">
                <a:latin typeface="HG丸ｺﾞｼｯｸM-PRO" panose="020F0600000000000000" pitchFamily="50" charset="-128"/>
                <a:ea typeface="HG丸ｺﾞｼｯｸM-PRO" panose="020F0600000000000000" pitchFamily="50" charset="-128"/>
              </a:rPr>
              <a:t>集団</a:t>
            </a:r>
            <a:r>
              <a:rPr lang="ja-JP" altLang="en-US" sz="2000" dirty="0" smtClean="0">
                <a:latin typeface="HG丸ｺﾞｼｯｸM-PRO" panose="020F0600000000000000" pitchFamily="50" charset="-128"/>
                <a:ea typeface="HG丸ｺﾞｼｯｸM-PRO" panose="020F0600000000000000" pitchFamily="50" charset="-128"/>
              </a:rPr>
              <a:t>。</a:t>
            </a:r>
            <a:endParaRPr lang="en-US" altLang="ja-JP" sz="2000" dirty="0" smtClean="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a:t>
            </a:r>
            <a:r>
              <a:rPr lang="ja-JP" altLang="en-US" sz="2000" dirty="0" smtClean="0">
                <a:latin typeface="HG丸ｺﾞｼｯｸM-PRO" panose="020F0600000000000000" pitchFamily="50" charset="-128"/>
                <a:ea typeface="HG丸ｺﾞｼｯｸM-PRO" panose="020F0600000000000000" pitchFamily="50" charset="-128"/>
              </a:rPr>
              <a:t>　　　　　自社</a:t>
            </a:r>
            <a:r>
              <a:rPr lang="en-US" altLang="ja-JP" sz="2000" dirty="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静岡</a:t>
            </a:r>
            <a:r>
              <a:rPr lang="en-US" altLang="ja-JP" sz="2000" dirty="0">
                <a:latin typeface="HG丸ｺﾞｼｯｸM-PRO" panose="020F0600000000000000" pitchFamily="50" charset="-128"/>
                <a:ea typeface="HG丸ｺﾞｼｯｸM-PRO" panose="020F0600000000000000" pitchFamily="50" charset="-128"/>
              </a:rPr>
              <a:t>)</a:t>
            </a:r>
            <a:r>
              <a:rPr lang="ja-JP" altLang="en-US" sz="2000" dirty="0">
                <a:latin typeface="HG丸ｺﾞｼｯｸM-PRO" panose="020F0600000000000000" pitchFamily="50" charset="-128"/>
                <a:ea typeface="HG丸ｺﾞｼｯｸM-PRO" panose="020F0600000000000000" pitchFamily="50" charset="-128"/>
              </a:rPr>
              <a:t>で開発、設計、製造を行い、</a:t>
            </a:r>
            <a:endParaRPr lang="en-US" altLang="ja-JP" sz="2000" dirty="0">
              <a:latin typeface="HG丸ｺﾞｼｯｸM-PRO" panose="020F0600000000000000" pitchFamily="50" charset="-128"/>
              <a:ea typeface="HG丸ｺﾞｼｯｸM-PRO" panose="020F0600000000000000" pitchFamily="50" charset="-128"/>
            </a:endParaRPr>
          </a:p>
          <a:p>
            <a:r>
              <a:rPr lang="ja-JP" altLang="en-US" sz="2000" dirty="0">
                <a:latin typeface="HG丸ｺﾞｼｯｸM-PRO" panose="020F0600000000000000" pitchFamily="50" charset="-128"/>
                <a:ea typeface="HG丸ｺﾞｼｯｸM-PRO" panose="020F0600000000000000" pitchFamily="50" charset="-128"/>
              </a:rPr>
              <a:t>　　　　　　特注ニーズ</a:t>
            </a:r>
            <a:r>
              <a:rPr lang="ja-JP" altLang="en-US" sz="2000" dirty="0" smtClean="0">
                <a:latin typeface="HG丸ｺﾞｼｯｸM-PRO" panose="020F0600000000000000" pitchFamily="50" charset="-128"/>
                <a:ea typeface="HG丸ｺﾞｼｯｸM-PRO" panose="020F0600000000000000" pitchFamily="50" charset="-128"/>
              </a:rPr>
              <a:t>にも対応</a:t>
            </a:r>
            <a:r>
              <a:rPr lang="ja-JP" altLang="en-US" sz="2000" dirty="0">
                <a:latin typeface="HG丸ｺﾞｼｯｸM-PRO" panose="020F0600000000000000" pitchFamily="50" charset="-128"/>
                <a:ea typeface="HG丸ｺﾞｼｯｸM-PRO" panose="020F0600000000000000" pitchFamily="50" charset="-128"/>
              </a:rPr>
              <a:t>可能。</a:t>
            </a:r>
            <a:endParaRPr lang="en-US" altLang="ja-JP" sz="2000" dirty="0">
              <a:latin typeface="HG丸ｺﾞｼｯｸM-PRO" panose="020F0600000000000000" pitchFamily="50" charset="-128"/>
              <a:ea typeface="HG丸ｺﾞｼｯｸM-PRO" panose="020F0600000000000000" pitchFamily="50" charset="-128"/>
            </a:endParaRPr>
          </a:p>
          <a:p>
            <a:endParaRPr lang="ja-JP" altLang="en-US" sz="2000" dirty="0">
              <a:latin typeface="HG丸ｺﾞｼｯｸM-PRO" panose="020F0600000000000000" pitchFamily="50" charset="-128"/>
              <a:ea typeface="HG丸ｺﾞｼｯｸM-PRO" panose="020F0600000000000000" pitchFamily="50" charset="-128"/>
            </a:endParaRPr>
          </a:p>
        </p:txBody>
      </p:sp>
      <p:pic>
        <p:nvPicPr>
          <p:cNvPr id="3" name="図 2"/>
          <p:cNvPicPr>
            <a:picLocks noChangeAspect="1"/>
          </p:cNvPicPr>
          <p:nvPr/>
        </p:nvPicPr>
        <p:blipFill>
          <a:blip r:embed="rId3" cstate="print"/>
          <a:stretch>
            <a:fillRect/>
          </a:stretch>
        </p:blipFill>
        <p:spPr>
          <a:xfrm>
            <a:off x="6414673" y="4221088"/>
            <a:ext cx="2659973" cy="2054168"/>
          </a:xfrm>
          <a:prstGeom prst="rect">
            <a:avLst/>
          </a:prstGeom>
        </p:spPr>
      </p:pic>
    </p:spTree>
  </p:cSld>
  <p:clrMapOvr>
    <a:masterClrMapping/>
  </p:clrMapOvr>
  <p:transition spd="med" advTm="12968">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8" name="タイトル 1"/>
          <p:cNvSpPr>
            <a:spLocks noGrp="1"/>
          </p:cNvSpPr>
          <p:nvPr>
            <p:ph type="title"/>
          </p:nvPr>
        </p:nvSpPr>
        <p:spPr>
          <a:xfrm>
            <a:off x="467544" y="214313"/>
            <a:ext cx="8229600" cy="725487"/>
          </a:xfrm>
        </p:spPr>
        <p:txBody>
          <a:bodyPr/>
          <a:lstStyle/>
          <a:p>
            <a:pPr algn="l" eaLnBrk="1" hangingPunct="1"/>
            <a:r>
              <a:rPr lang="ja-JP" altLang="en-US" sz="3200" dirty="0" smtClean="0"/>
              <a:t>ビートセンシングの製剤向けＮＩＲ</a:t>
            </a:r>
          </a:p>
        </p:txBody>
      </p:sp>
      <p:sp>
        <p:nvSpPr>
          <p:cNvPr id="2" name="スライド番号プレースホルダー 1"/>
          <p:cNvSpPr>
            <a:spLocks noGrp="1"/>
          </p:cNvSpPr>
          <p:nvPr>
            <p:ph type="sldNum" sz="quarter" idx="4294967295"/>
          </p:nvPr>
        </p:nvSpPr>
        <p:spPr>
          <a:xfrm>
            <a:off x="7086600" y="6356350"/>
            <a:ext cx="2057400" cy="365125"/>
          </a:xfrm>
          <a:prstGeom prst="rect">
            <a:avLst/>
          </a:prstGeom>
        </p:spPr>
        <p:txBody>
          <a:bodyPr/>
          <a:lstStyle/>
          <a:p>
            <a:fld id="{76FF616A-902F-4F89-B7A8-96163D785F7F}" type="slidenum">
              <a:rPr kumimoji="1" lang="ja-JP" altLang="en-US" smtClean="0"/>
              <a:pPr/>
              <a:t>2</a:t>
            </a:fld>
            <a:endParaRPr kumimoji="1" lang="ja-JP" altLang="en-US"/>
          </a:p>
        </p:txBody>
      </p:sp>
      <p:sp>
        <p:nvSpPr>
          <p:cNvPr id="5" name="テキスト ボックス 4"/>
          <p:cNvSpPr txBox="1"/>
          <p:nvPr/>
        </p:nvSpPr>
        <p:spPr>
          <a:xfrm>
            <a:off x="297868" y="1052736"/>
            <a:ext cx="8568952" cy="523220"/>
          </a:xfrm>
          <a:prstGeom prst="rect">
            <a:avLst/>
          </a:prstGeom>
          <a:noFill/>
          <a:ln>
            <a:noFill/>
            <a:prstDash val="dash"/>
          </a:ln>
        </p:spPr>
        <p:txBody>
          <a:bodyPr wrap="square" rtlCol="0">
            <a:spAutoFit/>
          </a:bodyPr>
          <a:lstStyle/>
          <a:p>
            <a:pPr algn="ctr"/>
            <a:r>
              <a:rPr lang="ja-JP" altLang="en-US" sz="2800" dirty="0" smtClean="0">
                <a:solidFill>
                  <a:srgbClr val="0070C0"/>
                </a:solidFill>
                <a:latin typeface="HG丸ｺﾞｼｯｸM-PRO" panose="020F0600000000000000" pitchFamily="50" charset="-128"/>
                <a:ea typeface="HG丸ｺﾞｼｯｸM-PRO" panose="020F0600000000000000" pitchFamily="50" charset="-128"/>
              </a:rPr>
              <a:t>高速・高感度で現場測定に最適な近赤外線センサー</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　</a:t>
            </a:r>
            <a:r>
              <a:rPr kumimoji="1" lang="ja-JP" altLang="en-US" sz="2400" dirty="0" smtClean="0">
                <a:solidFill>
                  <a:srgbClr val="FF0000"/>
                </a:solidFill>
              </a:rPr>
              <a:t>　　　　　　　　　　　　　</a:t>
            </a:r>
            <a:endParaRPr kumimoji="1" lang="ja-JP" altLang="en-US" sz="2400" dirty="0">
              <a:solidFill>
                <a:srgbClr val="FF0000"/>
              </a:solidFill>
            </a:endParaRPr>
          </a:p>
        </p:txBody>
      </p:sp>
      <p:graphicFrame>
        <p:nvGraphicFramePr>
          <p:cNvPr id="3" name="表 2"/>
          <p:cNvGraphicFramePr>
            <a:graphicFrameLocks noGrp="1"/>
          </p:cNvGraphicFramePr>
          <p:nvPr>
            <p:extLst>
              <p:ext uri="{D42A27DB-BD31-4B8C-83A1-F6EECF244321}">
                <p14:modId xmlns:p14="http://schemas.microsoft.com/office/powerpoint/2010/main" val="827106265"/>
              </p:ext>
            </p:extLst>
          </p:nvPr>
        </p:nvGraphicFramePr>
        <p:xfrm>
          <a:off x="611560" y="1877347"/>
          <a:ext cx="7848872" cy="2377440"/>
        </p:xfrm>
        <a:graphic>
          <a:graphicData uri="http://schemas.openxmlformats.org/drawingml/2006/table">
            <a:tbl>
              <a:tblPr firstRow="1" bandRow="1">
                <a:tableStyleId>{5C22544A-7EE6-4342-B048-85BDC9FD1C3A}</a:tableStyleId>
              </a:tblPr>
              <a:tblGrid>
                <a:gridCol w="2592288">
                  <a:extLst>
                    <a:ext uri="{9D8B030D-6E8A-4147-A177-3AD203B41FA5}">
                      <a16:colId xmlns:a16="http://schemas.microsoft.com/office/drawing/2014/main" xmlns="" val="20000"/>
                    </a:ext>
                  </a:extLst>
                </a:gridCol>
                <a:gridCol w="1728192">
                  <a:extLst>
                    <a:ext uri="{9D8B030D-6E8A-4147-A177-3AD203B41FA5}">
                      <a16:colId xmlns:a16="http://schemas.microsoft.com/office/drawing/2014/main" xmlns="" val="20001"/>
                    </a:ext>
                  </a:extLst>
                </a:gridCol>
                <a:gridCol w="1368152">
                  <a:extLst>
                    <a:ext uri="{9D8B030D-6E8A-4147-A177-3AD203B41FA5}">
                      <a16:colId xmlns:a16="http://schemas.microsoft.com/office/drawing/2014/main" xmlns="" val="20002"/>
                    </a:ext>
                  </a:extLst>
                </a:gridCol>
                <a:gridCol w="2160240">
                  <a:extLst>
                    <a:ext uri="{9D8B030D-6E8A-4147-A177-3AD203B41FA5}">
                      <a16:colId xmlns:a16="http://schemas.microsoft.com/office/drawing/2014/main" xmlns="" val="20003"/>
                    </a:ext>
                  </a:extLst>
                </a:gridCol>
              </a:tblGrid>
              <a:tr h="373203">
                <a:tc>
                  <a:txBody>
                    <a:bodyPr/>
                    <a:lstStyle/>
                    <a:p>
                      <a:r>
                        <a:rPr kumimoji="1" lang="ja-JP" altLang="en-US" sz="2000" dirty="0" smtClean="0">
                          <a:latin typeface="HG丸ｺﾞｼｯｸM-PRO" panose="020F0600000000000000" pitchFamily="50" charset="-128"/>
                          <a:ea typeface="HG丸ｺﾞｼｯｸM-PRO" panose="020F0600000000000000" pitchFamily="50" charset="-128"/>
                        </a:rPr>
                        <a:t>機種名</a:t>
                      </a:r>
                      <a:endParaRPr kumimoji="1" lang="ja-JP" altLang="en-US" sz="2000" dirty="0">
                        <a:latin typeface="HG丸ｺﾞｼｯｸM-PRO" panose="020F0600000000000000" pitchFamily="50" charset="-128"/>
                        <a:ea typeface="HG丸ｺﾞｼｯｸM-PRO" panose="020F0600000000000000" pitchFamily="50" charset="-128"/>
                      </a:endParaRPr>
                    </a:p>
                  </a:txBody>
                  <a:tcPr/>
                </a:tc>
                <a:tc>
                  <a:txBody>
                    <a:bodyPr/>
                    <a:lstStyle/>
                    <a:p>
                      <a:r>
                        <a:rPr kumimoji="1" lang="ja-JP" altLang="en-US" sz="2000" dirty="0" smtClean="0">
                          <a:latin typeface="HG丸ｺﾞｼｯｸM-PRO" panose="020F0600000000000000" pitchFamily="50" charset="-128"/>
                          <a:ea typeface="HG丸ｺﾞｼｯｸM-PRO" panose="020F0600000000000000" pitchFamily="50" charset="-128"/>
                        </a:rPr>
                        <a:t>型式</a:t>
                      </a:r>
                      <a:endParaRPr kumimoji="1" lang="ja-JP" altLang="en-US" sz="2000" dirty="0">
                        <a:latin typeface="HG丸ｺﾞｼｯｸM-PRO" panose="020F0600000000000000" pitchFamily="50" charset="-128"/>
                        <a:ea typeface="HG丸ｺﾞｼｯｸM-PRO" panose="020F0600000000000000" pitchFamily="50" charset="-128"/>
                      </a:endParaRPr>
                    </a:p>
                  </a:txBody>
                  <a:tcPr/>
                </a:tc>
                <a:tc>
                  <a:txBody>
                    <a:bodyPr/>
                    <a:lstStyle/>
                    <a:p>
                      <a:r>
                        <a:rPr kumimoji="1" lang="ja-JP" altLang="en-US" sz="2000" dirty="0" smtClean="0">
                          <a:latin typeface="HG丸ｺﾞｼｯｸM-PRO" panose="020F0600000000000000" pitchFamily="50" charset="-128"/>
                          <a:ea typeface="HG丸ｺﾞｼｯｸM-PRO" panose="020F0600000000000000" pitchFamily="50" charset="-128"/>
                        </a:rPr>
                        <a:t>測定方式</a:t>
                      </a:r>
                      <a:endParaRPr kumimoji="1" lang="ja-JP" altLang="en-US" sz="2000" dirty="0">
                        <a:latin typeface="HG丸ｺﾞｼｯｸM-PRO" panose="020F0600000000000000" pitchFamily="50" charset="-128"/>
                        <a:ea typeface="HG丸ｺﾞｼｯｸM-PRO" panose="020F0600000000000000" pitchFamily="50" charset="-128"/>
                      </a:endParaRPr>
                    </a:p>
                  </a:txBody>
                  <a:tcPr/>
                </a:tc>
                <a:tc>
                  <a:txBody>
                    <a:bodyPr/>
                    <a:lstStyle/>
                    <a:p>
                      <a:r>
                        <a:rPr kumimoji="1" lang="ja-JP" altLang="en-US" sz="2000" dirty="0" smtClean="0">
                          <a:latin typeface="HG丸ｺﾞｼｯｸM-PRO" panose="020F0600000000000000" pitchFamily="50" charset="-128"/>
                          <a:ea typeface="HG丸ｺﾞｼｯｸM-PRO" panose="020F0600000000000000" pitchFamily="50" charset="-128"/>
                        </a:rPr>
                        <a:t>波長範囲</a:t>
                      </a:r>
                      <a:r>
                        <a:rPr kumimoji="1" lang="en-US" altLang="ja-JP" sz="2000" dirty="0" smtClean="0">
                          <a:latin typeface="HG丸ｺﾞｼｯｸM-PRO" panose="020F0600000000000000" pitchFamily="50" charset="-128"/>
                          <a:ea typeface="HG丸ｺﾞｼｯｸM-PRO" panose="020F0600000000000000" pitchFamily="50" charset="-128"/>
                        </a:rPr>
                        <a:t>(nm)</a:t>
                      </a:r>
                      <a:endParaRPr kumimoji="1" lang="ja-JP" altLang="en-US" sz="2000" dirty="0">
                        <a:latin typeface="HG丸ｺﾞｼｯｸM-PRO" panose="020F0600000000000000" pitchFamily="50" charset="-128"/>
                        <a:ea typeface="HG丸ｺﾞｼｯｸM-PRO" panose="020F0600000000000000" pitchFamily="50" charset="-128"/>
                      </a:endParaRPr>
                    </a:p>
                  </a:txBody>
                  <a:tcPr/>
                </a:tc>
                <a:extLst>
                  <a:ext uri="{0D108BD9-81ED-4DB2-BD59-A6C34878D82A}">
                    <a16:rowId xmlns:a16="http://schemas.microsoft.com/office/drawing/2014/main" xmlns="" val="10000"/>
                  </a:ext>
                </a:extLst>
              </a:tr>
              <a:tr h="37320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HG丸ｺﾞｼｯｸM-PRO" panose="020F0600000000000000" pitchFamily="50" charset="-128"/>
                          <a:ea typeface="HG丸ｺﾞｼｯｸM-PRO" panose="020F0600000000000000" pitchFamily="50" charset="-128"/>
                        </a:rPr>
                        <a:t>近赤外線式水分計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HG丸ｺﾞｼｯｸM-PRO" panose="020F0600000000000000" pitchFamily="50" charset="-128"/>
                          <a:ea typeface="HG丸ｺﾞｼｯｸM-PRO" panose="020F0600000000000000" pitchFamily="50" charset="-128"/>
                        </a:rPr>
                        <a:t>BGS-30</a:t>
                      </a:r>
                      <a:endParaRPr kumimoji="1" lang="ja-JP" altLang="en-US" sz="2000" dirty="0" smtClean="0">
                        <a:latin typeface="HG丸ｺﾞｼｯｸM-PRO" panose="020F0600000000000000" pitchFamily="50" charset="-128"/>
                        <a:ea typeface="HG丸ｺﾞｼｯｸM-PRO" panose="020F0600000000000000"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HG丸ｺﾞｼｯｸM-PRO" panose="020F0600000000000000" pitchFamily="50" charset="-128"/>
                          <a:ea typeface="HG丸ｺﾞｼｯｸM-PRO" panose="020F0600000000000000" pitchFamily="50" charset="-128"/>
                        </a:rPr>
                        <a:t>反射式</a:t>
                      </a:r>
                    </a:p>
                  </a:txBody>
                  <a:tcPr/>
                </a:tc>
                <a:tc>
                  <a:txBody>
                    <a:bodyPr/>
                    <a:lstStyle/>
                    <a:p>
                      <a:r>
                        <a:rPr kumimoji="1" lang="en-US" altLang="ja-JP" sz="2000" dirty="0" smtClean="0">
                          <a:latin typeface="HG丸ｺﾞｼｯｸM-PRO" panose="020F0600000000000000" pitchFamily="50" charset="-128"/>
                          <a:ea typeface="HG丸ｺﾞｼｯｸM-PRO" panose="020F0600000000000000" pitchFamily="50" charset="-128"/>
                        </a:rPr>
                        <a:t>1940</a:t>
                      </a:r>
                      <a:r>
                        <a:rPr kumimoji="1" lang="ja-JP" altLang="en-US" sz="2000" dirty="0" err="1" smtClean="0">
                          <a:latin typeface="HG丸ｺﾞｼｯｸM-PRO" panose="020F0600000000000000" pitchFamily="50" charset="-128"/>
                          <a:ea typeface="HG丸ｺﾞｼｯｸM-PRO" panose="020F0600000000000000" pitchFamily="50" charset="-128"/>
                        </a:rPr>
                        <a:t>、</a:t>
                      </a:r>
                      <a:r>
                        <a:rPr kumimoji="1" lang="ja-JP" altLang="en-US" sz="2000" dirty="0" smtClean="0">
                          <a:latin typeface="HG丸ｺﾞｼｯｸM-PRO" panose="020F0600000000000000" pitchFamily="50" charset="-128"/>
                          <a:ea typeface="HG丸ｺﾞｼｯｸM-PRO" panose="020F0600000000000000" pitchFamily="50" charset="-128"/>
                        </a:rPr>
                        <a:t>他</a:t>
                      </a:r>
                      <a:endParaRPr kumimoji="1" lang="ja-JP" altLang="en-US" sz="2000" dirty="0">
                        <a:latin typeface="HG丸ｺﾞｼｯｸM-PRO" panose="020F0600000000000000" pitchFamily="50" charset="-128"/>
                        <a:ea typeface="HG丸ｺﾞｼｯｸM-PRO" panose="020F0600000000000000" pitchFamily="50" charset="-128"/>
                      </a:endParaRPr>
                    </a:p>
                  </a:txBody>
                  <a:tcPr/>
                </a:tc>
                <a:extLst>
                  <a:ext uri="{0D108BD9-81ED-4DB2-BD59-A6C34878D82A}">
                    <a16:rowId xmlns:a16="http://schemas.microsoft.com/office/drawing/2014/main" xmlns="" val="10001"/>
                  </a:ext>
                </a:extLst>
              </a:tr>
              <a:tr h="364549">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HG丸ｺﾞｼｯｸM-PRO" panose="020F0600000000000000" pitchFamily="50" charset="-128"/>
                          <a:ea typeface="HG丸ｺﾞｼｯｸM-PRO" panose="020F0600000000000000" pitchFamily="50" charset="-128"/>
                        </a:rPr>
                        <a:t>反射式</a:t>
                      </a:r>
                      <a:endParaRPr kumimoji="1" lang="en-US" altLang="ja-JP" sz="2000" dirty="0" smtClean="0">
                        <a:latin typeface="HG丸ｺﾞｼｯｸM-PRO" panose="020F0600000000000000" pitchFamily="50" charset="-128"/>
                        <a:ea typeface="HG丸ｺﾞｼｯｸM-PRO" panose="020F0600000000000000"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HG丸ｺﾞｼｯｸM-PRO" panose="020F0600000000000000" pitchFamily="50" charset="-128"/>
                          <a:ea typeface="HG丸ｺﾞｼｯｸM-PRO" panose="020F0600000000000000" pitchFamily="50" charset="-128"/>
                        </a:rPr>
                        <a:t>小型ビートセンサー　</a:t>
                      </a:r>
                    </a:p>
                  </a:txBody>
                  <a:tcPr>
                    <a:solidFill>
                      <a:schemeClr val="accent2">
                        <a:lumMod val="40000"/>
                        <a:lumOff val="6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HG丸ｺﾞｼｯｸM-PRO" panose="020F0600000000000000" pitchFamily="50" charset="-128"/>
                          <a:ea typeface="HG丸ｺﾞｼｯｸM-PRO" panose="020F0600000000000000" pitchFamily="50" charset="-128"/>
                        </a:rPr>
                        <a:t>BS-R1000</a:t>
                      </a:r>
                      <a:endParaRPr kumimoji="1" lang="ja-JP" altLang="en-US" sz="2000" dirty="0" smtClean="0">
                        <a:latin typeface="HG丸ｺﾞｼｯｸM-PRO" panose="020F0600000000000000" pitchFamily="50" charset="-128"/>
                        <a:ea typeface="HG丸ｺﾞｼｯｸM-PRO" panose="020F0600000000000000"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HG丸ｺﾞｼｯｸM-PRO" panose="020F0600000000000000" pitchFamily="50" charset="-128"/>
                          <a:ea typeface="HG丸ｺﾞｼｯｸM-PRO" panose="020F0600000000000000" pitchFamily="50" charset="-128"/>
                        </a:rPr>
                        <a:t>反射式</a:t>
                      </a:r>
                    </a:p>
                  </a:txBody>
                  <a:tcPr/>
                </a:tc>
                <a:tc>
                  <a:txBody>
                    <a:bodyPr/>
                    <a:lstStyle/>
                    <a:p>
                      <a:r>
                        <a:rPr kumimoji="1" lang="en-US" altLang="ja-JP" sz="2000" dirty="0" smtClean="0">
                          <a:latin typeface="HG丸ｺﾞｼｯｸM-PRO" panose="020F0600000000000000" pitchFamily="50" charset="-128"/>
                          <a:ea typeface="HG丸ｺﾞｼｯｸM-PRO" panose="020F0600000000000000" pitchFamily="50" charset="-128"/>
                        </a:rPr>
                        <a:t>640-1050</a:t>
                      </a:r>
                      <a:endParaRPr kumimoji="1" lang="ja-JP" altLang="en-US" sz="2000" dirty="0">
                        <a:latin typeface="HG丸ｺﾞｼｯｸM-PRO" panose="020F0600000000000000" pitchFamily="50" charset="-128"/>
                        <a:ea typeface="HG丸ｺﾞｼｯｸM-PRO" panose="020F0600000000000000" pitchFamily="50" charset="-128"/>
                      </a:endParaRPr>
                    </a:p>
                  </a:txBody>
                  <a:tcPr/>
                </a:tc>
                <a:extLst>
                  <a:ext uri="{0D108BD9-81ED-4DB2-BD59-A6C34878D82A}">
                    <a16:rowId xmlns:a16="http://schemas.microsoft.com/office/drawing/2014/main" xmlns="" val="10002"/>
                  </a:ext>
                </a:extLst>
              </a:tr>
              <a:tr h="364549">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latin typeface="HG丸ｺﾞｼｯｸM-PRO" panose="020F0600000000000000" pitchFamily="50" charset="-128"/>
                        <a:ea typeface="HG丸ｺﾞｼｯｸM-PRO" panose="020F0600000000000000"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HG丸ｺﾞｼｯｸM-PRO" panose="020F0600000000000000" pitchFamily="50" charset="-128"/>
                          <a:ea typeface="HG丸ｺﾞｼｯｸM-PRO" panose="020F0600000000000000" pitchFamily="50" charset="-128"/>
                        </a:rPr>
                        <a:t>BS-R1700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HG丸ｺﾞｼｯｸM-PRO" panose="020F0600000000000000" pitchFamily="50" charset="-128"/>
                          <a:ea typeface="HG丸ｺﾞｼｯｸM-PRO" panose="020F0600000000000000" pitchFamily="50" charset="-128"/>
                        </a:rPr>
                        <a:t>反射式</a:t>
                      </a:r>
                      <a:endParaRPr kumimoji="1" lang="en-US" altLang="ja-JP" sz="2000" dirty="0" smtClean="0">
                        <a:latin typeface="HG丸ｺﾞｼｯｸM-PRO" panose="020F0600000000000000" pitchFamily="50" charset="-128"/>
                        <a:ea typeface="HG丸ｺﾞｼｯｸM-PRO" panose="020F0600000000000000" pitchFamily="50" charset="-128"/>
                      </a:endParaRPr>
                    </a:p>
                  </a:txBody>
                  <a:tcPr/>
                </a:tc>
                <a:tc>
                  <a:txBody>
                    <a:bodyPr/>
                    <a:lstStyle/>
                    <a:p>
                      <a:r>
                        <a:rPr kumimoji="1" lang="en-US" altLang="ja-JP" sz="2000" dirty="0" smtClean="0">
                          <a:latin typeface="HG丸ｺﾞｼｯｸM-PRO" panose="020F0600000000000000" pitchFamily="50" charset="-128"/>
                          <a:ea typeface="HG丸ｺﾞｼｯｸM-PRO" panose="020F0600000000000000" pitchFamily="50" charset="-128"/>
                        </a:rPr>
                        <a:t>900-1700</a:t>
                      </a:r>
                    </a:p>
                  </a:txBody>
                  <a:tcPr/>
                </a:tc>
                <a:extLst>
                  <a:ext uri="{0D108BD9-81ED-4DB2-BD59-A6C34878D82A}">
                    <a16:rowId xmlns:a16="http://schemas.microsoft.com/office/drawing/2014/main" xmlns="" val="10003"/>
                  </a:ext>
                </a:extLst>
              </a:tr>
              <a:tr h="364549">
                <a:tc row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HG丸ｺﾞｼｯｸM-PRO" panose="020F0600000000000000" pitchFamily="50" charset="-128"/>
                          <a:ea typeface="HG丸ｺﾞｼｯｸM-PRO" panose="020F0600000000000000" pitchFamily="50" charset="-128"/>
                        </a:rPr>
                        <a:t>ファイバー式</a:t>
                      </a:r>
                      <a:endParaRPr kumimoji="1" lang="en-US" altLang="ja-JP" sz="2000" dirty="0" smtClean="0">
                        <a:latin typeface="HG丸ｺﾞｼｯｸM-PRO" panose="020F0600000000000000" pitchFamily="50" charset="-128"/>
                        <a:ea typeface="HG丸ｺﾞｼｯｸM-PRO" panose="020F0600000000000000" pitchFamily="50" charset="-128"/>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HG丸ｺﾞｼｯｸM-PRO" panose="020F0600000000000000" pitchFamily="50" charset="-128"/>
                          <a:ea typeface="HG丸ｺﾞｼｯｸM-PRO" panose="020F0600000000000000" pitchFamily="50" charset="-128"/>
                        </a:rPr>
                        <a:t>小型ビートセンサー</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HG丸ｺﾞｼｯｸM-PRO" panose="020F0600000000000000" pitchFamily="50" charset="-128"/>
                          <a:ea typeface="HG丸ｺﾞｼｯｸM-PRO" panose="020F0600000000000000" pitchFamily="50" charset="-128"/>
                        </a:rPr>
                        <a:t>BS-F1000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HG丸ｺﾞｼｯｸM-PRO" panose="020F0600000000000000" pitchFamily="50" charset="-128"/>
                          <a:ea typeface="HG丸ｺﾞｼｯｸM-PRO" panose="020F0600000000000000" pitchFamily="50" charset="-128"/>
                        </a:rPr>
                        <a:t>ﾌｧｲﾊﾞｰ式</a:t>
                      </a:r>
                      <a:endParaRPr kumimoji="1" lang="en-US" altLang="ja-JP" sz="2000" dirty="0" smtClean="0">
                        <a:latin typeface="HG丸ｺﾞｼｯｸM-PRO" panose="020F0600000000000000" pitchFamily="50" charset="-128"/>
                        <a:ea typeface="HG丸ｺﾞｼｯｸM-PRO" panose="020F0600000000000000" pitchFamily="50" charset="-128"/>
                      </a:endParaRPr>
                    </a:p>
                  </a:txBody>
                  <a:tcPr/>
                </a:tc>
                <a:tc>
                  <a:txBody>
                    <a:bodyPr/>
                    <a:lstStyle/>
                    <a:p>
                      <a:r>
                        <a:rPr kumimoji="1" lang="en-US" altLang="ja-JP" sz="2000" dirty="0" smtClean="0">
                          <a:latin typeface="HG丸ｺﾞｼｯｸM-PRO" panose="020F0600000000000000" pitchFamily="50" charset="-128"/>
                          <a:ea typeface="HG丸ｺﾞｼｯｸM-PRO" panose="020F0600000000000000" pitchFamily="50" charset="-128"/>
                        </a:rPr>
                        <a:t>640-1050</a:t>
                      </a:r>
                    </a:p>
                  </a:txBody>
                  <a:tcPr/>
                </a:tc>
                <a:extLst>
                  <a:ext uri="{0D108BD9-81ED-4DB2-BD59-A6C34878D82A}">
                    <a16:rowId xmlns:a16="http://schemas.microsoft.com/office/drawing/2014/main" xmlns="" val="10004"/>
                  </a:ext>
                </a:extLst>
              </a:tr>
              <a:tr h="364549">
                <a:tc v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kumimoji="1" lang="ja-JP" altLang="en-US" dirty="0" smtClean="0">
                        <a:latin typeface="HG丸ｺﾞｼｯｸM-PRO" panose="020F0600000000000000" pitchFamily="50" charset="-128"/>
                        <a:ea typeface="HG丸ｺﾞｼｯｸM-PRO" panose="020F0600000000000000" pitchFamily="50" charset="-128"/>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en-US" altLang="ja-JP" sz="2000" dirty="0" smtClean="0">
                          <a:latin typeface="HG丸ｺﾞｼｯｸM-PRO" panose="020F0600000000000000" pitchFamily="50" charset="-128"/>
                          <a:ea typeface="HG丸ｺﾞｼｯｸM-PRO" panose="020F0600000000000000" pitchFamily="50" charset="-128"/>
                        </a:rPr>
                        <a:t>BS-F1700</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2000" dirty="0" smtClean="0">
                          <a:latin typeface="HG丸ｺﾞｼｯｸM-PRO" panose="020F0600000000000000" pitchFamily="50" charset="-128"/>
                          <a:ea typeface="HG丸ｺﾞｼｯｸM-PRO" panose="020F0600000000000000" pitchFamily="50" charset="-128"/>
                        </a:rPr>
                        <a:t>ﾌｧｲﾊﾞｰ式</a:t>
                      </a:r>
                      <a:endParaRPr kumimoji="1" lang="en-US" altLang="ja-JP" sz="2000" dirty="0" smtClean="0">
                        <a:latin typeface="HG丸ｺﾞｼｯｸM-PRO" panose="020F0600000000000000" pitchFamily="50" charset="-128"/>
                        <a:ea typeface="HG丸ｺﾞｼｯｸM-PRO" panose="020F0600000000000000" pitchFamily="50" charset="-128"/>
                      </a:endParaRPr>
                    </a:p>
                  </a:txBody>
                  <a:tcPr/>
                </a:tc>
                <a:tc>
                  <a:txBody>
                    <a:bodyPr/>
                    <a:lstStyle/>
                    <a:p>
                      <a:r>
                        <a:rPr kumimoji="1" lang="en-US" altLang="ja-JP" sz="2000" dirty="0" smtClean="0">
                          <a:latin typeface="HG丸ｺﾞｼｯｸM-PRO" panose="020F0600000000000000" pitchFamily="50" charset="-128"/>
                          <a:ea typeface="HG丸ｺﾞｼｯｸM-PRO" panose="020F0600000000000000" pitchFamily="50" charset="-128"/>
                        </a:rPr>
                        <a:t>900-1700</a:t>
                      </a:r>
                    </a:p>
                  </a:txBody>
                  <a:tcPr/>
                </a:tc>
                <a:extLst>
                  <a:ext uri="{0D108BD9-81ED-4DB2-BD59-A6C34878D82A}">
                    <a16:rowId xmlns:a16="http://schemas.microsoft.com/office/drawing/2014/main" xmlns="" val="10005"/>
                  </a:ext>
                </a:extLst>
              </a:tr>
            </a:tbl>
          </a:graphicData>
        </a:graphic>
      </p:graphicFrame>
      <p:pic>
        <p:nvPicPr>
          <p:cNvPr id="12" name="図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71032" y="4354433"/>
            <a:ext cx="1077581" cy="1364217"/>
          </a:xfrm>
          <a:prstGeom prst="rect">
            <a:avLst/>
          </a:prstGeom>
        </p:spPr>
      </p:pic>
      <p:pic>
        <p:nvPicPr>
          <p:cNvPr id="13" name="図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15616" y="4511455"/>
            <a:ext cx="1059607" cy="1134542"/>
          </a:xfrm>
          <a:prstGeom prst="rect">
            <a:avLst/>
          </a:prstGeom>
        </p:spPr>
      </p:pic>
      <p:pic>
        <p:nvPicPr>
          <p:cNvPr id="14" name="図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63911" y="4425998"/>
            <a:ext cx="1218433" cy="1272044"/>
          </a:xfrm>
          <a:prstGeom prst="rect">
            <a:avLst/>
          </a:prstGeom>
        </p:spPr>
      </p:pic>
      <p:sp>
        <p:nvSpPr>
          <p:cNvPr id="4" name="テキスト ボックス 3"/>
          <p:cNvSpPr txBox="1"/>
          <p:nvPr/>
        </p:nvSpPr>
        <p:spPr>
          <a:xfrm>
            <a:off x="971600" y="5718650"/>
            <a:ext cx="1175322" cy="369332"/>
          </a:xfrm>
          <a:prstGeom prst="rect">
            <a:avLst/>
          </a:prstGeom>
          <a:noFill/>
        </p:spPr>
        <p:txBody>
          <a:bodyPr wrap="none" rtlCol="0">
            <a:spAutoFit/>
          </a:bodyPr>
          <a:lstStyle/>
          <a:p>
            <a:r>
              <a:rPr kumimoji="1" lang="en-US" altLang="ja-JP" b="1" dirty="0" smtClean="0">
                <a:latin typeface="HG丸ｺﾞｼｯｸM-PRO" panose="020F0600000000000000" pitchFamily="50" charset="-128"/>
                <a:ea typeface="HG丸ｺﾞｼｯｸM-PRO" panose="020F0600000000000000" pitchFamily="50" charset="-128"/>
              </a:rPr>
              <a:t>BGS-30</a:t>
            </a:r>
            <a:endParaRPr kumimoji="1" lang="ja-JP" altLang="en-US" b="1" dirty="0">
              <a:latin typeface="HG丸ｺﾞｼｯｸM-PRO" panose="020F0600000000000000" pitchFamily="50" charset="-128"/>
              <a:ea typeface="HG丸ｺﾞｼｯｸM-PRO" panose="020F0600000000000000" pitchFamily="50" charset="-128"/>
            </a:endParaRPr>
          </a:p>
        </p:txBody>
      </p:sp>
      <p:sp>
        <p:nvSpPr>
          <p:cNvPr id="10" name="テキスト ボックス 9"/>
          <p:cNvSpPr txBox="1"/>
          <p:nvPr/>
        </p:nvSpPr>
        <p:spPr>
          <a:xfrm>
            <a:off x="3321032" y="5718650"/>
            <a:ext cx="1499128" cy="646331"/>
          </a:xfrm>
          <a:prstGeom prst="rect">
            <a:avLst/>
          </a:prstGeom>
          <a:noFill/>
        </p:spPr>
        <p:txBody>
          <a:bodyPr wrap="none" rtlCol="0">
            <a:spAutoFit/>
          </a:bodyPr>
          <a:lstStyle/>
          <a:p>
            <a:r>
              <a:rPr kumimoji="1" lang="en-US" altLang="ja-JP" b="1" dirty="0" smtClean="0">
                <a:latin typeface="HG丸ｺﾞｼｯｸM-PRO" panose="020F0600000000000000" pitchFamily="50" charset="-128"/>
                <a:ea typeface="HG丸ｺﾞｼｯｸM-PRO" panose="020F0600000000000000" pitchFamily="50" charset="-128"/>
              </a:rPr>
              <a:t>BS-R1000</a:t>
            </a:r>
          </a:p>
          <a:p>
            <a:r>
              <a:rPr lang="en-US" altLang="ja-JP" b="1" dirty="0">
                <a:latin typeface="HG丸ｺﾞｼｯｸM-PRO" panose="020F0600000000000000" pitchFamily="50" charset="-128"/>
                <a:ea typeface="HG丸ｺﾞｼｯｸM-PRO" panose="020F0600000000000000" pitchFamily="50" charset="-128"/>
              </a:rPr>
              <a:t>BS-R1700</a:t>
            </a:r>
            <a:endParaRPr kumimoji="1" lang="ja-JP" altLang="en-US" b="1" dirty="0">
              <a:latin typeface="HG丸ｺﾞｼｯｸM-PRO" panose="020F0600000000000000" pitchFamily="50" charset="-128"/>
              <a:ea typeface="HG丸ｺﾞｼｯｸM-PRO" panose="020F0600000000000000" pitchFamily="50" charset="-128"/>
            </a:endParaRPr>
          </a:p>
        </p:txBody>
      </p:sp>
      <p:sp>
        <p:nvSpPr>
          <p:cNvPr id="11" name="テキスト ボックス 10"/>
          <p:cNvSpPr txBox="1"/>
          <p:nvPr/>
        </p:nvSpPr>
        <p:spPr>
          <a:xfrm>
            <a:off x="5756454" y="5699865"/>
            <a:ext cx="1483098" cy="646331"/>
          </a:xfrm>
          <a:prstGeom prst="rect">
            <a:avLst/>
          </a:prstGeom>
          <a:noFill/>
        </p:spPr>
        <p:txBody>
          <a:bodyPr wrap="none" rtlCol="0">
            <a:spAutoFit/>
          </a:bodyPr>
          <a:lstStyle/>
          <a:p>
            <a:r>
              <a:rPr kumimoji="1" lang="en-US" altLang="ja-JP" b="1" dirty="0" smtClean="0">
                <a:latin typeface="HG丸ｺﾞｼｯｸM-PRO" panose="020F0600000000000000" pitchFamily="50" charset="-128"/>
                <a:ea typeface="HG丸ｺﾞｼｯｸM-PRO" panose="020F0600000000000000" pitchFamily="50" charset="-128"/>
              </a:rPr>
              <a:t>BS-F1000</a:t>
            </a:r>
          </a:p>
          <a:p>
            <a:r>
              <a:rPr lang="en-US" altLang="ja-JP" b="1" dirty="0">
                <a:latin typeface="HG丸ｺﾞｼｯｸM-PRO" panose="020F0600000000000000" pitchFamily="50" charset="-128"/>
                <a:ea typeface="HG丸ｺﾞｼｯｸM-PRO" panose="020F0600000000000000" pitchFamily="50" charset="-128"/>
              </a:rPr>
              <a:t>BS-F1700</a:t>
            </a:r>
            <a:endParaRPr kumimoji="1" lang="ja-JP" altLang="en-US" b="1" dirty="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169820696"/>
      </p:ext>
    </p:extLst>
  </p:cSld>
  <p:clrMapOvr>
    <a:masterClrMapping/>
  </p:clrMapOvr>
  <mc:AlternateContent xmlns:mc="http://schemas.openxmlformats.org/markup-compatibility/2006" xmlns:p14="http://schemas.microsoft.com/office/powerpoint/2010/main">
    <mc:Choice Requires="p14">
      <p:transition p14:dur="0" advTm="10894"/>
    </mc:Choice>
    <mc:Fallback xmlns="">
      <p:transition advTm="10894"/>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8" name="タイトル 1"/>
          <p:cNvSpPr>
            <a:spLocks noGrp="1"/>
          </p:cNvSpPr>
          <p:nvPr>
            <p:ph type="title"/>
          </p:nvPr>
        </p:nvSpPr>
        <p:spPr>
          <a:xfrm>
            <a:off x="467544" y="214313"/>
            <a:ext cx="8229600" cy="725487"/>
          </a:xfrm>
        </p:spPr>
        <p:txBody>
          <a:bodyPr/>
          <a:lstStyle/>
          <a:p>
            <a:pPr algn="l" eaLnBrk="1" hangingPunct="1"/>
            <a:r>
              <a:rPr lang="en-US" altLang="ja-JP" sz="3200" dirty="0" smtClean="0"/>
              <a:t>NIR</a:t>
            </a:r>
            <a:r>
              <a:rPr lang="ja-JP" altLang="en-US" sz="3200" dirty="0" smtClean="0"/>
              <a:t>波長選択の考え方　</a:t>
            </a:r>
            <a:r>
              <a:rPr lang="ja-JP" altLang="en-US" sz="2800" dirty="0" smtClean="0">
                <a:solidFill>
                  <a:srgbClr val="0070C0"/>
                </a:solidFill>
              </a:rPr>
              <a:t>なぜ</a:t>
            </a:r>
            <a:r>
              <a:rPr lang="en-US" altLang="ja-JP" sz="2800" dirty="0" smtClean="0">
                <a:solidFill>
                  <a:srgbClr val="0070C0"/>
                </a:solidFill>
              </a:rPr>
              <a:t>900-1700nm?</a:t>
            </a:r>
            <a:endParaRPr lang="ja-JP" altLang="en-US" sz="2800" dirty="0" smtClean="0">
              <a:solidFill>
                <a:srgbClr val="0070C0"/>
              </a:solidFill>
            </a:endParaRPr>
          </a:p>
        </p:txBody>
      </p:sp>
      <p:sp>
        <p:nvSpPr>
          <p:cNvPr id="2" name="スライド番号プレースホルダー 1"/>
          <p:cNvSpPr>
            <a:spLocks noGrp="1"/>
          </p:cNvSpPr>
          <p:nvPr>
            <p:ph type="sldNum" sz="quarter" idx="4294967295"/>
          </p:nvPr>
        </p:nvSpPr>
        <p:spPr>
          <a:xfrm>
            <a:off x="7086600" y="6356350"/>
            <a:ext cx="2057400" cy="365125"/>
          </a:xfrm>
          <a:prstGeom prst="rect">
            <a:avLst/>
          </a:prstGeom>
        </p:spPr>
        <p:txBody>
          <a:bodyPr/>
          <a:lstStyle/>
          <a:p>
            <a:fld id="{76FF616A-902F-4F89-B7A8-96163D785F7F}" type="slidenum">
              <a:rPr kumimoji="1" lang="ja-JP" altLang="en-US" smtClean="0"/>
              <a:pPr/>
              <a:t>3</a:t>
            </a:fld>
            <a:endParaRPr kumimoji="1" lang="ja-JP" altLang="en-US"/>
          </a:p>
        </p:txBody>
      </p:sp>
      <p:sp>
        <p:nvSpPr>
          <p:cNvPr id="5" name="テキスト ボックス 4"/>
          <p:cNvSpPr txBox="1"/>
          <p:nvPr/>
        </p:nvSpPr>
        <p:spPr>
          <a:xfrm>
            <a:off x="202686" y="1196752"/>
            <a:ext cx="8833810" cy="461665"/>
          </a:xfrm>
          <a:prstGeom prst="rect">
            <a:avLst/>
          </a:prstGeom>
          <a:noFill/>
          <a:ln>
            <a:noFill/>
            <a:prstDash val="dash"/>
          </a:ln>
        </p:spPr>
        <p:txBody>
          <a:bodyPr wrap="square" rtlCol="0">
            <a:spAutoFit/>
          </a:bodyPr>
          <a:lstStyle/>
          <a:p>
            <a:r>
              <a:rPr lang="ja-JP" altLang="en-US" sz="2400" b="1" u="sng" dirty="0" smtClean="0">
                <a:solidFill>
                  <a:srgbClr val="FF0000"/>
                </a:solidFill>
                <a:latin typeface="HG丸ｺﾞｼｯｸM-PRO" panose="020F0600000000000000" pitchFamily="50" charset="-128"/>
                <a:ea typeface="HG丸ｺﾞｼｯｸM-PRO" panose="020F0600000000000000" pitchFamily="50" charset="-128"/>
              </a:rPr>
              <a:t>長波長は吸収感度が高いが全ての場合で優れるとは限らない</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　</a:t>
            </a:r>
            <a:r>
              <a:rPr kumimoji="1" lang="ja-JP" altLang="en-US" sz="2400" dirty="0" smtClean="0">
                <a:solidFill>
                  <a:srgbClr val="FF0000"/>
                </a:solidFill>
              </a:rPr>
              <a:t>　　　　　　　　　　　　　</a:t>
            </a:r>
            <a:endParaRPr kumimoji="1" lang="ja-JP" altLang="en-US" sz="2400" dirty="0">
              <a:solidFill>
                <a:srgbClr val="FF0000"/>
              </a:solidFill>
            </a:endParaRPr>
          </a:p>
        </p:txBody>
      </p:sp>
      <p:sp>
        <p:nvSpPr>
          <p:cNvPr id="7" name="テキスト ボックス 6"/>
          <p:cNvSpPr txBox="1"/>
          <p:nvPr/>
        </p:nvSpPr>
        <p:spPr>
          <a:xfrm>
            <a:off x="611560" y="1669480"/>
            <a:ext cx="7920880" cy="4524315"/>
          </a:xfrm>
          <a:prstGeom prst="rect">
            <a:avLst/>
          </a:prstGeom>
          <a:noFill/>
          <a:ln>
            <a:noFill/>
            <a:prstDash val="dash"/>
          </a:ln>
        </p:spPr>
        <p:txBody>
          <a:bodyPr wrap="square" rtlCol="0">
            <a:spAutoFit/>
          </a:bodyPr>
          <a:lstStyle/>
          <a:p>
            <a:r>
              <a:rPr lang="ja-JP" altLang="en-US" sz="2400" dirty="0" smtClean="0">
                <a:latin typeface="HG丸ｺﾞｼｯｸM-PRO" panose="020F0600000000000000" pitchFamily="50" charset="-128"/>
                <a:ea typeface="HG丸ｺﾞｼｯｸM-PRO" panose="020F0600000000000000" pitchFamily="50" charset="-128"/>
              </a:rPr>
              <a:t>■長波長（第一倍音）　</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　◎吸収感度が高い</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　</a:t>
            </a:r>
            <a:r>
              <a:rPr lang="ja-JP" altLang="en-US" sz="2400" dirty="0">
                <a:latin typeface="HG丸ｺﾞｼｯｸM-PRO" panose="020F0600000000000000" pitchFamily="50" charset="-128"/>
                <a:ea typeface="HG丸ｺﾞｼｯｸM-PRO" panose="020F0600000000000000" pitchFamily="50" charset="-128"/>
              </a:rPr>
              <a:t>△</a:t>
            </a:r>
            <a:r>
              <a:rPr lang="ja-JP" altLang="en-US" sz="2400" dirty="0" smtClean="0">
                <a:latin typeface="HG丸ｺﾞｼｯｸM-PRO" panose="020F0600000000000000" pitchFamily="50" charset="-128"/>
                <a:ea typeface="HG丸ｺﾞｼｯｸM-PRO" panose="020F0600000000000000" pitchFamily="50" charset="-128"/>
              </a:rPr>
              <a:t>検出素子のＳ／Ｎが中波長域に比べ劣る</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△温度や湿度の影響を受けやすい</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ガラスやファイバー特性の影響を受けやすい</a:t>
            </a:r>
            <a:endParaRPr lang="en-US" altLang="ja-JP" sz="2400" dirty="0" smtClean="0">
              <a:latin typeface="HG丸ｺﾞｼｯｸM-PRO" panose="020F0600000000000000" pitchFamily="50" charset="-128"/>
              <a:ea typeface="HG丸ｺﾞｼｯｸM-PRO" panose="020F0600000000000000" pitchFamily="50" charset="-128"/>
            </a:endParaRPr>
          </a:p>
          <a:p>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■中波長（第二倍音）</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　〇吸収感度が高い</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◎検出素子のＳ／Ｎが良い</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〇</a:t>
            </a:r>
            <a:r>
              <a:rPr lang="ja-JP" altLang="en-US" sz="2400" dirty="0" smtClean="0">
                <a:latin typeface="HG丸ｺﾞｼｯｸM-PRO" panose="020F0600000000000000" pitchFamily="50" charset="-128"/>
                <a:ea typeface="HG丸ｺﾞｼｯｸM-PRO" panose="020F0600000000000000" pitchFamily="50" charset="-128"/>
              </a:rPr>
              <a:t>温度</a:t>
            </a:r>
            <a:r>
              <a:rPr lang="ja-JP" altLang="en-US" sz="2400" dirty="0">
                <a:latin typeface="HG丸ｺﾞｼｯｸM-PRO" panose="020F0600000000000000" pitchFamily="50" charset="-128"/>
                <a:ea typeface="HG丸ｺﾞｼｯｸM-PRO" panose="020F0600000000000000" pitchFamily="50" charset="-128"/>
              </a:rPr>
              <a:t>や湿度の影響を</a:t>
            </a:r>
            <a:r>
              <a:rPr lang="ja-JP" altLang="en-US" sz="2400" dirty="0" smtClean="0">
                <a:latin typeface="HG丸ｺﾞｼｯｸM-PRO" panose="020F0600000000000000" pitchFamily="50" charset="-128"/>
                <a:ea typeface="HG丸ｺﾞｼｯｸM-PRO" panose="020F0600000000000000" pitchFamily="50" charset="-128"/>
              </a:rPr>
              <a:t>受けにくい</a:t>
            </a:r>
            <a:endParaRPr lang="en-US" altLang="ja-JP" sz="2400" dirty="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○ガラス</a:t>
            </a:r>
            <a:r>
              <a:rPr lang="ja-JP" altLang="en-US" sz="2400" dirty="0">
                <a:latin typeface="HG丸ｺﾞｼｯｸM-PRO" panose="020F0600000000000000" pitchFamily="50" charset="-128"/>
                <a:ea typeface="HG丸ｺﾞｼｯｸM-PRO" panose="020F0600000000000000" pitchFamily="50" charset="-128"/>
              </a:rPr>
              <a:t>や</a:t>
            </a:r>
            <a:r>
              <a:rPr lang="ja-JP" altLang="en-US" sz="2400" dirty="0" smtClean="0">
                <a:latin typeface="HG丸ｺﾞｼｯｸM-PRO" panose="020F0600000000000000" pitchFamily="50" charset="-128"/>
                <a:ea typeface="HG丸ｺﾞｼｯｸM-PRO" panose="020F0600000000000000" pitchFamily="50" charset="-128"/>
              </a:rPr>
              <a:t>ファイバー特性の</a:t>
            </a:r>
            <a:r>
              <a:rPr lang="ja-JP" altLang="en-US" sz="2400" dirty="0">
                <a:latin typeface="HG丸ｺﾞｼｯｸM-PRO" panose="020F0600000000000000" pitchFamily="50" charset="-128"/>
                <a:ea typeface="HG丸ｺﾞｼｯｸM-PRO" panose="020F0600000000000000" pitchFamily="50" charset="-128"/>
              </a:rPr>
              <a:t>影響を</a:t>
            </a:r>
            <a:r>
              <a:rPr lang="ja-JP" altLang="en-US" sz="2400" dirty="0" smtClean="0">
                <a:latin typeface="HG丸ｺﾞｼｯｸM-PRO" panose="020F0600000000000000" pitchFamily="50" charset="-128"/>
                <a:ea typeface="HG丸ｺﾞｼｯｸM-PRO" panose="020F0600000000000000" pitchFamily="50" charset="-128"/>
              </a:rPr>
              <a:t>受けにくい</a:t>
            </a:r>
            <a:endParaRPr lang="en-US" altLang="ja-JP" sz="2400" dirty="0">
              <a:latin typeface="HG丸ｺﾞｼｯｸM-PRO" panose="020F0600000000000000" pitchFamily="50" charset="-128"/>
              <a:ea typeface="HG丸ｺﾞｼｯｸM-PRO" panose="020F0600000000000000" pitchFamily="50" charset="-128"/>
            </a:endParaRPr>
          </a:p>
          <a:p>
            <a:endParaRPr lang="en-US" altLang="ja-JP" sz="2400" dirty="0" smtClean="0">
              <a:latin typeface="HG丸ｺﾞｼｯｸM-PRO" panose="020F0600000000000000" pitchFamily="50" charset="-128"/>
              <a:ea typeface="HG丸ｺﾞｼｯｸM-PRO" panose="020F0600000000000000" pitchFamily="50" charset="-128"/>
            </a:endParaRPr>
          </a:p>
        </p:txBody>
      </p:sp>
      <p:sp>
        <p:nvSpPr>
          <p:cNvPr id="6" name="テキスト ボックス 5"/>
          <p:cNvSpPr txBox="1"/>
          <p:nvPr/>
        </p:nvSpPr>
        <p:spPr>
          <a:xfrm>
            <a:off x="310190" y="5732130"/>
            <a:ext cx="8833810" cy="461665"/>
          </a:xfrm>
          <a:prstGeom prst="rect">
            <a:avLst/>
          </a:prstGeom>
          <a:noFill/>
          <a:ln>
            <a:noFill/>
            <a:prstDash val="dash"/>
          </a:ln>
        </p:spPr>
        <p:txBody>
          <a:bodyPr wrap="square" rtlCol="0">
            <a:spAutoFit/>
          </a:bodyPr>
          <a:lstStyle/>
          <a:p>
            <a:r>
              <a:rPr lang="ja-JP" altLang="en-US" sz="2400" b="1" u="sng" dirty="0" smtClean="0">
                <a:solidFill>
                  <a:srgbClr val="0070C0"/>
                </a:solidFill>
                <a:latin typeface="HG丸ｺﾞｼｯｸM-PRO" panose="020F0600000000000000" pitchFamily="50" charset="-128"/>
                <a:ea typeface="HG丸ｺﾞｼｯｸM-PRO" panose="020F0600000000000000" pitchFamily="50" charset="-128"/>
              </a:rPr>
              <a:t>研究室内での分析、ＰＡＴ使用など目的により使い分ける</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　</a:t>
            </a:r>
            <a:r>
              <a:rPr kumimoji="1" lang="ja-JP" altLang="en-US" sz="2400" dirty="0" smtClean="0">
                <a:solidFill>
                  <a:srgbClr val="FF0000"/>
                </a:solidFill>
              </a:rPr>
              <a:t>　　　　　　　　　　　　　</a:t>
            </a:r>
            <a:endParaRPr kumimoji="1" lang="ja-JP" altLang="en-US" sz="2400" dirty="0">
              <a:solidFill>
                <a:srgbClr val="FF0000"/>
              </a:solidFill>
            </a:endParaRPr>
          </a:p>
        </p:txBody>
      </p:sp>
    </p:spTree>
    <p:extLst>
      <p:ext uri="{BB962C8B-B14F-4D97-AF65-F5344CB8AC3E}">
        <p14:creationId xmlns:p14="http://schemas.microsoft.com/office/powerpoint/2010/main" val="531652016"/>
      </p:ext>
    </p:extLst>
  </p:cSld>
  <p:clrMapOvr>
    <a:masterClrMapping/>
  </p:clrMapOvr>
  <p:transition spd="med" advTm="10570">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3"/>
          <p:cNvSpPr>
            <a:spLocks noGrp="1"/>
          </p:cNvSpPr>
          <p:nvPr>
            <p:ph type="ftr" sz="quarter" idx="10"/>
          </p:nvPr>
        </p:nvSpPr>
        <p:spPr/>
        <p:txBody>
          <a:bodyPr/>
          <a:lstStyle/>
          <a:p>
            <a:r>
              <a:rPr lang="de-DE" altLang="ja-JP"/>
              <a:t>Page </a:t>
            </a:r>
            <a:fld id="{76E7381D-F806-43B7-9C1A-A1E2EE3140EF}" type="slidenum">
              <a:rPr lang="de-DE" altLang="ja-JP" sz="1400" b="1"/>
              <a:pPr/>
              <a:t>4</a:t>
            </a:fld>
            <a:endParaRPr lang="de-DE" altLang="ja-JP" sz="1400" b="1"/>
          </a:p>
        </p:txBody>
      </p:sp>
      <p:sp>
        <p:nvSpPr>
          <p:cNvPr id="1059848" name="Rectangle 8"/>
          <p:cNvSpPr>
            <a:spLocks noGrp="1" noChangeArrowheads="1"/>
          </p:cNvSpPr>
          <p:nvPr>
            <p:ph type="title"/>
          </p:nvPr>
        </p:nvSpPr>
        <p:spPr>
          <a:xfrm>
            <a:off x="403225" y="230188"/>
            <a:ext cx="2441790" cy="600075"/>
          </a:xfrm>
        </p:spPr>
        <p:txBody>
          <a:bodyPr/>
          <a:lstStyle/>
          <a:p>
            <a:r>
              <a:rPr kumimoji="1" lang="ja-JP" altLang="en-US" dirty="0" smtClean="0">
                <a:cs typeface="メイリオ" panose="020B0604030504040204" pitchFamily="50" charset="-128"/>
              </a:rPr>
              <a:t>近赤外線吸収帰属</a:t>
            </a:r>
            <a:endParaRPr kumimoji="1" lang="ja-JP" altLang="en-US" dirty="0">
              <a:cs typeface="メイリオ" panose="020B0604030504040204" pitchFamily="50" charset="-128"/>
            </a:endParaRPr>
          </a:p>
        </p:txBody>
      </p:sp>
      <p:cxnSp>
        <p:nvCxnSpPr>
          <p:cNvPr id="9" name="直線矢印コネクタ 8"/>
          <p:cNvCxnSpPr/>
          <p:nvPr/>
        </p:nvCxnSpPr>
        <p:spPr bwMode="auto">
          <a:xfrm>
            <a:off x="2071573" y="5331124"/>
            <a:ext cx="4118599" cy="0"/>
          </a:xfrm>
          <a:prstGeom prst="straightConnector1">
            <a:avLst/>
          </a:prstGeom>
          <a:solidFill>
            <a:schemeClr val="accent1"/>
          </a:solidFill>
          <a:ln w="57150" cap="flat" cmpd="sng" algn="ctr">
            <a:solidFill>
              <a:srgbClr val="FF000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テキスト ボックス 11"/>
          <p:cNvSpPr txBox="1"/>
          <p:nvPr/>
        </p:nvSpPr>
        <p:spPr>
          <a:xfrm>
            <a:off x="2910064" y="5362118"/>
            <a:ext cx="2031325" cy="338554"/>
          </a:xfrm>
          <a:prstGeom prst="rect">
            <a:avLst/>
          </a:prstGeom>
          <a:noFill/>
        </p:spPr>
        <p:txBody>
          <a:bodyPr wrap="none" rtlCol="0">
            <a:spAutoFit/>
          </a:bodyPr>
          <a:lstStyle/>
          <a:p>
            <a:r>
              <a:rPr kumimoji="1" lang="ja-JP" altLang="en-US" sz="1600"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物性的吸収感度　大</a:t>
            </a:r>
            <a:endParaRPr kumimoji="1" lang="ja-JP" altLang="en-US" sz="1600" dirty="0">
              <a:solidFill>
                <a:srgbClr val="FF0000"/>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26" name="直線矢印コネクタ 25"/>
          <p:cNvCxnSpPr/>
          <p:nvPr/>
        </p:nvCxnSpPr>
        <p:spPr bwMode="auto">
          <a:xfrm flipH="1">
            <a:off x="2071574" y="5863722"/>
            <a:ext cx="4118598" cy="0"/>
          </a:xfrm>
          <a:prstGeom prst="straightConnector1">
            <a:avLst/>
          </a:prstGeom>
          <a:solidFill>
            <a:schemeClr val="accent1"/>
          </a:solidFill>
          <a:ln w="57150" cap="flat" cmpd="sng" algn="ctr">
            <a:solidFill>
              <a:srgbClr val="00B050"/>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7" name="テキスト ボックス 26"/>
          <p:cNvSpPr txBox="1"/>
          <p:nvPr/>
        </p:nvSpPr>
        <p:spPr>
          <a:xfrm>
            <a:off x="2605712" y="5939988"/>
            <a:ext cx="3262432" cy="338554"/>
          </a:xfrm>
          <a:prstGeom prst="rect">
            <a:avLst/>
          </a:prstGeom>
          <a:noFill/>
        </p:spPr>
        <p:txBody>
          <a:bodyPr wrap="none" rtlCol="0">
            <a:spAutoFit/>
          </a:bodyPr>
          <a:lstStyle/>
          <a:p>
            <a:r>
              <a:rPr kumimoji="1" lang="ja-JP" altLang="en-US" sz="1600" dirty="0" smtClean="0">
                <a:solidFill>
                  <a:srgbClr val="00B050"/>
                </a:solidFill>
                <a:latin typeface="メイリオ" panose="020B0604030504040204" pitchFamily="50" charset="-128"/>
                <a:ea typeface="メイリオ" panose="020B0604030504040204" pitchFamily="50" charset="-128"/>
                <a:cs typeface="メイリオ" panose="020B0604030504040204" pitchFamily="50" charset="-128"/>
              </a:rPr>
              <a:t>装置ノイズ（光学系ノイズ）　小</a:t>
            </a:r>
            <a:endParaRPr kumimoji="1" lang="ja-JP" altLang="en-US" sz="1600" dirty="0">
              <a:solidFill>
                <a:srgbClr val="00B05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059841" name="テキスト ボックス 1059840"/>
          <p:cNvSpPr txBox="1"/>
          <p:nvPr/>
        </p:nvSpPr>
        <p:spPr>
          <a:xfrm>
            <a:off x="6260719" y="5208230"/>
            <a:ext cx="2634348" cy="954107"/>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水の吸収も強くなるため、</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多水分サンプルに弱くなる。</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また、サンプルや装置の温度変化に対しても敏感になる。</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テキスト ボックス 35"/>
          <p:cNvSpPr txBox="1"/>
          <p:nvPr/>
        </p:nvSpPr>
        <p:spPr>
          <a:xfrm>
            <a:off x="3004739" y="226385"/>
            <a:ext cx="5983986" cy="646331"/>
          </a:xfrm>
          <a:prstGeom prst="rect">
            <a:avLst/>
          </a:prstGeom>
          <a:noFill/>
        </p:spPr>
        <p:txBody>
          <a:bodyPr wrap="square" rtlCol="0">
            <a:spAutoFit/>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近赤外線</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(NIR)</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の吸収は、赤外</a:t>
            </a:r>
            <a:r>
              <a:rPr kumimoji="1" lang="en-US" altLang="ja-JP" dirty="0" smtClean="0">
                <a:latin typeface="メイリオ" panose="020B0604030504040204" pitchFamily="50" charset="-128"/>
                <a:ea typeface="メイリオ" panose="020B0604030504040204" pitchFamily="50" charset="-128"/>
                <a:cs typeface="メイリオ" panose="020B0604030504040204" pitchFamily="50" charset="-128"/>
              </a:rPr>
              <a:t>(IR)</a:t>
            </a:r>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の基準振動を基本として波数の整数倍に同じ吸収特性が現れる。</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テキスト ボックス 36"/>
          <p:cNvSpPr txBox="1"/>
          <p:nvPr/>
        </p:nvSpPr>
        <p:spPr>
          <a:xfrm>
            <a:off x="107149" y="5213358"/>
            <a:ext cx="1964423" cy="954107"/>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吸収強度が弱く変化を捉えにくい。</a:t>
            </a:r>
            <a:endParaRPr kumimoji="1" lang="en-US" altLang="ja-JP" sz="1400" dirty="0" smtClean="0">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光学</a:t>
            </a:r>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系が安価になる傾向がある。</a:t>
            </a: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99692" y="1071624"/>
            <a:ext cx="6948772" cy="4024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47331938"/>
      </p:ext>
    </p:extLst>
  </p:cSld>
  <p:clrMapOvr>
    <a:masterClrMapping/>
  </p:clrMapOvr>
  <p:transition spd="med">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stretch>
            <a:fillRect/>
          </a:stretch>
        </p:blipFill>
        <p:spPr>
          <a:xfrm>
            <a:off x="382237" y="1424450"/>
            <a:ext cx="6566027" cy="4758172"/>
          </a:xfrm>
          <a:prstGeom prst="rect">
            <a:avLst/>
          </a:prstGeom>
        </p:spPr>
      </p:pic>
      <p:sp>
        <p:nvSpPr>
          <p:cNvPr id="6" name="タイトル 1"/>
          <p:cNvSpPr>
            <a:spLocks noGrp="1"/>
          </p:cNvSpPr>
          <p:nvPr>
            <p:ph type="title"/>
          </p:nvPr>
        </p:nvSpPr>
        <p:spPr>
          <a:xfrm>
            <a:off x="403224" y="230188"/>
            <a:ext cx="7049095" cy="600075"/>
          </a:xfrm>
        </p:spPr>
        <p:txBody>
          <a:bodyPr/>
          <a:lstStyle/>
          <a:p>
            <a:pPr algn="l" eaLnBrk="1" hangingPunct="1"/>
            <a:r>
              <a:rPr lang="ja-JP" altLang="en-US" sz="3200" dirty="0" smtClean="0"/>
              <a:t>波長</a:t>
            </a:r>
            <a:r>
              <a:rPr lang="ja-JP" altLang="en-US" sz="3200" dirty="0"/>
              <a:t>帯域</a:t>
            </a:r>
            <a:r>
              <a:rPr lang="ja-JP" altLang="en-US" sz="3200" dirty="0" smtClean="0"/>
              <a:t>と暗電流</a:t>
            </a:r>
          </a:p>
        </p:txBody>
      </p:sp>
      <p:sp>
        <p:nvSpPr>
          <p:cNvPr id="2" name="スライド番号プレースホルダー 1"/>
          <p:cNvSpPr>
            <a:spLocks noGrp="1"/>
          </p:cNvSpPr>
          <p:nvPr>
            <p:ph type="sldNum" sz="quarter" idx="4294967295"/>
          </p:nvPr>
        </p:nvSpPr>
        <p:spPr>
          <a:xfrm>
            <a:off x="7086600" y="6356350"/>
            <a:ext cx="2057400" cy="365125"/>
          </a:xfrm>
          <a:prstGeom prst="rect">
            <a:avLst/>
          </a:prstGeom>
        </p:spPr>
        <p:txBody>
          <a:bodyPr/>
          <a:lstStyle/>
          <a:p>
            <a:fld id="{76FF616A-902F-4F89-B7A8-96163D785F7F}" type="slidenum">
              <a:rPr kumimoji="1" lang="ja-JP" altLang="en-US" smtClean="0"/>
              <a:pPr/>
              <a:t>5</a:t>
            </a:fld>
            <a:endParaRPr kumimoji="1" lang="ja-JP" altLang="en-US" dirty="0"/>
          </a:p>
        </p:txBody>
      </p:sp>
      <p:sp>
        <p:nvSpPr>
          <p:cNvPr id="3" name="正方形/長方形 2"/>
          <p:cNvSpPr/>
          <p:nvPr/>
        </p:nvSpPr>
        <p:spPr>
          <a:xfrm>
            <a:off x="611560" y="1027114"/>
            <a:ext cx="8532440" cy="369332"/>
          </a:xfrm>
          <a:prstGeom prst="rect">
            <a:avLst/>
          </a:prstGeom>
        </p:spPr>
        <p:txBody>
          <a:bodyPr wrap="square">
            <a:spAutoFit/>
          </a:bodyPr>
          <a:lstStyle/>
          <a:p>
            <a:pPr algn="just">
              <a:spcAft>
                <a:spcPts val="0"/>
              </a:spcAft>
            </a:pPr>
            <a:r>
              <a:rPr lang="en-US" altLang="ja-JP" kern="100" dirty="0" err="1" smtClean="0">
                <a:latin typeface="Times New Roman" panose="02020603050405020304" pitchFamily="18" charset="0"/>
                <a:ea typeface="ＭＳ 明朝" panose="02020609040205080304" pitchFamily="17" charset="-128"/>
              </a:rPr>
              <a:t>InGaAs</a:t>
            </a:r>
            <a:r>
              <a:rPr lang="ja-JP" altLang="ja-JP" kern="100" dirty="0" smtClean="0">
                <a:latin typeface="Times New Roman" panose="02020603050405020304" pitchFamily="18" charset="0"/>
                <a:ea typeface="ＭＳ 明朝" panose="02020609040205080304" pitchFamily="17" charset="-128"/>
              </a:rPr>
              <a:t>フォトダイオード</a:t>
            </a:r>
            <a:r>
              <a:rPr lang="ja-JP" altLang="en-US" kern="100" dirty="0" smtClean="0">
                <a:latin typeface="Times New Roman" panose="02020603050405020304" pitchFamily="18" charset="0"/>
                <a:ea typeface="ＭＳ 明朝" panose="02020609040205080304" pitchFamily="17" charset="-128"/>
              </a:rPr>
              <a:t>暗出力</a:t>
            </a:r>
            <a:r>
              <a:rPr lang="ja-JP" altLang="ja-JP" kern="100" dirty="0" smtClean="0">
                <a:latin typeface="Times New Roman" panose="02020603050405020304" pitchFamily="18" charset="0"/>
                <a:ea typeface="ＭＳ 明朝" panose="02020609040205080304" pitchFamily="17" charset="-128"/>
              </a:rPr>
              <a:t>特性</a:t>
            </a:r>
            <a:r>
              <a:rPr lang="en-US" altLang="ja-JP" kern="100" dirty="0">
                <a:latin typeface="ＭＳ 明朝" panose="02020609040205080304" pitchFamily="17" charset="-128"/>
                <a:ea typeface="ＭＳ 明朝" panose="02020609040205080304" pitchFamily="17" charset="-128"/>
              </a:rPr>
              <a:t> </a:t>
            </a:r>
            <a:r>
              <a:rPr lang="ja-JP" altLang="en-US" kern="100" dirty="0" smtClean="0">
                <a:latin typeface="ＭＳ 明朝" panose="02020609040205080304" pitchFamily="17" charset="-128"/>
                <a:ea typeface="ＭＳ 明朝" panose="02020609040205080304" pitchFamily="17" charset="-128"/>
              </a:rPr>
              <a:t>　</a:t>
            </a:r>
            <a:r>
              <a:rPr lang="ja-JP" altLang="ja-JP" kern="100" dirty="0" smtClean="0">
                <a:ea typeface="ＭＳ 明朝" panose="02020609040205080304" pitchFamily="17" charset="-128"/>
                <a:cs typeface="Times New Roman" panose="02020603050405020304" pitchFamily="18" charset="0"/>
              </a:rPr>
              <a:t>浜松</a:t>
            </a:r>
            <a:r>
              <a:rPr lang="ja-JP" altLang="ja-JP" kern="100" dirty="0">
                <a:ea typeface="ＭＳ 明朝" panose="02020609040205080304" pitchFamily="17" charset="-128"/>
                <a:cs typeface="Times New Roman" panose="02020603050405020304" pitchFamily="18" charset="0"/>
              </a:rPr>
              <a:t>ホトニクス（株）データシート</a:t>
            </a:r>
            <a:r>
              <a:rPr lang="ja-JP" altLang="ja-JP" kern="100" dirty="0" smtClean="0">
                <a:ea typeface="ＭＳ 明朝" panose="02020609040205080304" pitchFamily="17" charset="-128"/>
                <a:cs typeface="Times New Roman" panose="02020603050405020304" pitchFamily="18" charset="0"/>
              </a:rPr>
              <a:t>より</a:t>
            </a:r>
            <a:endParaRPr lang="ja-JP" altLang="en-US" dirty="0"/>
          </a:p>
        </p:txBody>
      </p:sp>
      <p:sp>
        <p:nvSpPr>
          <p:cNvPr id="8" name="テキスト ボックス 7"/>
          <p:cNvSpPr txBox="1"/>
          <p:nvPr/>
        </p:nvSpPr>
        <p:spPr>
          <a:xfrm>
            <a:off x="6948264" y="1665880"/>
            <a:ext cx="1656000" cy="2052000"/>
          </a:xfrm>
          <a:prstGeom prst="rect">
            <a:avLst/>
          </a:prstGeom>
          <a:noFill/>
          <a:ln>
            <a:solidFill>
              <a:schemeClr val="accent1"/>
            </a:solidFill>
          </a:ln>
        </p:spPr>
        <p:txBody>
          <a:bodyPr wrap="none" rtlCol="0">
            <a:spAutoFit/>
          </a:bodyPr>
          <a:lstStyle/>
          <a:p>
            <a:r>
              <a:rPr kumimoji="1" lang="ja-JP" altLang="en-US" sz="900" dirty="0" smtClean="0">
                <a:latin typeface="HG丸ｺﾞｼｯｸM-PRO" panose="020F0600000000000000" pitchFamily="50" charset="-128"/>
                <a:ea typeface="HG丸ｺﾞｼｯｸM-PRO" panose="020F0600000000000000" pitchFamily="50" charset="-128"/>
              </a:rPr>
              <a:t>感度波長範囲　最大感度波長</a:t>
            </a:r>
            <a:endParaRPr kumimoji="1" lang="en-US" altLang="ja-JP" sz="900" dirty="0" smtClean="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0.9</a:t>
            </a:r>
            <a:r>
              <a:rPr lang="ja-JP" altLang="en-US" sz="1000" dirty="0" smtClean="0">
                <a:latin typeface="HG丸ｺﾞｼｯｸM-PRO" panose="020F0600000000000000" pitchFamily="50" charset="-128"/>
                <a:ea typeface="HG丸ｺﾞｼｯｸM-PRO" panose="020F0600000000000000" pitchFamily="50" charset="-128"/>
              </a:rPr>
              <a:t>～</a:t>
            </a:r>
            <a:r>
              <a:rPr lang="en-US" altLang="ja-JP" sz="1000" dirty="0" smtClean="0">
                <a:latin typeface="HG丸ｺﾞｼｯｸM-PRO" panose="020F0600000000000000" pitchFamily="50" charset="-128"/>
                <a:ea typeface="HG丸ｺﾞｼｯｸM-PRO" panose="020F0600000000000000" pitchFamily="50" charset="-128"/>
              </a:rPr>
              <a:t>1.70</a:t>
            </a:r>
            <a:r>
              <a:rPr lang="ja-JP" altLang="en-US" sz="1000" dirty="0" smtClean="0">
                <a:latin typeface="HG丸ｺﾞｼｯｸM-PRO" panose="020F0600000000000000" pitchFamily="50" charset="-128"/>
                <a:ea typeface="HG丸ｺﾞｼｯｸM-PRO" panose="020F0600000000000000" pitchFamily="50" charset="-128"/>
              </a:rPr>
              <a:t>　　</a:t>
            </a:r>
            <a:r>
              <a:rPr lang="en-US" altLang="ja-JP" sz="1000" dirty="0" smtClean="0">
                <a:latin typeface="HG丸ｺﾞｼｯｸM-PRO" panose="020F0600000000000000" pitchFamily="50" charset="-128"/>
                <a:ea typeface="HG丸ｺﾞｼｯｸM-PRO" panose="020F0600000000000000" pitchFamily="50" charset="-128"/>
              </a:rPr>
              <a:t>1.55</a:t>
            </a:r>
          </a:p>
          <a:p>
            <a:endParaRPr kumimoji="1" lang="en-US" altLang="ja-JP" sz="1000" dirty="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endParaRPr kumimoji="1"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0.9</a:t>
            </a:r>
            <a:r>
              <a:rPr lang="ja-JP" altLang="en-US" sz="1000" dirty="0" smtClean="0">
                <a:latin typeface="HG丸ｺﾞｼｯｸM-PRO" panose="020F0600000000000000" pitchFamily="50" charset="-128"/>
                <a:ea typeface="HG丸ｺﾞｼｯｸM-PRO" panose="020F0600000000000000" pitchFamily="50" charset="-128"/>
              </a:rPr>
              <a:t>～</a:t>
            </a:r>
            <a:r>
              <a:rPr lang="en-US" altLang="ja-JP" sz="1000" dirty="0" smtClean="0">
                <a:latin typeface="HG丸ｺﾞｼｯｸM-PRO" panose="020F0600000000000000" pitchFamily="50" charset="-128"/>
                <a:ea typeface="HG丸ｺﾞｼｯｸM-PRO" panose="020F0600000000000000" pitchFamily="50" charset="-128"/>
              </a:rPr>
              <a:t>1.85</a:t>
            </a:r>
            <a:r>
              <a:rPr lang="ja-JP" altLang="en-US" sz="1000" dirty="0" smtClean="0">
                <a:latin typeface="HG丸ｺﾞｼｯｸM-PRO" panose="020F0600000000000000" pitchFamily="50" charset="-128"/>
                <a:ea typeface="HG丸ｺﾞｼｯｸM-PRO" panose="020F0600000000000000" pitchFamily="50" charset="-128"/>
              </a:rPr>
              <a:t>　　</a:t>
            </a:r>
            <a:r>
              <a:rPr lang="en-US" altLang="ja-JP" sz="1000" dirty="0" smtClean="0">
                <a:latin typeface="HG丸ｺﾞｼｯｸM-PRO" panose="020F0600000000000000" pitchFamily="50" charset="-128"/>
                <a:ea typeface="HG丸ｺﾞｼｯｸM-PRO" panose="020F0600000000000000" pitchFamily="50" charset="-128"/>
              </a:rPr>
              <a:t>1.75</a:t>
            </a:r>
          </a:p>
          <a:p>
            <a:endParaRPr kumimoji="1"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0.9</a:t>
            </a:r>
            <a:r>
              <a:rPr lang="ja-JP" altLang="en-US" sz="1000" dirty="0" smtClean="0">
                <a:latin typeface="HG丸ｺﾞｼｯｸM-PRO" panose="020F0600000000000000" pitchFamily="50" charset="-128"/>
                <a:ea typeface="HG丸ｺﾞｼｯｸM-PRO" panose="020F0600000000000000" pitchFamily="50" charset="-128"/>
              </a:rPr>
              <a:t>～</a:t>
            </a:r>
            <a:r>
              <a:rPr lang="en-US" altLang="ja-JP" sz="1000" dirty="0" smtClean="0">
                <a:latin typeface="HG丸ｺﾞｼｯｸM-PRO" panose="020F0600000000000000" pitchFamily="50" charset="-128"/>
                <a:ea typeface="HG丸ｺﾞｼｯｸM-PRO" panose="020F0600000000000000" pitchFamily="50" charset="-128"/>
              </a:rPr>
              <a:t>2.05</a:t>
            </a:r>
            <a:r>
              <a:rPr lang="ja-JP" altLang="en-US" sz="1000" dirty="0" smtClean="0">
                <a:latin typeface="HG丸ｺﾞｼｯｸM-PRO" panose="020F0600000000000000" pitchFamily="50" charset="-128"/>
                <a:ea typeface="HG丸ｺﾞｼｯｸM-PRO" panose="020F0600000000000000" pitchFamily="50" charset="-128"/>
              </a:rPr>
              <a:t>　　</a:t>
            </a:r>
            <a:r>
              <a:rPr lang="en-US" altLang="ja-JP" sz="1000" dirty="0" smtClean="0">
                <a:latin typeface="HG丸ｺﾞｼｯｸM-PRO" panose="020F0600000000000000" pitchFamily="50" charset="-128"/>
                <a:ea typeface="HG丸ｺﾞｼｯｸM-PRO" panose="020F0600000000000000" pitchFamily="50" charset="-128"/>
              </a:rPr>
              <a:t>1.95</a:t>
            </a:r>
          </a:p>
          <a:p>
            <a:endParaRPr kumimoji="1" lang="en-US" altLang="ja-JP" sz="1000" dirty="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kumimoji="1" lang="en-US" altLang="ja-JP" sz="1000" dirty="0" smtClean="0">
                <a:latin typeface="HG丸ｺﾞｼｯｸM-PRO" panose="020F0600000000000000" pitchFamily="50" charset="-128"/>
                <a:ea typeface="HG丸ｺﾞｼｯｸM-PRO" panose="020F0600000000000000" pitchFamily="50" charset="-128"/>
              </a:rPr>
              <a:t>0.9</a:t>
            </a:r>
            <a:r>
              <a:rPr kumimoji="1" lang="ja-JP" altLang="en-US" sz="1000" dirty="0" smtClean="0">
                <a:latin typeface="HG丸ｺﾞｼｯｸM-PRO" panose="020F0600000000000000" pitchFamily="50" charset="-128"/>
                <a:ea typeface="HG丸ｺﾞｼｯｸM-PRO" panose="020F0600000000000000" pitchFamily="50" charset="-128"/>
              </a:rPr>
              <a:t>～</a:t>
            </a:r>
            <a:r>
              <a:rPr kumimoji="1" lang="en-US" altLang="ja-JP" sz="1000" dirty="0" smtClean="0">
                <a:latin typeface="HG丸ｺﾞｼｯｸM-PRO" panose="020F0600000000000000" pitchFamily="50" charset="-128"/>
                <a:ea typeface="HG丸ｺﾞｼｯｸM-PRO" panose="020F0600000000000000" pitchFamily="50" charset="-128"/>
              </a:rPr>
              <a:t>2.25</a:t>
            </a:r>
            <a:r>
              <a:rPr kumimoji="1" lang="ja-JP" altLang="en-US" sz="1000" dirty="0" smtClean="0">
                <a:latin typeface="HG丸ｺﾞｼｯｸM-PRO" panose="020F0600000000000000" pitchFamily="50" charset="-128"/>
                <a:ea typeface="HG丸ｺﾞｼｯｸM-PRO" panose="020F0600000000000000" pitchFamily="50" charset="-128"/>
              </a:rPr>
              <a:t>　　</a:t>
            </a:r>
            <a:r>
              <a:rPr kumimoji="1" lang="en-US" altLang="ja-JP" sz="1000" dirty="0" smtClean="0">
                <a:latin typeface="HG丸ｺﾞｼｯｸM-PRO" panose="020F0600000000000000" pitchFamily="50" charset="-128"/>
                <a:ea typeface="HG丸ｺﾞｼｯｸM-PRO" panose="020F0600000000000000" pitchFamily="50" charset="-128"/>
              </a:rPr>
              <a:t>2.05</a:t>
            </a:r>
          </a:p>
          <a:p>
            <a:endParaRPr lang="en-US" altLang="ja-JP" sz="1000" dirty="0">
              <a:latin typeface="HG丸ｺﾞｼｯｸM-PRO" panose="020F0600000000000000" pitchFamily="50" charset="-128"/>
              <a:ea typeface="HG丸ｺﾞｼｯｸM-PRO" panose="020F0600000000000000" pitchFamily="50" charset="-128"/>
            </a:endParaRPr>
          </a:p>
          <a:p>
            <a:r>
              <a:rPr kumimoji="1" lang="en-US" altLang="ja-JP" sz="1000" dirty="0" smtClean="0">
                <a:latin typeface="HG丸ｺﾞｼｯｸM-PRO" panose="020F0600000000000000" pitchFamily="50" charset="-128"/>
                <a:ea typeface="HG丸ｺﾞｼｯｸM-PRO" panose="020F0600000000000000" pitchFamily="50" charset="-128"/>
              </a:rPr>
              <a:t>0.9</a:t>
            </a:r>
            <a:r>
              <a:rPr kumimoji="1" lang="ja-JP" altLang="en-US" sz="1000" dirty="0" smtClean="0">
                <a:latin typeface="HG丸ｺﾞｼｯｸM-PRO" panose="020F0600000000000000" pitchFamily="50" charset="-128"/>
                <a:ea typeface="HG丸ｺﾞｼｯｸM-PRO" panose="020F0600000000000000" pitchFamily="50" charset="-128"/>
              </a:rPr>
              <a:t>～</a:t>
            </a:r>
            <a:r>
              <a:rPr kumimoji="1" lang="en-US" altLang="ja-JP" sz="1000" dirty="0" smtClean="0">
                <a:latin typeface="HG丸ｺﾞｼｯｸM-PRO" panose="020F0600000000000000" pitchFamily="50" charset="-128"/>
                <a:ea typeface="HG丸ｺﾞｼｯｸM-PRO" panose="020F0600000000000000" pitchFamily="50" charset="-128"/>
              </a:rPr>
              <a:t>2.55</a:t>
            </a:r>
            <a:r>
              <a:rPr kumimoji="1" lang="ja-JP" altLang="en-US" sz="1000" dirty="0" smtClean="0">
                <a:latin typeface="HG丸ｺﾞｼｯｸM-PRO" panose="020F0600000000000000" pitchFamily="50" charset="-128"/>
                <a:ea typeface="HG丸ｺﾞｼｯｸM-PRO" panose="020F0600000000000000" pitchFamily="50" charset="-128"/>
              </a:rPr>
              <a:t>　　</a:t>
            </a:r>
            <a:r>
              <a:rPr kumimoji="1" lang="en-US" altLang="ja-JP" sz="1000" dirty="0" smtClean="0">
                <a:latin typeface="HG丸ｺﾞｼｯｸM-PRO" panose="020F0600000000000000" pitchFamily="50" charset="-128"/>
                <a:ea typeface="HG丸ｺﾞｼｯｸM-PRO" panose="020F0600000000000000" pitchFamily="50" charset="-128"/>
              </a:rPr>
              <a:t>2.30</a:t>
            </a:r>
            <a:endParaRPr kumimoji="1" lang="ja-JP" altLang="en-US" sz="900" dirty="0">
              <a:latin typeface="HG丸ｺﾞｼｯｸM-PRO" panose="020F0600000000000000" pitchFamily="50" charset="-128"/>
              <a:ea typeface="HG丸ｺﾞｼｯｸM-PRO" panose="020F0600000000000000" pitchFamily="50" charset="-128"/>
            </a:endParaRPr>
          </a:p>
        </p:txBody>
      </p:sp>
      <p:sp>
        <p:nvSpPr>
          <p:cNvPr id="23" name="テキスト ボックス 22"/>
          <p:cNvSpPr txBox="1"/>
          <p:nvPr/>
        </p:nvSpPr>
        <p:spPr>
          <a:xfrm>
            <a:off x="6948263" y="3708000"/>
            <a:ext cx="1665841" cy="2077492"/>
          </a:xfrm>
          <a:prstGeom prst="rect">
            <a:avLst/>
          </a:prstGeom>
          <a:noFill/>
          <a:ln>
            <a:solidFill>
              <a:schemeClr val="accent1"/>
            </a:solidFill>
          </a:ln>
        </p:spPr>
        <p:txBody>
          <a:bodyPr wrap="none" rtlCol="0">
            <a:spAutoFit/>
          </a:bodyPr>
          <a:lstStyle/>
          <a:p>
            <a:r>
              <a:rPr lang="en-US" altLang="ja-JP" sz="1000" dirty="0" smtClean="0">
                <a:latin typeface="HG丸ｺﾞｼｯｸM-PRO" panose="020F0600000000000000" pitchFamily="50" charset="-128"/>
                <a:ea typeface="HG丸ｺﾞｼｯｸM-PRO" panose="020F0600000000000000" pitchFamily="50" charset="-128"/>
              </a:rPr>
              <a:t>0.9</a:t>
            </a:r>
            <a:r>
              <a:rPr lang="ja-JP" altLang="en-US" sz="1000" dirty="0" smtClean="0">
                <a:latin typeface="HG丸ｺﾞｼｯｸM-PRO" panose="020F0600000000000000" pitchFamily="50" charset="-128"/>
                <a:ea typeface="HG丸ｺﾞｼｯｸM-PRO" panose="020F0600000000000000" pitchFamily="50" charset="-128"/>
              </a:rPr>
              <a:t>～</a:t>
            </a:r>
            <a:r>
              <a:rPr lang="en-US" altLang="ja-JP" sz="1000" dirty="0" smtClean="0">
                <a:latin typeface="HG丸ｺﾞｼｯｸM-PRO" panose="020F0600000000000000" pitchFamily="50" charset="-128"/>
                <a:ea typeface="HG丸ｺﾞｼｯｸM-PRO" panose="020F0600000000000000" pitchFamily="50" charset="-128"/>
              </a:rPr>
              <a:t>1.70</a:t>
            </a:r>
            <a:r>
              <a:rPr lang="ja-JP" altLang="en-US" sz="1000" dirty="0" smtClean="0">
                <a:latin typeface="HG丸ｺﾞｼｯｸM-PRO" panose="020F0600000000000000" pitchFamily="50" charset="-128"/>
                <a:ea typeface="HG丸ｺﾞｼｯｸM-PRO" panose="020F0600000000000000" pitchFamily="50" charset="-128"/>
              </a:rPr>
              <a:t>　　</a:t>
            </a:r>
            <a:r>
              <a:rPr lang="en-US" altLang="ja-JP" sz="1000" dirty="0" smtClean="0">
                <a:latin typeface="HG丸ｺﾞｼｯｸM-PRO" panose="020F0600000000000000" pitchFamily="50" charset="-128"/>
                <a:ea typeface="HG丸ｺﾞｼｯｸM-PRO" panose="020F0600000000000000" pitchFamily="50" charset="-128"/>
              </a:rPr>
              <a:t>1.55   </a:t>
            </a:r>
            <a:r>
              <a:rPr lang="ja-JP" altLang="en-US" sz="1000" dirty="0" smtClean="0">
                <a:latin typeface="HG丸ｺﾞｼｯｸM-PRO" panose="020F0600000000000000" pitchFamily="50" charset="-128"/>
                <a:ea typeface="HG丸ｺﾞｼｯｸM-PRO" panose="020F0600000000000000" pitchFamily="50" charset="-128"/>
              </a:rPr>
              <a:t>　</a:t>
            </a:r>
            <a:endParaRPr lang="en-US" altLang="ja-JP" sz="1000" dirty="0" smtClean="0">
              <a:latin typeface="HG丸ｺﾞｼｯｸM-PRO" panose="020F0600000000000000" pitchFamily="50" charset="-128"/>
              <a:ea typeface="HG丸ｺﾞｼｯｸM-PRO" panose="020F0600000000000000" pitchFamily="50" charset="-128"/>
            </a:endParaRPr>
          </a:p>
          <a:p>
            <a:r>
              <a:rPr lang="ja-JP" altLang="en-US" sz="1000" dirty="0" smtClean="0">
                <a:latin typeface="HG丸ｺﾞｼｯｸM-PRO" panose="020F0600000000000000" pitchFamily="50" charset="-128"/>
                <a:ea typeface="HG丸ｺﾞｼｯｸM-PRO" panose="020F0600000000000000" pitchFamily="50" charset="-128"/>
              </a:rPr>
              <a:t>　　 </a:t>
            </a:r>
            <a:endParaRPr kumimoji="1" lang="en-US" altLang="ja-JP" sz="1000" dirty="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endParaRPr kumimoji="1"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0.9</a:t>
            </a:r>
            <a:r>
              <a:rPr lang="ja-JP" altLang="en-US" sz="1000" dirty="0" smtClean="0">
                <a:latin typeface="HG丸ｺﾞｼｯｸM-PRO" panose="020F0600000000000000" pitchFamily="50" charset="-128"/>
                <a:ea typeface="HG丸ｺﾞｼｯｸM-PRO" panose="020F0600000000000000" pitchFamily="50" charset="-128"/>
              </a:rPr>
              <a:t>～</a:t>
            </a:r>
            <a:r>
              <a:rPr lang="en-US" altLang="ja-JP" sz="1000" dirty="0" smtClean="0">
                <a:latin typeface="HG丸ｺﾞｼｯｸM-PRO" panose="020F0600000000000000" pitchFamily="50" charset="-128"/>
                <a:ea typeface="HG丸ｺﾞｼｯｸM-PRO" panose="020F0600000000000000" pitchFamily="50" charset="-128"/>
              </a:rPr>
              <a:t>1.85</a:t>
            </a:r>
            <a:r>
              <a:rPr lang="ja-JP" altLang="en-US" sz="1000" dirty="0" smtClean="0">
                <a:latin typeface="HG丸ｺﾞｼｯｸM-PRO" panose="020F0600000000000000" pitchFamily="50" charset="-128"/>
                <a:ea typeface="HG丸ｺﾞｼｯｸM-PRO" panose="020F0600000000000000" pitchFamily="50" charset="-128"/>
              </a:rPr>
              <a:t>　　</a:t>
            </a:r>
            <a:r>
              <a:rPr lang="en-US" altLang="ja-JP" sz="1000" dirty="0" smtClean="0">
                <a:latin typeface="HG丸ｺﾞｼｯｸM-PRO" panose="020F0600000000000000" pitchFamily="50" charset="-128"/>
                <a:ea typeface="HG丸ｺﾞｼｯｸM-PRO" panose="020F0600000000000000" pitchFamily="50" charset="-128"/>
              </a:rPr>
              <a:t>1.75</a:t>
            </a:r>
          </a:p>
          <a:p>
            <a:endParaRPr kumimoji="1" lang="en-US" altLang="ja-JP" sz="1000" dirty="0">
              <a:latin typeface="HG丸ｺﾞｼｯｸM-PRO" panose="020F0600000000000000" pitchFamily="50" charset="-128"/>
              <a:ea typeface="HG丸ｺﾞｼｯｸM-PRO" panose="020F0600000000000000" pitchFamily="50" charset="-128"/>
            </a:endParaRPr>
          </a:p>
          <a:p>
            <a:r>
              <a:rPr lang="en-US" altLang="ja-JP" sz="1000" dirty="0" smtClean="0">
                <a:latin typeface="HG丸ｺﾞｼｯｸM-PRO" panose="020F0600000000000000" pitchFamily="50" charset="-128"/>
                <a:ea typeface="HG丸ｺﾞｼｯｸM-PRO" panose="020F0600000000000000" pitchFamily="50" charset="-128"/>
              </a:rPr>
              <a:t>0.9</a:t>
            </a:r>
            <a:r>
              <a:rPr lang="ja-JP" altLang="en-US" sz="1000" dirty="0" smtClean="0">
                <a:latin typeface="HG丸ｺﾞｼｯｸM-PRO" panose="020F0600000000000000" pitchFamily="50" charset="-128"/>
                <a:ea typeface="HG丸ｺﾞｼｯｸM-PRO" panose="020F0600000000000000" pitchFamily="50" charset="-128"/>
              </a:rPr>
              <a:t>～</a:t>
            </a:r>
            <a:r>
              <a:rPr lang="en-US" altLang="ja-JP" sz="1000" dirty="0" smtClean="0">
                <a:latin typeface="HG丸ｺﾞｼｯｸM-PRO" panose="020F0600000000000000" pitchFamily="50" charset="-128"/>
                <a:ea typeface="HG丸ｺﾞｼｯｸM-PRO" panose="020F0600000000000000" pitchFamily="50" charset="-128"/>
              </a:rPr>
              <a:t>2.05</a:t>
            </a:r>
            <a:r>
              <a:rPr lang="ja-JP" altLang="en-US" sz="1000" dirty="0" smtClean="0">
                <a:latin typeface="HG丸ｺﾞｼｯｸM-PRO" panose="020F0600000000000000" pitchFamily="50" charset="-128"/>
                <a:ea typeface="HG丸ｺﾞｼｯｸM-PRO" panose="020F0600000000000000" pitchFamily="50" charset="-128"/>
              </a:rPr>
              <a:t>　　</a:t>
            </a:r>
            <a:r>
              <a:rPr lang="en-US" altLang="ja-JP" sz="1000" dirty="0" smtClean="0">
                <a:latin typeface="HG丸ｺﾞｼｯｸM-PRO" panose="020F0600000000000000" pitchFamily="50" charset="-128"/>
                <a:ea typeface="HG丸ｺﾞｼｯｸM-PRO" panose="020F0600000000000000" pitchFamily="50" charset="-128"/>
              </a:rPr>
              <a:t>1.95</a:t>
            </a:r>
          </a:p>
          <a:p>
            <a:endParaRPr kumimoji="1" lang="en-US" altLang="ja-JP" sz="1000" dirty="0">
              <a:latin typeface="HG丸ｺﾞｼｯｸM-PRO" panose="020F0600000000000000" pitchFamily="50" charset="-128"/>
              <a:ea typeface="HG丸ｺﾞｼｯｸM-PRO" panose="020F0600000000000000" pitchFamily="50" charset="-128"/>
            </a:endParaRPr>
          </a:p>
          <a:p>
            <a:endParaRPr lang="en-US" altLang="ja-JP" sz="1000" dirty="0" smtClean="0">
              <a:latin typeface="HG丸ｺﾞｼｯｸM-PRO" panose="020F0600000000000000" pitchFamily="50" charset="-128"/>
              <a:ea typeface="HG丸ｺﾞｼｯｸM-PRO" panose="020F0600000000000000" pitchFamily="50" charset="-128"/>
            </a:endParaRPr>
          </a:p>
          <a:p>
            <a:r>
              <a:rPr kumimoji="1" lang="en-US" altLang="ja-JP" sz="1000" dirty="0" smtClean="0">
                <a:latin typeface="HG丸ｺﾞｼｯｸM-PRO" panose="020F0600000000000000" pitchFamily="50" charset="-128"/>
                <a:ea typeface="HG丸ｺﾞｼｯｸM-PRO" panose="020F0600000000000000" pitchFamily="50" charset="-128"/>
              </a:rPr>
              <a:t>0.9</a:t>
            </a:r>
            <a:r>
              <a:rPr kumimoji="1" lang="ja-JP" altLang="en-US" sz="1000" dirty="0" smtClean="0">
                <a:latin typeface="HG丸ｺﾞｼｯｸM-PRO" panose="020F0600000000000000" pitchFamily="50" charset="-128"/>
                <a:ea typeface="HG丸ｺﾞｼｯｸM-PRO" panose="020F0600000000000000" pitchFamily="50" charset="-128"/>
              </a:rPr>
              <a:t>～</a:t>
            </a:r>
            <a:r>
              <a:rPr kumimoji="1" lang="en-US" altLang="ja-JP" sz="1000" dirty="0" smtClean="0">
                <a:latin typeface="HG丸ｺﾞｼｯｸM-PRO" panose="020F0600000000000000" pitchFamily="50" charset="-128"/>
                <a:ea typeface="HG丸ｺﾞｼｯｸM-PRO" panose="020F0600000000000000" pitchFamily="50" charset="-128"/>
              </a:rPr>
              <a:t>2.25</a:t>
            </a:r>
            <a:r>
              <a:rPr kumimoji="1" lang="ja-JP" altLang="en-US" sz="1000" dirty="0" smtClean="0">
                <a:latin typeface="HG丸ｺﾞｼｯｸM-PRO" panose="020F0600000000000000" pitchFamily="50" charset="-128"/>
                <a:ea typeface="HG丸ｺﾞｼｯｸM-PRO" panose="020F0600000000000000" pitchFamily="50" charset="-128"/>
              </a:rPr>
              <a:t>　　</a:t>
            </a:r>
            <a:r>
              <a:rPr kumimoji="1" lang="en-US" altLang="ja-JP" sz="1000" dirty="0" smtClean="0">
                <a:latin typeface="HG丸ｺﾞｼｯｸM-PRO" panose="020F0600000000000000" pitchFamily="50" charset="-128"/>
                <a:ea typeface="HG丸ｺﾞｼｯｸM-PRO" panose="020F0600000000000000" pitchFamily="50" charset="-128"/>
              </a:rPr>
              <a:t>2.05</a:t>
            </a:r>
          </a:p>
          <a:p>
            <a:endParaRPr kumimoji="1" lang="en-US" altLang="ja-JP" sz="1000" dirty="0" smtClean="0">
              <a:latin typeface="HG丸ｺﾞｼｯｸM-PRO" panose="020F0600000000000000" pitchFamily="50" charset="-128"/>
              <a:ea typeface="HG丸ｺﾞｼｯｸM-PRO" panose="020F0600000000000000" pitchFamily="50" charset="-128"/>
            </a:endParaRPr>
          </a:p>
          <a:p>
            <a:r>
              <a:rPr kumimoji="1" lang="en-US" altLang="ja-JP" sz="1000" dirty="0" smtClean="0">
                <a:latin typeface="HG丸ｺﾞｼｯｸM-PRO" panose="020F0600000000000000" pitchFamily="50" charset="-128"/>
                <a:ea typeface="HG丸ｺﾞｼｯｸM-PRO" panose="020F0600000000000000" pitchFamily="50" charset="-128"/>
              </a:rPr>
              <a:t>0.9</a:t>
            </a:r>
            <a:r>
              <a:rPr kumimoji="1" lang="ja-JP" altLang="en-US" sz="1000" dirty="0" smtClean="0">
                <a:latin typeface="HG丸ｺﾞｼｯｸM-PRO" panose="020F0600000000000000" pitchFamily="50" charset="-128"/>
                <a:ea typeface="HG丸ｺﾞｼｯｸM-PRO" panose="020F0600000000000000" pitchFamily="50" charset="-128"/>
              </a:rPr>
              <a:t>～</a:t>
            </a:r>
            <a:r>
              <a:rPr kumimoji="1" lang="en-US" altLang="ja-JP" sz="1000" dirty="0" smtClean="0">
                <a:latin typeface="HG丸ｺﾞｼｯｸM-PRO" panose="020F0600000000000000" pitchFamily="50" charset="-128"/>
                <a:ea typeface="HG丸ｺﾞｼｯｸM-PRO" panose="020F0600000000000000" pitchFamily="50" charset="-128"/>
              </a:rPr>
              <a:t>2.55</a:t>
            </a:r>
            <a:r>
              <a:rPr kumimoji="1" lang="ja-JP" altLang="en-US" sz="1000" dirty="0" smtClean="0">
                <a:latin typeface="HG丸ｺﾞｼｯｸM-PRO" panose="020F0600000000000000" pitchFamily="50" charset="-128"/>
                <a:ea typeface="HG丸ｺﾞｼｯｸM-PRO" panose="020F0600000000000000" pitchFamily="50" charset="-128"/>
              </a:rPr>
              <a:t>　　</a:t>
            </a:r>
            <a:r>
              <a:rPr kumimoji="1" lang="en-US" altLang="ja-JP" sz="1000" dirty="0" smtClean="0">
                <a:latin typeface="HG丸ｺﾞｼｯｸM-PRO" panose="020F0600000000000000" pitchFamily="50" charset="-128"/>
                <a:ea typeface="HG丸ｺﾞｼｯｸM-PRO" panose="020F0600000000000000" pitchFamily="50" charset="-128"/>
              </a:rPr>
              <a:t>2.30</a:t>
            </a:r>
          </a:p>
          <a:p>
            <a:endParaRPr kumimoji="1" lang="ja-JP" altLang="en-US" sz="900" dirty="0">
              <a:latin typeface="HG丸ｺﾞｼｯｸM-PRO" panose="020F0600000000000000" pitchFamily="50" charset="-128"/>
              <a:ea typeface="HG丸ｺﾞｼｯｸM-PRO" panose="020F0600000000000000" pitchFamily="50" charset="-128"/>
            </a:endParaRPr>
          </a:p>
        </p:txBody>
      </p:sp>
      <p:cxnSp>
        <p:nvCxnSpPr>
          <p:cNvPr id="12" name="直線コネクタ 11"/>
          <p:cNvCxnSpPr/>
          <p:nvPr/>
        </p:nvCxnSpPr>
        <p:spPr bwMode="auto">
          <a:xfrm>
            <a:off x="6948264" y="4365104"/>
            <a:ext cx="1656184"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1" name="直線コネクタ 20"/>
          <p:cNvCxnSpPr/>
          <p:nvPr/>
        </p:nvCxnSpPr>
        <p:spPr bwMode="auto">
          <a:xfrm>
            <a:off x="6948264" y="4653136"/>
            <a:ext cx="1656184"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7" name="直線コネクタ 26"/>
          <p:cNvCxnSpPr/>
          <p:nvPr/>
        </p:nvCxnSpPr>
        <p:spPr bwMode="auto">
          <a:xfrm>
            <a:off x="6948264" y="5148000"/>
            <a:ext cx="1656184"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直線コネクタ 28"/>
          <p:cNvCxnSpPr/>
          <p:nvPr/>
        </p:nvCxnSpPr>
        <p:spPr bwMode="auto">
          <a:xfrm>
            <a:off x="6948264" y="5301208"/>
            <a:ext cx="1656184"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 name="直線コネクタ 30"/>
          <p:cNvCxnSpPr/>
          <p:nvPr/>
        </p:nvCxnSpPr>
        <p:spPr bwMode="auto">
          <a:xfrm>
            <a:off x="6948000" y="2448000"/>
            <a:ext cx="1656000"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5" name="直線コネクタ 1024"/>
          <p:cNvCxnSpPr/>
          <p:nvPr/>
        </p:nvCxnSpPr>
        <p:spPr bwMode="auto">
          <a:xfrm>
            <a:off x="6948264" y="2772000"/>
            <a:ext cx="1656000"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0" name="直線コネクタ 1029"/>
          <p:cNvCxnSpPr/>
          <p:nvPr/>
        </p:nvCxnSpPr>
        <p:spPr bwMode="auto">
          <a:xfrm>
            <a:off x="6948264" y="3240000"/>
            <a:ext cx="1656000"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4" name="直線コネクタ 1033"/>
          <p:cNvCxnSpPr/>
          <p:nvPr/>
        </p:nvCxnSpPr>
        <p:spPr bwMode="auto">
          <a:xfrm>
            <a:off x="6948264" y="3420000"/>
            <a:ext cx="1656000"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6" name="直線コネクタ 1035"/>
          <p:cNvCxnSpPr/>
          <p:nvPr/>
        </p:nvCxnSpPr>
        <p:spPr bwMode="auto">
          <a:xfrm>
            <a:off x="6948264" y="1844824"/>
            <a:ext cx="1656000"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8" name="直線コネクタ 1037"/>
          <p:cNvCxnSpPr>
            <a:stCxn id="8" idx="0"/>
            <a:endCxn id="23" idx="2"/>
          </p:cNvCxnSpPr>
          <p:nvPr/>
        </p:nvCxnSpPr>
        <p:spPr bwMode="auto">
          <a:xfrm>
            <a:off x="7776264" y="1665880"/>
            <a:ext cx="4920" cy="4119612"/>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47" name="直線コネクタ 1046"/>
          <p:cNvCxnSpPr/>
          <p:nvPr/>
        </p:nvCxnSpPr>
        <p:spPr bwMode="auto">
          <a:xfrm>
            <a:off x="3563888" y="1981545"/>
            <a:ext cx="2880320" cy="0"/>
          </a:xfrm>
          <a:prstGeom prst="line">
            <a:avLst/>
          </a:pr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48" name="正方形/長方形 1047"/>
          <p:cNvSpPr/>
          <p:nvPr/>
        </p:nvSpPr>
        <p:spPr bwMode="auto">
          <a:xfrm>
            <a:off x="3563888" y="1844824"/>
            <a:ext cx="2880320" cy="144016"/>
          </a:xfrm>
          <a:prstGeom prst="rect">
            <a:avLst/>
          </a:prstGeom>
          <a:noFill/>
          <a:ln w="25400" cap="flat" cmpd="sng" algn="ctr">
            <a:solidFill>
              <a:srgbClr val="00B0F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ndParaRPr>
          </a:p>
        </p:txBody>
      </p:sp>
      <p:sp>
        <p:nvSpPr>
          <p:cNvPr id="57" name="正方形/長方形 56"/>
          <p:cNvSpPr/>
          <p:nvPr/>
        </p:nvSpPr>
        <p:spPr bwMode="auto">
          <a:xfrm>
            <a:off x="3562732" y="3731528"/>
            <a:ext cx="2880320" cy="144016"/>
          </a:xfrm>
          <a:prstGeom prst="rect">
            <a:avLst/>
          </a:prstGeom>
          <a:noFill/>
          <a:ln w="25400" cap="flat" cmpd="sng" algn="ctr">
            <a:solidFill>
              <a:srgbClr val="00B0F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ndParaRPr>
          </a:p>
        </p:txBody>
      </p:sp>
      <p:sp>
        <p:nvSpPr>
          <p:cNvPr id="58" name="正方形/長方形 57"/>
          <p:cNvSpPr/>
          <p:nvPr/>
        </p:nvSpPr>
        <p:spPr bwMode="auto">
          <a:xfrm>
            <a:off x="3562732" y="3564000"/>
            <a:ext cx="2880320" cy="144016"/>
          </a:xfrm>
          <a:prstGeom prst="rect">
            <a:avLst/>
          </a:prstGeom>
          <a:noFill/>
          <a:ln w="25400"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ndParaRPr>
          </a:p>
        </p:txBody>
      </p:sp>
      <p:sp>
        <p:nvSpPr>
          <p:cNvPr id="59" name="正方形/長方形 58"/>
          <p:cNvSpPr/>
          <p:nvPr/>
        </p:nvSpPr>
        <p:spPr bwMode="auto">
          <a:xfrm>
            <a:off x="3562732" y="5460214"/>
            <a:ext cx="2880320" cy="158018"/>
          </a:xfrm>
          <a:prstGeom prst="rect">
            <a:avLst/>
          </a:prstGeom>
          <a:noFill/>
          <a:ln w="25400"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ndParaRPr>
          </a:p>
        </p:txBody>
      </p:sp>
      <p:sp>
        <p:nvSpPr>
          <p:cNvPr id="5" name="テキスト ボックス 4"/>
          <p:cNvSpPr txBox="1"/>
          <p:nvPr/>
        </p:nvSpPr>
        <p:spPr>
          <a:xfrm>
            <a:off x="7942817" y="5893227"/>
            <a:ext cx="1051891" cy="338554"/>
          </a:xfrm>
          <a:prstGeom prst="rect">
            <a:avLst/>
          </a:prstGeom>
          <a:noFill/>
          <a:ln w="19050">
            <a:solidFill>
              <a:srgbClr val="FF0000"/>
            </a:solidFill>
          </a:ln>
        </p:spPr>
        <p:txBody>
          <a:bodyPr wrap="none" rtlCol="0">
            <a:spAutoFit/>
          </a:bodyPr>
          <a:lstStyle/>
          <a:p>
            <a:r>
              <a:rPr kumimoji="1" lang="en-US" altLang="ja-JP" sz="1600" dirty="0" smtClean="0">
                <a:solidFill>
                  <a:srgbClr val="FF0000"/>
                </a:solidFill>
                <a:latin typeface="HG丸ｺﾞｼｯｸM-PRO" panose="020F0600000000000000" pitchFamily="50" charset="-128"/>
                <a:ea typeface="HG丸ｺﾞｼｯｸM-PRO" panose="020F0600000000000000" pitchFamily="50" charset="-128"/>
              </a:rPr>
              <a:t>200</a:t>
            </a:r>
            <a:r>
              <a:rPr kumimoji="1" lang="ja-JP" altLang="en-US" sz="1600" dirty="0" smtClean="0">
                <a:solidFill>
                  <a:srgbClr val="FF0000"/>
                </a:solidFill>
                <a:latin typeface="HG丸ｺﾞｼｯｸM-PRO" panose="020F0600000000000000" pitchFamily="50" charset="-128"/>
                <a:ea typeface="HG丸ｺﾞｼｯｸM-PRO" panose="020F0600000000000000" pitchFamily="50" charset="-128"/>
              </a:rPr>
              <a:t>倍差</a:t>
            </a:r>
            <a:endParaRPr kumimoji="1" lang="ja-JP" altLang="en-US" sz="1600" dirty="0">
              <a:solidFill>
                <a:srgbClr val="FF0000"/>
              </a:solidFill>
              <a:latin typeface="HG丸ｺﾞｼｯｸM-PRO" panose="020F0600000000000000" pitchFamily="50" charset="-128"/>
              <a:ea typeface="HG丸ｺﾞｼｯｸM-PRO" panose="020F0600000000000000" pitchFamily="50" charset="-128"/>
            </a:endParaRPr>
          </a:p>
        </p:txBody>
      </p:sp>
      <p:cxnSp>
        <p:nvCxnSpPr>
          <p:cNvPr id="13" name="直線矢印コネクタ 12"/>
          <p:cNvCxnSpPr>
            <a:stCxn id="5" idx="1"/>
          </p:cNvCxnSpPr>
          <p:nvPr/>
        </p:nvCxnSpPr>
        <p:spPr bwMode="auto">
          <a:xfrm flipH="1" flipV="1">
            <a:off x="6443052" y="3856400"/>
            <a:ext cx="1499765" cy="2206104"/>
          </a:xfrm>
          <a:prstGeom prst="straightConnector1">
            <a:avLst/>
          </a:prstGeom>
          <a:solidFill>
            <a:schemeClr val="accent1"/>
          </a:solidFill>
          <a:ln w="19050" cap="flat" cmpd="sng" algn="ctr">
            <a:solidFill>
              <a:srgbClr val="00B0F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正方形/長方形 29"/>
          <p:cNvSpPr/>
          <p:nvPr/>
        </p:nvSpPr>
        <p:spPr bwMode="auto">
          <a:xfrm>
            <a:off x="6948000" y="3528000"/>
            <a:ext cx="1656000" cy="144016"/>
          </a:xfrm>
          <a:prstGeom prst="rect">
            <a:avLst/>
          </a:prstGeom>
          <a:noFill/>
          <a:ln w="25400"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ndParaRPr>
          </a:p>
        </p:txBody>
      </p:sp>
      <p:sp>
        <p:nvSpPr>
          <p:cNvPr id="34" name="正方形/長方形 33"/>
          <p:cNvSpPr/>
          <p:nvPr/>
        </p:nvSpPr>
        <p:spPr bwMode="auto">
          <a:xfrm>
            <a:off x="6947108" y="1854000"/>
            <a:ext cx="1656892" cy="150177"/>
          </a:xfrm>
          <a:prstGeom prst="rect">
            <a:avLst/>
          </a:prstGeom>
          <a:noFill/>
          <a:ln w="25400" cap="flat" cmpd="sng" algn="ctr">
            <a:solidFill>
              <a:srgbClr val="00B0F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ndParaRPr>
          </a:p>
        </p:txBody>
      </p:sp>
      <p:sp>
        <p:nvSpPr>
          <p:cNvPr id="35" name="正方形/長方形 34"/>
          <p:cNvSpPr/>
          <p:nvPr/>
        </p:nvSpPr>
        <p:spPr bwMode="auto">
          <a:xfrm>
            <a:off x="6947108" y="3769270"/>
            <a:ext cx="1656892" cy="150177"/>
          </a:xfrm>
          <a:prstGeom prst="rect">
            <a:avLst/>
          </a:prstGeom>
          <a:noFill/>
          <a:ln w="25400" cap="flat" cmpd="sng" algn="ctr">
            <a:solidFill>
              <a:srgbClr val="00B0F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ndParaRPr>
          </a:p>
        </p:txBody>
      </p:sp>
      <p:sp>
        <p:nvSpPr>
          <p:cNvPr id="36" name="正方形/長方形 35"/>
          <p:cNvSpPr/>
          <p:nvPr/>
        </p:nvSpPr>
        <p:spPr bwMode="auto">
          <a:xfrm>
            <a:off x="6947108" y="5454416"/>
            <a:ext cx="1656892" cy="146512"/>
          </a:xfrm>
          <a:prstGeom prst="rect">
            <a:avLst/>
          </a:prstGeom>
          <a:noFill/>
          <a:ln w="25400" cap="flat" cmpd="sng" algn="ctr">
            <a:solidFill>
              <a:srgbClr val="FF000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ndParaRPr>
          </a:p>
        </p:txBody>
      </p:sp>
      <p:sp>
        <p:nvSpPr>
          <p:cNvPr id="10" name="テキスト ボックス 9"/>
          <p:cNvSpPr txBox="1"/>
          <p:nvPr/>
        </p:nvSpPr>
        <p:spPr>
          <a:xfrm>
            <a:off x="382237" y="5675327"/>
            <a:ext cx="6647974" cy="646331"/>
          </a:xfrm>
          <a:prstGeom prst="rect">
            <a:avLst/>
          </a:prstGeom>
          <a:solidFill>
            <a:srgbClr val="FF99FF"/>
          </a:solidFill>
        </p:spPr>
        <p:txBody>
          <a:bodyPr wrap="none" rtlCol="0">
            <a:spAutoFit/>
          </a:bodyPr>
          <a:lstStyle/>
          <a:p>
            <a:r>
              <a:rPr lang="ja-JP" altLang="en-US" dirty="0">
                <a:latin typeface="HG丸ｺﾞｼｯｸM-PRO" panose="020F0600000000000000" pitchFamily="50" charset="-128"/>
                <a:ea typeface="HG丸ｺﾞｼｯｸM-PRO" panose="020F0600000000000000" pitchFamily="50" charset="-128"/>
              </a:rPr>
              <a:t>感度波長範囲</a:t>
            </a:r>
            <a:r>
              <a:rPr lang="ja-JP" altLang="en-US" dirty="0" smtClean="0">
                <a:latin typeface="HG丸ｺﾞｼｯｸM-PRO" panose="020F0600000000000000" pitchFamily="50" charset="-128"/>
                <a:ea typeface="HG丸ｺﾞｼｯｸM-PRO" panose="020F0600000000000000" pitchFamily="50" charset="-128"/>
              </a:rPr>
              <a:t>が広く感度波長が長い素子は暗電流が大きい。</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b="1" u="sng" dirty="0">
                <a:solidFill>
                  <a:srgbClr val="FF0000"/>
                </a:solidFill>
                <a:latin typeface="HG丸ｺﾞｼｯｸM-PRO" panose="020F0600000000000000" pitchFamily="50" charset="-128"/>
                <a:ea typeface="HG丸ｺﾞｼｯｸM-PRO" panose="020F0600000000000000" pitchFamily="50" charset="-128"/>
              </a:rPr>
              <a:t>最大</a:t>
            </a:r>
            <a:r>
              <a:rPr lang="ja-JP" altLang="en-US" b="1" u="sng" dirty="0" smtClean="0">
                <a:solidFill>
                  <a:srgbClr val="FF0000"/>
                </a:solidFill>
                <a:latin typeface="HG丸ｺﾞｼｯｸM-PRO" panose="020F0600000000000000" pitchFamily="50" charset="-128"/>
                <a:ea typeface="HG丸ｺﾞｼｯｸM-PRO" panose="020F0600000000000000" pitchFamily="50" charset="-128"/>
              </a:rPr>
              <a:t>で２００倍の違い</a:t>
            </a:r>
            <a:r>
              <a:rPr lang="ja-JP" altLang="en-US" dirty="0" smtClean="0">
                <a:latin typeface="HG丸ｺﾞｼｯｸM-PRO" panose="020F0600000000000000" pitchFamily="50" charset="-128"/>
                <a:ea typeface="HG丸ｺﾞｼｯｸM-PRO" panose="020F0600000000000000" pitchFamily="50" charset="-128"/>
              </a:rPr>
              <a:t>がある。</a:t>
            </a:r>
            <a:endParaRPr lang="ja-JP" altLang="en-US" dirty="0">
              <a:latin typeface="HG丸ｺﾞｼｯｸM-PRO" panose="020F0600000000000000" pitchFamily="50" charset="-128"/>
              <a:ea typeface="HG丸ｺﾞｼｯｸM-PRO" panose="020F0600000000000000" pitchFamily="50" charset="-128"/>
            </a:endParaRPr>
          </a:p>
        </p:txBody>
      </p:sp>
      <p:cxnSp>
        <p:nvCxnSpPr>
          <p:cNvPr id="9" name="直線矢印コネクタ 8"/>
          <p:cNvCxnSpPr>
            <a:stCxn id="5" idx="1"/>
          </p:cNvCxnSpPr>
          <p:nvPr/>
        </p:nvCxnSpPr>
        <p:spPr bwMode="auto">
          <a:xfrm flipH="1" flipV="1">
            <a:off x="6443052" y="5546870"/>
            <a:ext cx="1499765" cy="515634"/>
          </a:xfrm>
          <a:prstGeom prst="straightConnector1">
            <a:avLst/>
          </a:prstGeom>
          <a:solidFill>
            <a:schemeClr val="accent1"/>
          </a:solidFill>
          <a:ln w="19050"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1335221808"/>
      </p:ext>
    </p:extLst>
  </p:cSld>
  <p:clrMapOvr>
    <a:masterClrMapping/>
  </p:clrMapOvr>
  <mc:AlternateContent xmlns:mc="http://schemas.openxmlformats.org/markup-compatibility/2006" xmlns:p14="http://schemas.microsoft.com/office/powerpoint/2010/main">
    <mc:Choice Requires="p14">
      <p:transition p14:dur="0" advTm="10894"/>
    </mc:Choice>
    <mc:Fallback xmlns="">
      <p:transition advTm="10894"/>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8" name="タイトル 1"/>
          <p:cNvSpPr>
            <a:spLocks noGrp="1"/>
          </p:cNvSpPr>
          <p:nvPr>
            <p:ph type="title"/>
          </p:nvPr>
        </p:nvSpPr>
        <p:spPr>
          <a:xfrm>
            <a:off x="467544" y="214313"/>
            <a:ext cx="8229600" cy="725487"/>
          </a:xfrm>
        </p:spPr>
        <p:txBody>
          <a:bodyPr/>
          <a:lstStyle/>
          <a:p>
            <a:pPr algn="l" eaLnBrk="1" hangingPunct="1"/>
            <a:r>
              <a:rPr lang="ja-JP" altLang="en-US" sz="3200" dirty="0" smtClean="0"/>
              <a:t>波長幅選択の考え方</a:t>
            </a:r>
          </a:p>
        </p:txBody>
      </p:sp>
      <p:sp>
        <p:nvSpPr>
          <p:cNvPr id="2" name="スライド番号プレースホルダー 1"/>
          <p:cNvSpPr>
            <a:spLocks noGrp="1"/>
          </p:cNvSpPr>
          <p:nvPr>
            <p:ph type="sldNum" sz="quarter" idx="4294967295"/>
          </p:nvPr>
        </p:nvSpPr>
        <p:spPr>
          <a:xfrm>
            <a:off x="7086600" y="6356350"/>
            <a:ext cx="2057400" cy="365125"/>
          </a:xfrm>
          <a:prstGeom prst="rect">
            <a:avLst/>
          </a:prstGeom>
        </p:spPr>
        <p:txBody>
          <a:bodyPr/>
          <a:lstStyle/>
          <a:p>
            <a:fld id="{76FF616A-902F-4F89-B7A8-96163D785F7F}" type="slidenum">
              <a:rPr kumimoji="1" lang="ja-JP" altLang="en-US" smtClean="0"/>
              <a:pPr/>
              <a:t>6</a:t>
            </a:fld>
            <a:endParaRPr kumimoji="1" lang="ja-JP" altLang="en-US"/>
          </a:p>
        </p:txBody>
      </p:sp>
      <p:sp>
        <p:nvSpPr>
          <p:cNvPr id="5" name="テキスト ボックス 4"/>
          <p:cNvSpPr txBox="1"/>
          <p:nvPr/>
        </p:nvSpPr>
        <p:spPr>
          <a:xfrm>
            <a:off x="443186" y="1318855"/>
            <a:ext cx="8833810" cy="461665"/>
          </a:xfrm>
          <a:prstGeom prst="rect">
            <a:avLst/>
          </a:prstGeom>
          <a:noFill/>
          <a:ln>
            <a:noFill/>
            <a:prstDash val="dash"/>
          </a:ln>
        </p:spPr>
        <p:txBody>
          <a:bodyPr wrap="square" rtlCol="0">
            <a:spAutoFit/>
          </a:bodyPr>
          <a:lstStyle/>
          <a:p>
            <a:r>
              <a:rPr lang="ja-JP" altLang="en-US" sz="2400" b="1" u="sng" dirty="0" smtClean="0">
                <a:solidFill>
                  <a:srgbClr val="FF0000"/>
                </a:solidFill>
                <a:latin typeface="HG丸ｺﾞｼｯｸM-PRO" panose="020F0600000000000000" pitchFamily="50" charset="-128"/>
                <a:ea typeface="HG丸ｺﾞｼｯｸM-PRO" panose="020F0600000000000000" pitchFamily="50" charset="-128"/>
              </a:rPr>
              <a:t>波長幅が広いセンサーは得意な波長帯が限られる</a:t>
            </a:r>
            <a:r>
              <a:rPr kumimoji="1" lang="ja-JP" altLang="en-US" sz="2400" dirty="0" smtClean="0">
                <a:solidFill>
                  <a:srgbClr val="FF0000"/>
                </a:solidFill>
                <a:latin typeface="HG丸ｺﾞｼｯｸM-PRO" panose="020F0600000000000000" pitchFamily="50" charset="-128"/>
                <a:ea typeface="HG丸ｺﾞｼｯｸM-PRO" panose="020F0600000000000000" pitchFamily="50" charset="-128"/>
              </a:rPr>
              <a:t>　</a:t>
            </a:r>
            <a:r>
              <a:rPr kumimoji="1" lang="ja-JP" altLang="en-US" sz="2400" dirty="0" smtClean="0">
                <a:solidFill>
                  <a:srgbClr val="FF0000"/>
                </a:solidFill>
              </a:rPr>
              <a:t>　　　　　　　　　　　　　</a:t>
            </a:r>
            <a:endParaRPr kumimoji="1" lang="ja-JP" altLang="en-US" sz="2400" dirty="0">
              <a:solidFill>
                <a:srgbClr val="FF0000"/>
              </a:solidFill>
            </a:endParaRPr>
          </a:p>
        </p:txBody>
      </p:sp>
      <p:sp>
        <p:nvSpPr>
          <p:cNvPr id="7" name="テキスト ボックス 6"/>
          <p:cNvSpPr txBox="1"/>
          <p:nvPr/>
        </p:nvSpPr>
        <p:spPr>
          <a:xfrm>
            <a:off x="611560" y="1988840"/>
            <a:ext cx="7920880" cy="3416320"/>
          </a:xfrm>
          <a:prstGeom prst="rect">
            <a:avLst/>
          </a:prstGeom>
          <a:noFill/>
          <a:ln>
            <a:noFill/>
            <a:prstDash val="dash"/>
          </a:ln>
        </p:spPr>
        <p:txBody>
          <a:bodyPr wrap="square" rtlCol="0">
            <a:spAutoFit/>
          </a:bodyPr>
          <a:lstStyle/>
          <a:p>
            <a:r>
              <a:rPr lang="ja-JP" altLang="en-US" sz="2400" dirty="0" smtClean="0">
                <a:latin typeface="HG丸ｺﾞｼｯｸM-PRO" panose="020F0600000000000000" pitchFamily="50" charset="-128"/>
                <a:ea typeface="HG丸ｺﾞｼｯｸM-PRO" panose="020F0600000000000000" pitchFamily="50" charset="-128"/>
              </a:rPr>
              <a:t>■検出素子は広い波長範囲での高感度は有していない。</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　（ＩｎＧａＡｎ－Ｐ）</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smtClean="0">
                <a:latin typeface="HG丸ｺﾞｼｯｸM-PRO" panose="020F0600000000000000" pitchFamily="50" charset="-128"/>
                <a:ea typeface="HG丸ｺﾞｼｯｸM-PRO" panose="020F0600000000000000" pitchFamily="50" charset="-128"/>
              </a:rPr>
              <a:t>　・感度波長範囲は素子により異なる。</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　</a:t>
            </a:r>
            <a:r>
              <a:rPr lang="en-US" altLang="ja-JP" sz="2400" dirty="0" smtClean="0">
                <a:latin typeface="HG丸ｺﾞｼｯｸM-PRO" panose="020F0600000000000000" pitchFamily="50" charset="-128"/>
                <a:ea typeface="HG丸ｺﾞｼｯｸM-PRO" panose="020F0600000000000000" pitchFamily="50" charset="-128"/>
              </a:rPr>
              <a:t>800nm</a:t>
            </a:r>
            <a:r>
              <a:rPr lang="ja-JP" altLang="en-US" sz="2400" dirty="0" smtClean="0">
                <a:latin typeface="HG丸ｺﾞｼｯｸM-PRO" panose="020F0600000000000000" pitchFamily="50" charset="-128"/>
                <a:ea typeface="HG丸ｺﾞｼｯｸM-PRO" panose="020F0600000000000000" pitchFamily="50" charset="-128"/>
              </a:rPr>
              <a:t>幅</a:t>
            </a:r>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　</a:t>
            </a:r>
            <a:r>
              <a:rPr lang="en-US" altLang="ja-JP" sz="2400" dirty="0" smtClean="0">
                <a:latin typeface="HG丸ｺﾞｼｯｸM-PRO" panose="020F0600000000000000" pitchFamily="50" charset="-128"/>
                <a:ea typeface="HG丸ｺﾞｼｯｸM-PRO" panose="020F0600000000000000" pitchFamily="50" charset="-128"/>
              </a:rPr>
              <a:t>1650nm</a:t>
            </a:r>
            <a:r>
              <a:rPr lang="ja-JP" altLang="en-US" sz="2400" dirty="0" smtClean="0">
                <a:latin typeface="HG丸ｺﾞｼｯｸM-PRO" panose="020F0600000000000000" pitchFamily="50" charset="-128"/>
                <a:ea typeface="HG丸ｺﾞｼｯｸM-PRO" panose="020F0600000000000000" pitchFamily="50" charset="-128"/>
              </a:rPr>
              <a:t>幅</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・感度波長範囲が広い素子は、短波長が低感度である。</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　実際に高感度なのは　</a:t>
            </a:r>
            <a:r>
              <a:rPr lang="en-US" altLang="ja-JP" sz="2400" dirty="0" smtClean="0">
                <a:latin typeface="HG丸ｺﾞｼｯｸM-PRO" panose="020F0600000000000000" pitchFamily="50" charset="-128"/>
                <a:ea typeface="HG丸ｺﾞｼｯｸM-PRO" panose="020F0600000000000000" pitchFamily="50" charset="-128"/>
              </a:rPr>
              <a:t>800nm</a:t>
            </a:r>
            <a:r>
              <a:rPr lang="ja-JP" altLang="en-US" sz="2400" dirty="0" smtClean="0">
                <a:latin typeface="HG丸ｺﾞｼｯｸM-PRO" panose="020F0600000000000000" pitchFamily="50" charset="-128"/>
                <a:ea typeface="HG丸ｺﾞｼｯｸM-PRO" panose="020F0600000000000000" pitchFamily="50" charset="-128"/>
              </a:rPr>
              <a:t>程度の範囲</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・広波長範囲＆高感度は両立しにくい。</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　</a:t>
            </a:r>
            <a:endParaRPr lang="en-US" altLang="ja-JP" sz="2400" dirty="0" smtClean="0">
              <a:latin typeface="HG丸ｺﾞｼｯｸM-PRO" panose="020F0600000000000000" pitchFamily="50" charset="-128"/>
              <a:ea typeface="HG丸ｺﾞｼｯｸM-PRO" panose="020F0600000000000000" pitchFamily="50" charset="-128"/>
            </a:endParaRPr>
          </a:p>
          <a:p>
            <a:r>
              <a:rPr lang="ja-JP" altLang="en-US" sz="2400" dirty="0">
                <a:latin typeface="HG丸ｺﾞｼｯｸM-PRO" panose="020F0600000000000000" pitchFamily="50" charset="-128"/>
                <a:ea typeface="HG丸ｺﾞｼｯｸM-PRO" panose="020F0600000000000000" pitchFamily="50" charset="-128"/>
              </a:rPr>
              <a:t>　</a:t>
            </a:r>
            <a:r>
              <a:rPr lang="ja-JP" altLang="en-US" sz="2400" dirty="0" smtClean="0">
                <a:latin typeface="HG丸ｺﾞｼｯｸM-PRO" panose="020F0600000000000000" pitchFamily="50" charset="-128"/>
                <a:ea typeface="HG丸ｺﾞｼｯｸM-PRO" panose="020F0600000000000000" pitchFamily="50" charset="-128"/>
              </a:rPr>
              <a:t>　</a:t>
            </a:r>
            <a:endParaRPr lang="en-US" altLang="ja-JP" sz="2400" dirty="0" smtClean="0">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3963014269"/>
      </p:ext>
    </p:extLst>
  </p:cSld>
  <p:clrMapOvr>
    <a:masterClrMapping/>
  </p:clrMapOvr>
  <p:transition spd="med" advTm="10570">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4839496" y="1844824"/>
            <a:ext cx="4410182" cy="3693319"/>
          </a:xfrm>
          <a:prstGeom prst="rect">
            <a:avLst/>
          </a:prstGeom>
          <a:noFill/>
        </p:spPr>
        <p:txBody>
          <a:bodyPr wrap="none" rtlCol="0">
            <a:spAutoFit/>
          </a:bodyPr>
          <a:lstStyle/>
          <a:p>
            <a:r>
              <a:rPr kumimoji="1" lang="ja-JP" altLang="en-US" dirty="0" smtClean="0">
                <a:latin typeface="HG丸ｺﾞｼｯｸM-PRO" panose="020F0600000000000000" pitchFamily="50" charset="-128"/>
                <a:ea typeface="HG丸ｺﾞｼｯｸM-PRO" panose="020F0600000000000000" pitchFamily="50" charset="-128"/>
              </a:rPr>
              <a:t>近赤外線光用の検出素子は、</a:t>
            </a:r>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a:latin typeface="HG丸ｺﾞｼｯｸM-PRO" panose="020F0600000000000000" pitchFamily="50" charset="-128"/>
                <a:ea typeface="HG丸ｺﾞｼｯｸM-PRO" panose="020F0600000000000000" pitchFamily="50" charset="-128"/>
              </a:rPr>
              <a:t>全域</a:t>
            </a:r>
            <a:r>
              <a:rPr lang="ja-JP" altLang="en-US" dirty="0" smtClean="0">
                <a:latin typeface="HG丸ｺﾞｼｯｸM-PRO" panose="020F0600000000000000" pitchFamily="50" charset="-128"/>
                <a:ea typeface="HG丸ｺﾞｼｯｸM-PRO" panose="020F0600000000000000" pitchFamily="50" charset="-128"/>
              </a:rPr>
              <a:t>で感度が高いものは存在しない。</a:t>
            </a:r>
            <a:endParaRPr lang="en-US" altLang="ja-JP" dirty="0" smtClean="0">
              <a:latin typeface="HG丸ｺﾞｼｯｸM-PRO" panose="020F0600000000000000" pitchFamily="50" charset="-128"/>
              <a:ea typeface="HG丸ｺﾞｼｯｸM-PRO" panose="020F0600000000000000" pitchFamily="50" charset="-128"/>
            </a:endParaRPr>
          </a:p>
          <a:p>
            <a:r>
              <a:rPr kumimoji="1" lang="ja-JP" altLang="en-US" u="sng" dirty="0" smtClean="0">
                <a:solidFill>
                  <a:srgbClr val="FF0000"/>
                </a:solidFill>
                <a:latin typeface="HG丸ｺﾞｼｯｸM-PRO" panose="020F0600000000000000" pitchFamily="50" charset="-128"/>
                <a:ea typeface="HG丸ｺﾞｼｯｸM-PRO" panose="020F0600000000000000" pitchFamily="50" charset="-128"/>
              </a:rPr>
              <a:t>高感度なのは</a:t>
            </a:r>
            <a:r>
              <a:rPr kumimoji="1" lang="en-US" altLang="ja-JP" u="sng" dirty="0" smtClean="0">
                <a:solidFill>
                  <a:srgbClr val="FF0000"/>
                </a:solidFill>
                <a:latin typeface="HG丸ｺﾞｼｯｸM-PRO" panose="020F0600000000000000" pitchFamily="50" charset="-128"/>
                <a:ea typeface="HG丸ｺﾞｼｯｸM-PRO" panose="020F0600000000000000" pitchFamily="50" charset="-128"/>
              </a:rPr>
              <a:t>0.8</a:t>
            </a:r>
            <a:r>
              <a:rPr lang="en-US" altLang="ja-JP" u="sng" dirty="0" smtClean="0">
                <a:solidFill>
                  <a:srgbClr val="FF0000"/>
                </a:solidFill>
                <a:latin typeface="HG丸ｺﾞｼｯｸM-PRO" panose="020F0600000000000000" pitchFamily="50" charset="-128"/>
                <a:ea typeface="HG丸ｺﾞｼｯｸM-PRO" panose="020F0600000000000000" pitchFamily="50" charset="-128"/>
              </a:rPr>
              <a:t>um</a:t>
            </a:r>
            <a:r>
              <a:rPr lang="ja-JP" altLang="en-US" u="sng" dirty="0" smtClean="0">
                <a:solidFill>
                  <a:srgbClr val="FF0000"/>
                </a:solidFill>
                <a:latin typeface="HG丸ｺﾞｼｯｸM-PRO" panose="020F0600000000000000" pitchFamily="50" charset="-128"/>
                <a:ea typeface="HG丸ｺﾞｼｯｸM-PRO" panose="020F0600000000000000" pitchFamily="50" charset="-128"/>
              </a:rPr>
              <a:t>程度の範囲</a:t>
            </a:r>
            <a:r>
              <a:rPr lang="ja-JP" altLang="en-US" dirty="0" smtClean="0">
                <a:latin typeface="HG丸ｺﾞｼｯｸM-PRO" panose="020F0600000000000000" pitchFamily="50" charset="-128"/>
                <a:ea typeface="HG丸ｺﾞｼｯｸM-PRO" panose="020F0600000000000000" pitchFamily="50" charset="-128"/>
              </a:rPr>
              <a:t>である。</a:t>
            </a:r>
            <a:endParaRPr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a:latin typeface="HG丸ｺﾞｼｯｸM-PRO" panose="020F0600000000000000" pitchFamily="50" charset="-128"/>
              <a:ea typeface="HG丸ｺﾞｼｯｸM-PRO" panose="020F0600000000000000" pitchFamily="50" charset="-128"/>
            </a:endParaRPr>
          </a:p>
          <a:p>
            <a:endParaRPr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フルレンジの</a:t>
            </a:r>
            <a:r>
              <a:rPr lang="en-US" altLang="ja-JP" dirty="0" smtClean="0">
                <a:latin typeface="HG丸ｺﾞｼｯｸM-PRO" panose="020F0600000000000000" pitchFamily="50" charset="-128"/>
                <a:ea typeface="HG丸ｺﾞｼｯｸM-PRO" panose="020F0600000000000000" pitchFamily="50" charset="-128"/>
              </a:rPr>
              <a:t>2.5um</a:t>
            </a:r>
            <a:r>
              <a:rPr lang="ja-JP" altLang="en-US" dirty="0" err="1" smtClean="0">
                <a:latin typeface="HG丸ｺﾞｼｯｸM-PRO" panose="020F0600000000000000" pitchFamily="50" charset="-128"/>
                <a:ea typeface="HG丸ｺﾞｼｯｸM-PRO" panose="020F0600000000000000" pitchFamily="50" charset="-128"/>
              </a:rPr>
              <a:t>まで</a:t>
            </a:r>
            <a:r>
              <a:rPr lang="ja-JP" altLang="en-US" dirty="0" smtClean="0">
                <a:latin typeface="HG丸ｺﾞｼｯｸM-PRO" panose="020F0600000000000000" pitchFamily="50" charset="-128"/>
                <a:ea typeface="HG丸ｺﾞｼｯｸM-PRO" panose="020F0600000000000000" pitchFamily="50" charset="-128"/>
              </a:rPr>
              <a:t>対応する場合、</a:t>
            </a:r>
            <a:endParaRPr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短波長域では低い感度での使用となる。</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u="sng" dirty="0" smtClean="0">
                <a:solidFill>
                  <a:srgbClr val="FF0000"/>
                </a:solidFill>
                <a:latin typeface="HG丸ｺﾞｼｯｸM-PRO" panose="020F0600000000000000" pitchFamily="50" charset="-128"/>
                <a:ea typeface="HG丸ｺﾞｼｯｸM-PRO" panose="020F0600000000000000" pitchFamily="50" charset="-128"/>
              </a:rPr>
              <a:t>高感度なのは</a:t>
            </a:r>
            <a:r>
              <a:rPr kumimoji="1" lang="en-US" altLang="ja-JP" u="sng" dirty="0" smtClean="0">
                <a:solidFill>
                  <a:srgbClr val="FF0000"/>
                </a:solidFill>
                <a:latin typeface="HG丸ｺﾞｼｯｸM-PRO" panose="020F0600000000000000" pitchFamily="50" charset="-128"/>
                <a:ea typeface="HG丸ｺﾞｼｯｸM-PRO" panose="020F0600000000000000" pitchFamily="50" charset="-128"/>
              </a:rPr>
              <a:t>1.6</a:t>
            </a:r>
            <a:r>
              <a:rPr kumimoji="1" lang="ja-JP" altLang="en-US" u="sng" dirty="0" smtClean="0">
                <a:solidFill>
                  <a:srgbClr val="FF0000"/>
                </a:solidFill>
                <a:latin typeface="HG丸ｺﾞｼｯｸM-PRO" panose="020F0600000000000000" pitchFamily="50" charset="-128"/>
                <a:ea typeface="HG丸ｺﾞｼｯｸM-PRO" panose="020F0600000000000000" pitchFamily="50" charset="-128"/>
              </a:rPr>
              <a:t>～</a:t>
            </a:r>
            <a:r>
              <a:rPr kumimoji="1" lang="en-US" altLang="ja-JP" u="sng" dirty="0" smtClean="0">
                <a:solidFill>
                  <a:srgbClr val="FF0000"/>
                </a:solidFill>
                <a:latin typeface="HG丸ｺﾞｼｯｸM-PRO" panose="020F0600000000000000" pitchFamily="50" charset="-128"/>
                <a:ea typeface="HG丸ｺﾞｼｯｸM-PRO" panose="020F0600000000000000" pitchFamily="50" charset="-128"/>
              </a:rPr>
              <a:t>2.5um</a:t>
            </a:r>
            <a:r>
              <a:rPr kumimoji="1" lang="ja-JP" altLang="en-US" dirty="0" smtClean="0">
                <a:latin typeface="HG丸ｺﾞｼｯｸM-PRO" panose="020F0600000000000000" pitchFamily="50" charset="-128"/>
                <a:ea typeface="HG丸ｺﾞｼｯｸM-PRO" panose="020F0600000000000000" pitchFamily="50" charset="-128"/>
              </a:rPr>
              <a:t>程度となり</a:t>
            </a:r>
            <a:endParaRPr kumimoji="1"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短波長</a:t>
            </a:r>
            <a:r>
              <a:rPr lang="ja-JP" altLang="en-US" dirty="0">
                <a:latin typeface="HG丸ｺﾞｼｯｸM-PRO" panose="020F0600000000000000" pitchFamily="50" charset="-128"/>
                <a:ea typeface="HG丸ｺﾞｼｯｸM-PRO" panose="020F0600000000000000" pitchFamily="50" charset="-128"/>
              </a:rPr>
              <a:t>域</a:t>
            </a:r>
            <a:r>
              <a:rPr lang="ja-JP" altLang="en-US" dirty="0" smtClean="0">
                <a:latin typeface="HG丸ｺﾞｼｯｸM-PRO" panose="020F0600000000000000" pitchFamily="50" charset="-128"/>
                <a:ea typeface="HG丸ｺﾞｼｯｸM-PRO" panose="020F0600000000000000" pitchFamily="50" charset="-128"/>
              </a:rPr>
              <a:t>が</a:t>
            </a:r>
            <a:r>
              <a:rPr lang="ja-JP" altLang="en-US" dirty="0">
                <a:latin typeface="HG丸ｺﾞｼｯｸM-PRO" panose="020F0600000000000000" pitchFamily="50" charset="-128"/>
                <a:ea typeface="HG丸ｺﾞｼｯｸM-PRO" panose="020F0600000000000000" pitchFamily="50" charset="-128"/>
              </a:rPr>
              <a:t>犠牲</a:t>
            </a:r>
            <a:r>
              <a:rPr lang="ja-JP" altLang="en-US" dirty="0" smtClean="0">
                <a:latin typeface="HG丸ｺﾞｼｯｸM-PRO" panose="020F0600000000000000" pitchFamily="50" charset="-128"/>
                <a:ea typeface="HG丸ｺﾞｼｯｸM-PRO" panose="020F0600000000000000" pitchFamily="50" charset="-128"/>
              </a:rPr>
              <a:t>となっている。</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dirty="0" smtClean="0">
                <a:latin typeface="HG丸ｺﾞｼｯｸM-PRO" panose="020F0600000000000000" pitchFamily="50" charset="-128"/>
                <a:ea typeface="HG丸ｺﾞｼｯｸM-PRO" panose="020F0600000000000000" pitchFamily="50" charset="-128"/>
              </a:rPr>
              <a:t>（受光感度：約１／３）</a:t>
            </a:r>
            <a:endParaRPr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a:latin typeface="HG丸ｺﾞｼｯｸM-PRO" panose="020F0600000000000000" pitchFamily="50" charset="-128"/>
              <a:ea typeface="HG丸ｺﾞｼｯｸM-PRO" panose="020F0600000000000000" pitchFamily="50" charset="-128"/>
            </a:endParaRPr>
          </a:p>
          <a:p>
            <a:endParaRPr lang="en-US" altLang="ja-JP" dirty="0" smtClean="0">
              <a:latin typeface="HG丸ｺﾞｼｯｸM-PRO" panose="020F0600000000000000" pitchFamily="50" charset="-128"/>
              <a:ea typeface="HG丸ｺﾞｼｯｸM-PRO" panose="020F0600000000000000" pitchFamily="50" charset="-128"/>
            </a:endParaRPr>
          </a:p>
          <a:p>
            <a:endParaRPr kumimoji="1" lang="en-US" altLang="ja-JP" dirty="0">
              <a:latin typeface="HG丸ｺﾞｼｯｸM-PRO" panose="020F0600000000000000" pitchFamily="50" charset="-128"/>
              <a:ea typeface="HG丸ｺﾞｼｯｸM-PRO" panose="020F0600000000000000" pitchFamily="50" charset="-128"/>
            </a:endParaRPr>
          </a:p>
        </p:txBody>
      </p:sp>
      <p:sp>
        <p:nvSpPr>
          <p:cNvPr id="6" name="タイトル 1"/>
          <p:cNvSpPr>
            <a:spLocks noGrp="1"/>
          </p:cNvSpPr>
          <p:nvPr>
            <p:ph type="title"/>
          </p:nvPr>
        </p:nvSpPr>
        <p:spPr>
          <a:xfrm>
            <a:off x="403224" y="230188"/>
            <a:ext cx="7337128" cy="600075"/>
          </a:xfrm>
        </p:spPr>
        <p:txBody>
          <a:bodyPr/>
          <a:lstStyle/>
          <a:p>
            <a:pPr algn="l" eaLnBrk="1" hangingPunct="1"/>
            <a:r>
              <a:rPr lang="ja-JP" altLang="en-US" sz="3200" dirty="0" smtClean="0"/>
              <a:t>波長</a:t>
            </a:r>
            <a:r>
              <a:rPr lang="ja-JP" altLang="en-US" sz="3200" dirty="0"/>
              <a:t>帯域</a:t>
            </a:r>
            <a:r>
              <a:rPr lang="ja-JP" altLang="en-US" sz="3200" dirty="0" smtClean="0"/>
              <a:t>と検出素子感度特性 </a:t>
            </a:r>
          </a:p>
        </p:txBody>
      </p:sp>
      <p:sp>
        <p:nvSpPr>
          <p:cNvPr id="2" name="スライド番号プレースホルダー 1"/>
          <p:cNvSpPr>
            <a:spLocks noGrp="1"/>
          </p:cNvSpPr>
          <p:nvPr>
            <p:ph type="sldNum" sz="quarter" idx="4294967295"/>
          </p:nvPr>
        </p:nvSpPr>
        <p:spPr>
          <a:xfrm>
            <a:off x="7086600" y="6356350"/>
            <a:ext cx="2057400" cy="365125"/>
          </a:xfrm>
          <a:prstGeom prst="rect">
            <a:avLst/>
          </a:prstGeom>
        </p:spPr>
        <p:txBody>
          <a:bodyPr/>
          <a:lstStyle/>
          <a:p>
            <a:fld id="{76FF616A-902F-4F89-B7A8-96163D785F7F}" type="slidenum">
              <a:rPr kumimoji="1" lang="ja-JP" altLang="en-US" smtClean="0"/>
              <a:pPr/>
              <a:t>7</a:t>
            </a:fld>
            <a:endParaRPr kumimoji="1" lang="ja-JP" altLang="en-US" dirty="0"/>
          </a:p>
        </p:txBody>
      </p:sp>
      <p:pic>
        <p:nvPicPr>
          <p:cNvPr id="102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736812"/>
            <a:ext cx="4183263" cy="338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正方形/長方形 2"/>
          <p:cNvSpPr/>
          <p:nvPr/>
        </p:nvSpPr>
        <p:spPr>
          <a:xfrm>
            <a:off x="611560" y="1027114"/>
            <a:ext cx="4572000" cy="646331"/>
          </a:xfrm>
          <a:prstGeom prst="rect">
            <a:avLst/>
          </a:prstGeom>
        </p:spPr>
        <p:txBody>
          <a:bodyPr>
            <a:spAutoFit/>
          </a:bodyPr>
          <a:lstStyle/>
          <a:p>
            <a:pPr algn="just">
              <a:spcAft>
                <a:spcPts val="0"/>
              </a:spcAft>
            </a:pPr>
            <a:r>
              <a:rPr lang="en-US" altLang="ja-JP" kern="100" dirty="0" err="1" smtClean="0">
                <a:latin typeface="Times New Roman" panose="02020603050405020304" pitchFamily="18" charset="0"/>
                <a:ea typeface="ＭＳ 明朝" panose="02020609040205080304" pitchFamily="17" charset="-128"/>
              </a:rPr>
              <a:t>InGaAs</a:t>
            </a:r>
            <a:r>
              <a:rPr lang="ja-JP" altLang="ja-JP" kern="100" dirty="0">
                <a:latin typeface="Times New Roman" panose="02020603050405020304" pitchFamily="18" charset="0"/>
                <a:ea typeface="ＭＳ 明朝" panose="02020609040205080304" pitchFamily="17" charset="-128"/>
              </a:rPr>
              <a:t>フォトダイオード感度特性</a:t>
            </a:r>
          </a:p>
          <a:p>
            <a:pPr algn="just">
              <a:spcAft>
                <a:spcPts val="0"/>
              </a:spcAft>
            </a:pPr>
            <a:r>
              <a:rPr lang="en-US" altLang="ja-JP" kern="100" dirty="0">
                <a:latin typeface="ＭＳ 明朝" panose="02020609040205080304" pitchFamily="17" charset="-128"/>
                <a:ea typeface="ＭＳ 明朝" panose="02020609040205080304" pitchFamily="17" charset="-128"/>
              </a:rPr>
              <a:t> </a:t>
            </a:r>
            <a:r>
              <a:rPr lang="ja-JP" altLang="ja-JP" kern="100" dirty="0" smtClean="0">
                <a:ea typeface="ＭＳ 明朝" panose="02020609040205080304" pitchFamily="17" charset="-128"/>
                <a:cs typeface="Times New Roman" panose="02020603050405020304" pitchFamily="18" charset="0"/>
              </a:rPr>
              <a:t>浜松</a:t>
            </a:r>
            <a:r>
              <a:rPr lang="ja-JP" altLang="ja-JP" kern="100" dirty="0">
                <a:ea typeface="ＭＳ 明朝" panose="02020609040205080304" pitchFamily="17" charset="-128"/>
                <a:cs typeface="Times New Roman" panose="02020603050405020304" pitchFamily="18" charset="0"/>
              </a:rPr>
              <a:t>ホトニクス（株）データシート</a:t>
            </a:r>
            <a:r>
              <a:rPr lang="ja-JP" altLang="ja-JP" kern="100" dirty="0" smtClean="0">
                <a:ea typeface="ＭＳ 明朝" panose="02020609040205080304" pitchFamily="17" charset="-128"/>
                <a:cs typeface="Times New Roman" panose="02020603050405020304" pitchFamily="18" charset="0"/>
              </a:rPr>
              <a:t>より</a:t>
            </a:r>
            <a:endParaRPr lang="ja-JP" altLang="en-US" dirty="0"/>
          </a:p>
        </p:txBody>
      </p:sp>
      <p:cxnSp>
        <p:nvCxnSpPr>
          <p:cNvPr id="9" name="直線コネクタ 8"/>
          <p:cNvCxnSpPr/>
          <p:nvPr/>
        </p:nvCxnSpPr>
        <p:spPr bwMode="auto">
          <a:xfrm>
            <a:off x="1763688" y="4581128"/>
            <a:ext cx="0" cy="1080120"/>
          </a:xfrm>
          <a:prstGeom prst="line">
            <a:avLst/>
          </a:prstGeom>
          <a:solidFill>
            <a:schemeClr val="accent1"/>
          </a:solidFill>
          <a:ln w="127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直線コネクタ 13"/>
          <p:cNvCxnSpPr/>
          <p:nvPr/>
        </p:nvCxnSpPr>
        <p:spPr bwMode="auto">
          <a:xfrm>
            <a:off x="2589554" y="4581128"/>
            <a:ext cx="0" cy="1080120"/>
          </a:xfrm>
          <a:prstGeom prst="line">
            <a:avLst/>
          </a:prstGeom>
          <a:solidFill>
            <a:schemeClr val="accent1"/>
          </a:solidFill>
          <a:ln w="12700" cap="flat" cmpd="sng" algn="ctr">
            <a:solidFill>
              <a:srgbClr val="FF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直線矢印コネクタ 12"/>
          <p:cNvCxnSpPr/>
          <p:nvPr/>
        </p:nvCxnSpPr>
        <p:spPr bwMode="auto">
          <a:xfrm>
            <a:off x="1763688" y="5517232"/>
            <a:ext cx="825866" cy="0"/>
          </a:xfrm>
          <a:prstGeom prst="straightConnector1">
            <a:avLst/>
          </a:prstGeom>
          <a:solidFill>
            <a:schemeClr val="accent1"/>
          </a:solidFill>
          <a:ln w="12700" cap="flat" cmpd="sng" algn="ctr">
            <a:solidFill>
              <a:srgbClr val="FF0000"/>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テキスト ボックス 14"/>
          <p:cNvSpPr txBox="1"/>
          <p:nvPr/>
        </p:nvSpPr>
        <p:spPr>
          <a:xfrm>
            <a:off x="1721063" y="5206552"/>
            <a:ext cx="825867" cy="369332"/>
          </a:xfrm>
          <a:prstGeom prst="rect">
            <a:avLst/>
          </a:prstGeom>
          <a:noFill/>
        </p:spPr>
        <p:txBody>
          <a:bodyPr wrap="none" rtlCol="0">
            <a:spAutoFit/>
          </a:bodyPr>
          <a:lstStyle/>
          <a:p>
            <a:r>
              <a:rPr kumimoji="1" lang="en-US" altLang="ja-JP" dirty="0" smtClean="0">
                <a:solidFill>
                  <a:srgbClr val="FF0000"/>
                </a:solidFill>
              </a:rPr>
              <a:t>0.8um</a:t>
            </a:r>
            <a:endParaRPr kumimoji="1" lang="ja-JP" altLang="en-US" dirty="0">
              <a:solidFill>
                <a:srgbClr val="FF0000"/>
              </a:solidFill>
            </a:endParaRPr>
          </a:p>
        </p:txBody>
      </p:sp>
      <p:cxnSp>
        <p:nvCxnSpPr>
          <p:cNvPr id="17" name="直線コネクタ 16"/>
          <p:cNvCxnSpPr/>
          <p:nvPr/>
        </p:nvCxnSpPr>
        <p:spPr bwMode="auto">
          <a:xfrm>
            <a:off x="2699792" y="4581128"/>
            <a:ext cx="0" cy="1512168"/>
          </a:xfrm>
          <a:prstGeom prst="line">
            <a:avLst/>
          </a:prstGeom>
          <a:solidFill>
            <a:schemeClr val="accent1"/>
          </a:solidFill>
          <a:ln w="1270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0" name="直線コネクタ 19"/>
          <p:cNvCxnSpPr/>
          <p:nvPr/>
        </p:nvCxnSpPr>
        <p:spPr bwMode="auto">
          <a:xfrm>
            <a:off x="3707904" y="4613137"/>
            <a:ext cx="0" cy="1512168"/>
          </a:xfrm>
          <a:prstGeom prst="line">
            <a:avLst/>
          </a:prstGeom>
          <a:solidFill>
            <a:schemeClr val="accent1"/>
          </a:solidFill>
          <a:ln w="12700" cap="flat" cmpd="sng" algn="ctr">
            <a:solidFill>
              <a:srgbClr val="00B05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 name="直線矢印コネクタ 18"/>
          <p:cNvCxnSpPr/>
          <p:nvPr/>
        </p:nvCxnSpPr>
        <p:spPr bwMode="auto">
          <a:xfrm>
            <a:off x="2699792" y="5949280"/>
            <a:ext cx="1008112" cy="0"/>
          </a:xfrm>
          <a:prstGeom prst="straightConnector1">
            <a:avLst/>
          </a:prstGeom>
          <a:solidFill>
            <a:schemeClr val="accent1"/>
          </a:solidFill>
          <a:ln w="12700" cap="flat" cmpd="sng" algn="ctr">
            <a:solidFill>
              <a:srgbClr val="00B050"/>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4" name="テキスト ボックス 23"/>
          <p:cNvSpPr txBox="1"/>
          <p:nvPr/>
        </p:nvSpPr>
        <p:spPr>
          <a:xfrm>
            <a:off x="2778403" y="5553887"/>
            <a:ext cx="825867" cy="369332"/>
          </a:xfrm>
          <a:prstGeom prst="rect">
            <a:avLst/>
          </a:prstGeom>
          <a:noFill/>
        </p:spPr>
        <p:txBody>
          <a:bodyPr wrap="none" rtlCol="0">
            <a:spAutoFit/>
          </a:bodyPr>
          <a:lstStyle/>
          <a:p>
            <a:r>
              <a:rPr kumimoji="1" lang="en-US" altLang="ja-JP" dirty="0" smtClean="0">
                <a:solidFill>
                  <a:srgbClr val="00B050"/>
                </a:solidFill>
              </a:rPr>
              <a:t>0.9um</a:t>
            </a:r>
            <a:endParaRPr kumimoji="1" lang="ja-JP" altLang="en-US" dirty="0">
              <a:solidFill>
                <a:srgbClr val="00B050"/>
              </a:solidFill>
            </a:endParaRPr>
          </a:p>
        </p:txBody>
      </p:sp>
      <p:sp>
        <p:nvSpPr>
          <p:cNvPr id="22" name="下矢印 21"/>
          <p:cNvSpPr/>
          <p:nvPr/>
        </p:nvSpPr>
        <p:spPr bwMode="auto">
          <a:xfrm>
            <a:off x="6084168" y="2751897"/>
            <a:ext cx="1296144" cy="524088"/>
          </a:xfrm>
          <a:prstGeom prst="downArrow">
            <a:avLst/>
          </a:prstGeom>
          <a:solidFill>
            <a:srgbClr val="00B0F0"/>
          </a:solid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ndParaRPr>
          </a:p>
        </p:txBody>
      </p:sp>
      <p:sp>
        <p:nvSpPr>
          <p:cNvPr id="26" name="下矢印 25"/>
          <p:cNvSpPr/>
          <p:nvPr/>
        </p:nvSpPr>
        <p:spPr bwMode="auto">
          <a:xfrm>
            <a:off x="6084168" y="4707146"/>
            <a:ext cx="1296144" cy="499406"/>
          </a:xfrm>
          <a:prstGeom prst="downArrow">
            <a:avLst/>
          </a:prstGeom>
          <a:solidFill>
            <a:srgbClr val="00B0F0"/>
          </a:solidFill>
          <a:ln w="12700"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ja-JP" altLang="en-US" sz="1800" b="0" i="0" u="none" strike="noStrike" cap="none" normalizeH="0" baseline="0" smtClean="0">
              <a:ln>
                <a:noFill/>
              </a:ln>
              <a:solidFill>
                <a:schemeClr val="tx1"/>
              </a:solidFill>
              <a:effectLst/>
              <a:latin typeface="Arial" charset="0"/>
            </a:endParaRPr>
          </a:p>
        </p:txBody>
      </p:sp>
      <p:sp>
        <p:nvSpPr>
          <p:cNvPr id="10" name="テキスト ボックス 9"/>
          <p:cNvSpPr txBox="1"/>
          <p:nvPr/>
        </p:nvSpPr>
        <p:spPr>
          <a:xfrm>
            <a:off x="4842918" y="5252718"/>
            <a:ext cx="4108817" cy="923330"/>
          </a:xfrm>
          <a:prstGeom prst="rect">
            <a:avLst/>
          </a:prstGeom>
          <a:solidFill>
            <a:srgbClr val="FF99FF"/>
          </a:solidFill>
        </p:spPr>
        <p:txBody>
          <a:bodyPr wrap="none" rtlCol="0">
            <a:spAutoFit/>
          </a:bodyPr>
          <a:lstStyle/>
          <a:p>
            <a:r>
              <a:rPr lang="ja-JP" altLang="en-US" dirty="0">
                <a:latin typeface="HG丸ｺﾞｼｯｸM-PRO" panose="020F0600000000000000" pitchFamily="50" charset="-128"/>
                <a:ea typeface="HG丸ｺﾞｼｯｸM-PRO" panose="020F0600000000000000" pitchFamily="50" charset="-128"/>
              </a:rPr>
              <a:t>必要波長のみに特化した専用機の方が</a:t>
            </a:r>
            <a:endParaRPr lang="en-US" altLang="ja-JP" dirty="0">
              <a:latin typeface="HG丸ｺﾞｼｯｸM-PRO" panose="020F0600000000000000" pitchFamily="50" charset="-128"/>
              <a:ea typeface="HG丸ｺﾞｼｯｸM-PRO" panose="020F0600000000000000" pitchFamily="50" charset="-128"/>
            </a:endParaRPr>
          </a:p>
          <a:p>
            <a:r>
              <a:rPr lang="ja-JP" altLang="en-US" dirty="0">
                <a:latin typeface="HG丸ｺﾞｼｯｸM-PRO" panose="020F0600000000000000" pitchFamily="50" charset="-128"/>
                <a:ea typeface="HG丸ｺﾞｼｯｸM-PRO" panose="020F0600000000000000" pitchFamily="50" charset="-128"/>
              </a:rPr>
              <a:t>結果的に測定感度が高い</a:t>
            </a:r>
            <a:r>
              <a:rPr lang="ja-JP" altLang="en-US" dirty="0" smtClean="0">
                <a:latin typeface="HG丸ｺﾞｼｯｸM-PRO" panose="020F0600000000000000" pitchFamily="50" charset="-128"/>
                <a:ea typeface="HG丸ｺﾞｼｯｸM-PRO" panose="020F0600000000000000" pitchFamily="50" charset="-128"/>
              </a:rPr>
              <a:t>。</a:t>
            </a:r>
            <a:endParaRPr lang="en-US" altLang="ja-JP" dirty="0" smtClean="0">
              <a:latin typeface="HG丸ｺﾞｼｯｸM-PRO" panose="020F0600000000000000" pitchFamily="50" charset="-128"/>
              <a:ea typeface="HG丸ｺﾞｼｯｸM-PRO" panose="020F0600000000000000" pitchFamily="50" charset="-128"/>
            </a:endParaRPr>
          </a:p>
          <a:p>
            <a:r>
              <a:rPr lang="ja-JP" altLang="en-US" b="1" u="sng" dirty="0" smtClean="0">
                <a:solidFill>
                  <a:srgbClr val="FF0000"/>
                </a:solidFill>
                <a:latin typeface="HG丸ｺﾞｼｯｸM-PRO" panose="020F0600000000000000" pitchFamily="50" charset="-128"/>
                <a:ea typeface="HG丸ｺﾞｼｯｸM-PRO" panose="020F0600000000000000" pitchFamily="50" charset="-128"/>
              </a:rPr>
              <a:t>「広範囲＆高感度は両立し難い」</a:t>
            </a:r>
            <a:endParaRPr lang="ja-JP" altLang="en-US" b="1" u="sng" dirty="0">
              <a:solidFill>
                <a:srgbClr val="FF0000"/>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721895215"/>
      </p:ext>
    </p:extLst>
  </p:cSld>
  <p:clrMapOvr>
    <a:masterClrMapping/>
  </p:clrMapOvr>
  <mc:AlternateContent xmlns:mc="http://schemas.openxmlformats.org/markup-compatibility/2006" xmlns:p14="http://schemas.microsoft.com/office/powerpoint/2010/main">
    <mc:Choice Requires="p14">
      <p:transition p14:dur="0" advTm="10894"/>
    </mc:Choice>
    <mc:Fallback xmlns="">
      <p:transition advTm="10894"/>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ッター プレースホルダー 3"/>
          <p:cNvSpPr>
            <a:spLocks noGrp="1"/>
          </p:cNvSpPr>
          <p:nvPr>
            <p:ph type="ftr" sz="quarter" idx="10"/>
          </p:nvPr>
        </p:nvSpPr>
        <p:spPr/>
        <p:txBody>
          <a:bodyPr/>
          <a:lstStyle/>
          <a:p>
            <a:r>
              <a:rPr lang="de-DE" altLang="ja-JP"/>
              <a:t>Page </a:t>
            </a:r>
            <a:fld id="{76E7381D-F806-43B7-9C1A-A1E2EE3140EF}" type="slidenum">
              <a:rPr lang="de-DE" altLang="ja-JP" sz="1400" b="1"/>
              <a:pPr/>
              <a:t>8</a:t>
            </a:fld>
            <a:endParaRPr lang="de-DE" altLang="ja-JP" sz="1400" b="1"/>
          </a:p>
        </p:txBody>
      </p:sp>
      <p:sp>
        <p:nvSpPr>
          <p:cNvPr id="1059848" name="Rectangle 8"/>
          <p:cNvSpPr>
            <a:spLocks noGrp="1" noChangeArrowheads="1"/>
          </p:cNvSpPr>
          <p:nvPr>
            <p:ph type="title"/>
          </p:nvPr>
        </p:nvSpPr>
        <p:spPr/>
        <p:txBody>
          <a:bodyPr/>
          <a:lstStyle/>
          <a:p>
            <a:r>
              <a:rPr kumimoji="1" lang="ja-JP" altLang="en-US" sz="2800" dirty="0" smtClean="0">
                <a:cs typeface="メイリオ" panose="020B0604030504040204" pitchFamily="50" charset="-128"/>
              </a:rPr>
              <a:t>波長による測定精度の比較検証</a:t>
            </a:r>
            <a:endParaRPr kumimoji="1" lang="ja-JP" altLang="en-US" sz="2800" dirty="0">
              <a:cs typeface="メイリオ" panose="020B0604030504040204" pitchFamily="50" charset="-128"/>
            </a:endParaRPr>
          </a:p>
        </p:txBody>
      </p:sp>
      <p:sp>
        <p:nvSpPr>
          <p:cNvPr id="1059847" name="Rectangle 7"/>
          <p:cNvSpPr>
            <a:spLocks noChangeArrowheads="1"/>
          </p:cNvSpPr>
          <p:nvPr/>
        </p:nvSpPr>
        <p:spPr bwMode="auto">
          <a:xfrm>
            <a:off x="213440" y="1156928"/>
            <a:ext cx="5773292" cy="543441"/>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accent1"/>
                </a:solidFill>
                <a:miter lim="800000"/>
                <a:headEnd/>
                <a:tailEnd/>
              </a14:hiddenLine>
            </a:ext>
          </a:extLst>
        </p:spPr>
        <p:txBody>
          <a:bodyPr lIns="0" tIns="0" rIns="0" bIns="0" anchor="ctr"/>
          <a:lstStyle/>
          <a:p>
            <a:pPr defTabSz="801688"/>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サンプル：アセトアミノフェン濃度を変えた錠剤</a:t>
            </a:r>
            <a:endParaRPr lang="de-DE"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6" name="表 5"/>
          <p:cNvGraphicFramePr>
            <a:graphicFrameLocks noGrp="1"/>
          </p:cNvGraphicFramePr>
          <p:nvPr>
            <p:extLst/>
          </p:nvPr>
        </p:nvGraphicFramePr>
        <p:xfrm>
          <a:off x="1695604" y="2081639"/>
          <a:ext cx="1725819" cy="2966720"/>
        </p:xfrm>
        <a:graphic>
          <a:graphicData uri="http://schemas.openxmlformats.org/drawingml/2006/table">
            <a:tbl>
              <a:tblPr firstRow="1" bandRow="1">
                <a:tableStyleId>{5940675A-B579-460E-94D1-54222C63F5DA}</a:tableStyleId>
              </a:tblPr>
              <a:tblGrid>
                <a:gridCol w="578505">
                  <a:extLst>
                    <a:ext uri="{9D8B030D-6E8A-4147-A177-3AD203B41FA5}">
                      <a16:colId xmlns:a16="http://schemas.microsoft.com/office/drawing/2014/main" xmlns="" val="20000"/>
                    </a:ext>
                  </a:extLst>
                </a:gridCol>
                <a:gridCol w="1147314">
                  <a:extLst>
                    <a:ext uri="{9D8B030D-6E8A-4147-A177-3AD203B41FA5}">
                      <a16:colId xmlns:a16="http://schemas.microsoft.com/office/drawing/2014/main" xmlns="" val="20001"/>
                    </a:ext>
                  </a:extLst>
                </a:gridCol>
              </a:tblGrid>
              <a:tr h="370840">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No.</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濃度</a:t>
                      </a: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0"/>
                  </a:ext>
                </a:extLst>
              </a:tr>
              <a:tr h="370840">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1</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0.5</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1"/>
                  </a:ext>
                </a:extLst>
              </a:tr>
              <a:tr h="370840">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2</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1</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2"/>
                  </a:ext>
                </a:extLst>
              </a:tr>
              <a:tr h="370840">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4</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2</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3"/>
                  </a:ext>
                </a:extLst>
              </a:tr>
              <a:tr h="370840">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5</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3</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4"/>
                  </a:ext>
                </a:extLst>
              </a:tr>
              <a:tr h="370840">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7</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5</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5"/>
                  </a:ext>
                </a:extLst>
              </a:tr>
              <a:tr h="370840">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8</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10</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6"/>
                  </a:ext>
                </a:extLst>
              </a:tr>
              <a:tr h="370840">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9</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20</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7"/>
                  </a:ext>
                </a:extLst>
              </a:tr>
            </a:tbl>
          </a:graphicData>
        </a:graphic>
      </p:graphicFrame>
      <p:sp>
        <p:nvSpPr>
          <p:cNvPr id="10" name="テキスト ボックス 9"/>
          <p:cNvSpPr txBox="1"/>
          <p:nvPr/>
        </p:nvSpPr>
        <p:spPr>
          <a:xfrm>
            <a:off x="1350564" y="1699687"/>
            <a:ext cx="2852063" cy="338554"/>
          </a:xfrm>
          <a:prstGeom prst="rect">
            <a:avLst/>
          </a:prstGeom>
          <a:noFill/>
        </p:spPr>
        <p:txBody>
          <a:bodyPr wrap="none" rtlCol="0">
            <a:spAutoFit/>
          </a:bodyPr>
          <a:lstStyle/>
          <a:p>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キャリブレーションサンプル</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15" name="表 14"/>
          <p:cNvGraphicFramePr>
            <a:graphicFrameLocks noGrp="1"/>
          </p:cNvGraphicFramePr>
          <p:nvPr>
            <p:extLst/>
          </p:nvPr>
        </p:nvGraphicFramePr>
        <p:xfrm>
          <a:off x="5116951" y="2099574"/>
          <a:ext cx="1725819" cy="1112520"/>
        </p:xfrm>
        <a:graphic>
          <a:graphicData uri="http://schemas.openxmlformats.org/drawingml/2006/table">
            <a:tbl>
              <a:tblPr firstRow="1" bandRow="1">
                <a:tableStyleId>{5940675A-B579-460E-94D1-54222C63F5DA}</a:tableStyleId>
              </a:tblPr>
              <a:tblGrid>
                <a:gridCol w="578505">
                  <a:extLst>
                    <a:ext uri="{9D8B030D-6E8A-4147-A177-3AD203B41FA5}">
                      <a16:colId xmlns:a16="http://schemas.microsoft.com/office/drawing/2014/main" xmlns="" val="20000"/>
                    </a:ext>
                  </a:extLst>
                </a:gridCol>
                <a:gridCol w="1147314">
                  <a:extLst>
                    <a:ext uri="{9D8B030D-6E8A-4147-A177-3AD203B41FA5}">
                      <a16:colId xmlns:a16="http://schemas.microsoft.com/office/drawing/2014/main" xmlns="" val="20001"/>
                    </a:ext>
                  </a:extLst>
                </a:gridCol>
              </a:tblGrid>
              <a:tr h="370840">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No.</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濃度</a:t>
                      </a: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0"/>
                  </a:ext>
                </a:extLst>
              </a:tr>
              <a:tr h="370840">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3</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1.5</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1"/>
                  </a:ext>
                </a:extLst>
              </a:tr>
              <a:tr h="370840">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6</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en-US" altLang="ja-JP" sz="1600" dirty="0" smtClean="0">
                          <a:latin typeface="メイリオ" panose="020B0604030504040204" pitchFamily="50" charset="-128"/>
                          <a:ea typeface="メイリオ" panose="020B0604030504040204" pitchFamily="50" charset="-128"/>
                          <a:cs typeface="メイリオ" panose="020B0604030504040204" pitchFamily="50" charset="-128"/>
                        </a:rPr>
                        <a:t>4</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xmlns="" val="10002"/>
                  </a:ext>
                </a:extLst>
              </a:tr>
            </a:tbl>
          </a:graphicData>
        </a:graphic>
      </p:graphicFrame>
      <p:sp>
        <p:nvSpPr>
          <p:cNvPr id="16" name="テキスト ボックス 15"/>
          <p:cNvSpPr txBox="1"/>
          <p:nvPr/>
        </p:nvSpPr>
        <p:spPr>
          <a:xfrm>
            <a:off x="4771911" y="1700369"/>
            <a:ext cx="2852063" cy="338554"/>
          </a:xfrm>
          <a:prstGeom prst="rect">
            <a:avLst/>
          </a:prstGeom>
          <a:noFill/>
        </p:spPr>
        <p:txBody>
          <a:bodyPr wrap="none" rtlCol="0">
            <a:spAutoFit/>
          </a:bodyPr>
          <a:lstStyle/>
          <a:p>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未知バリデーションサンプル</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Rectangle 7"/>
          <p:cNvSpPr>
            <a:spLocks noChangeArrowheads="1"/>
          </p:cNvSpPr>
          <p:nvPr/>
        </p:nvSpPr>
        <p:spPr bwMode="auto">
          <a:xfrm>
            <a:off x="213441" y="5318871"/>
            <a:ext cx="1571117" cy="358775"/>
          </a:xfrm>
          <a:prstGeom prst="rect">
            <a:avLst/>
          </a:prstGeom>
          <a:noFill/>
          <a:ln>
            <a:noFill/>
          </a:ln>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solidFill>
                  <a:schemeClr val="accent1"/>
                </a:solidFill>
                <a:miter lim="800000"/>
                <a:headEnd/>
                <a:tailEnd/>
              </a14:hiddenLine>
            </a:ext>
          </a:extLst>
        </p:spPr>
        <p:txBody>
          <a:bodyPr lIns="0" tIns="0" rIns="0" bIns="0" anchor="ctr"/>
          <a:lstStyle/>
          <a:p>
            <a:pPr defTabSz="801688"/>
            <a:r>
              <a:rPr lang="ja-JP" altLang="en-US" sz="2000" dirty="0" smtClean="0">
                <a:latin typeface="メイリオ" panose="020B0604030504040204" pitchFamily="50" charset="-128"/>
                <a:ea typeface="メイリオ" panose="020B0604030504040204" pitchFamily="50" charset="-128"/>
                <a:cs typeface="メイリオ" panose="020B0604030504040204" pitchFamily="50" charset="-128"/>
              </a:rPr>
              <a:t>測定条件</a:t>
            </a:r>
            <a:endParaRPr lang="de-DE" altLang="ja-JP" sz="20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503613" y="5677646"/>
            <a:ext cx="2236510" cy="338554"/>
          </a:xfrm>
          <a:prstGeom prst="rect">
            <a:avLst/>
          </a:prstGeom>
          <a:noFill/>
        </p:spPr>
        <p:txBody>
          <a:bodyPr wrap="none" rtlCol="0">
            <a:spAutoFit/>
          </a:bodyPr>
          <a:lstStyle/>
          <a:p>
            <a:r>
              <a:rPr kumimoji="1" lang="ja-JP" altLang="en-US" sz="1600" dirty="0" smtClean="0">
                <a:latin typeface="メイリオ" panose="020B0604030504040204" pitchFamily="50" charset="-128"/>
                <a:ea typeface="メイリオ" panose="020B0604030504040204" pitchFamily="50" charset="-128"/>
                <a:cs typeface="メイリオ" panose="020B0604030504040204" pitchFamily="50" charset="-128"/>
              </a:rPr>
              <a:t>各３回、置き直し測定</a:t>
            </a:r>
            <a:endParaRPr kumimoji="1" lang="ja-JP" altLang="en-US" sz="1600" dirty="0">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11" name="図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42254" y="3760308"/>
            <a:ext cx="2524125" cy="1114425"/>
          </a:xfrm>
          <a:prstGeom prst="rect">
            <a:avLst/>
          </a:prstGeom>
        </p:spPr>
      </p:pic>
    </p:spTree>
    <p:extLst>
      <p:ext uri="{BB962C8B-B14F-4D97-AF65-F5344CB8AC3E}">
        <p14:creationId xmlns:p14="http://schemas.microsoft.com/office/powerpoint/2010/main" val="2624050595"/>
      </p:ext>
    </p:extLst>
  </p:cSld>
  <p:clrMapOvr>
    <a:masterClrMapping/>
  </p:clrMapOvr>
  <p:transition spd="med">
    <p:wipe dir="r"/>
  </p:transition>
  <p:timing>
    <p:tnLst>
      <p:par>
        <p:cTn id="1" dur="indefinite" restart="never" nodeType="tmRoot"/>
      </p:par>
    </p:tnLst>
  </p:timing>
</p:sld>
</file>

<file path=ppt/theme/theme1.xml><?xml version="1.0" encoding="utf-8"?>
<a:theme xmlns:a="http://schemas.openxmlformats.org/drawingml/2006/main" name="テーマ1">
  <a:themeElements>
    <a:clrScheme name="1_Standarddesign 1">
      <a:dk1>
        <a:srgbClr val="000000"/>
      </a:dk1>
      <a:lt1>
        <a:srgbClr val="FFFFFF"/>
      </a:lt1>
      <a:dk2>
        <a:srgbClr val="494949"/>
      </a:dk2>
      <a:lt2>
        <a:srgbClr val="3E7EA6"/>
      </a:lt2>
      <a:accent1>
        <a:srgbClr val="6E6E6E"/>
      </a:accent1>
      <a:accent2>
        <a:srgbClr val="9B9B9B"/>
      </a:accent2>
      <a:accent3>
        <a:srgbClr val="FFFFFF"/>
      </a:accent3>
      <a:accent4>
        <a:srgbClr val="000000"/>
      </a:accent4>
      <a:accent5>
        <a:srgbClr val="BABABA"/>
      </a:accent5>
      <a:accent6>
        <a:srgbClr val="8C8C8C"/>
      </a:accent6>
      <a:hlink>
        <a:srgbClr val="C1C1C1"/>
      </a:hlink>
      <a:folHlink>
        <a:srgbClr val="E6E6E6"/>
      </a:folHlink>
    </a:clrScheme>
    <a:fontScheme name="1_Standard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DE" sz="1800" b="0" i="0" u="none" strike="noStrike" cap="none" normalizeH="0" baseline="0" smtClean="0">
            <a:ln>
              <a:noFill/>
            </a:ln>
            <a:solidFill>
              <a:schemeClr val="tx1"/>
            </a:solidFill>
            <a:effectLst/>
            <a:latin typeface="Arial" charset="0"/>
          </a:defRPr>
        </a:defPPr>
      </a:lstStyle>
    </a:lnDef>
  </a:objectDefaults>
  <a:extraClrSchemeLst>
    <a:extraClrScheme>
      <a:clrScheme name="1_Standarddesign 1">
        <a:dk1>
          <a:srgbClr val="000000"/>
        </a:dk1>
        <a:lt1>
          <a:srgbClr val="FFFFFF"/>
        </a:lt1>
        <a:dk2>
          <a:srgbClr val="494949"/>
        </a:dk2>
        <a:lt2>
          <a:srgbClr val="3E7EA6"/>
        </a:lt2>
        <a:accent1>
          <a:srgbClr val="6E6E6E"/>
        </a:accent1>
        <a:accent2>
          <a:srgbClr val="9B9B9B"/>
        </a:accent2>
        <a:accent3>
          <a:srgbClr val="FFFFFF"/>
        </a:accent3>
        <a:accent4>
          <a:srgbClr val="000000"/>
        </a:accent4>
        <a:accent5>
          <a:srgbClr val="BABABA"/>
        </a:accent5>
        <a:accent6>
          <a:srgbClr val="8C8C8C"/>
        </a:accent6>
        <a:hlink>
          <a:srgbClr val="C1C1C1"/>
        </a:hlink>
        <a:folHlink>
          <a:srgbClr val="E6E6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テーマ1</Template>
  <TotalTime>4589</TotalTime>
  <Words>687</Words>
  <Application>Microsoft Office PowerPoint</Application>
  <PresentationFormat>画面に合わせる (4:3)</PresentationFormat>
  <Paragraphs>265</Paragraphs>
  <Slides>18</Slides>
  <Notes>16</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18</vt:i4>
      </vt:variant>
    </vt:vector>
  </HeadingPairs>
  <TitlesOfParts>
    <vt:vector size="27" baseType="lpstr">
      <vt:lpstr>HG丸ｺﾞｼｯｸM-PRO</vt:lpstr>
      <vt:lpstr>ＭＳ Ｐゴシック</vt:lpstr>
      <vt:lpstr>ＭＳ 明朝</vt:lpstr>
      <vt:lpstr>メイリオ</vt:lpstr>
      <vt:lpstr>Arial</vt:lpstr>
      <vt:lpstr>Calibri</vt:lpstr>
      <vt:lpstr>Times New Roman</vt:lpstr>
      <vt:lpstr>Wingdings</vt:lpstr>
      <vt:lpstr>テーマ1</vt:lpstr>
      <vt:lpstr>近赤外線光によるプロセス品質管理のご提案  　　　～光で非破壊、非接触、瞬時の成分量測定～</vt:lpstr>
      <vt:lpstr>会社概要　静岡＆東京の国産メーカー</vt:lpstr>
      <vt:lpstr>ビートセンシングの製剤向けＮＩＲ</vt:lpstr>
      <vt:lpstr>NIR波長選択の考え方　なぜ900-1700nm?</vt:lpstr>
      <vt:lpstr>近赤外線吸収帰属</vt:lpstr>
      <vt:lpstr>波長帯域と暗電流</vt:lpstr>
      <vt:lpstr>波長幅選択の考え方</vt:lpstr>
      <vt:lpstr>波長帯域と検出素子感度特性 </vt:lpstr>
      <vt:lpstr>波長による測定精度の比較検証</vt:lpstr>
      <vt:lpstr>波長による測定精度の比較検証</vt:lpstr>
      <vt:lpstr>ビートセンサーの特徴</vt:lpstr>
      <vt:lpstr>検量線作成ソフトウェア</vt:lpstr>
      <vt:lpstr>検量線作成ソフトウェア</vt:lpstr>
      <vt:lpstr>検量線作成ソフトウェア</vt:lpstr>
      <vt:lpstr>検量線作成ソフトウェア</vt:lpstr>
      <vt:lpstr>錠剤＿アセトアミノフェン Tablet _ Acetaminophen</vt:lpstr>
      <vt:lpstr>造粒工程＿水分 Granulation process _ Moisture</vt:lpstr>
      <vt:lpstr>混合終点の見極め Judgment of the mixed terminal</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プレゼン資料</dc:title>
  <dc:creator>goto atsushi</dc:creator>
  <cp:lastModifiedBy>k morino</cp:lastModifiedBy>
  <cp:revision>301</cp:revision>
  <cp:lastPrinted>2015-06-24T04:20:55Z</cp:lastPrinted>
  <dcterms:created xsi:type="dcterms:W3CDTF">2013-05-23T13:57:56Z</dcterms:created>
  <dcterms:modified xsi:type="dcterms:W3CDTF">2017-08-24T01:25:14Z</dcterms:modified>
</cp:coreProperties>
</file>