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Lst>
  <p:notesMasterIdLst>
    <p:notesMasterId r:id="rId4"/>
  </p:notesMasterIdLst>
  <p:sldIdLst>
    <p:sldId id="257" r:id="rId2"/>
    <p:sldId id="260" r:id="rId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B"/>
    <a:srgbClr val="FFA7A7"/>
    <a:srgbClr val="FFFFD5"/>
    <a:srgbClr val="FFFF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1995" autoAdjust="0"/>
  </p:normalViewPr>
  <p:slideViewPr>
    <p:cSldViewPr snapToGrid="0" showGuides="1">
      <p:cViewPr varScale="1">
        <p:scale>
          <a:sx n="94" d="100"/>
          <a:sy n="94" d="100"/>
        </p:scale>
        <p:origin x="66" y="102"/>
      </p:cViewPr>
      <p:guideLst>
        <p:guide orient="horz" pos="2160"/>
        <p:guide pos="29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34908F-55A9-4AD0-99FA-5C1D437A1154}" type="datetimeFigureOut">
              <a:rPr kumimoji="1" lang="ja-JP" altLang="en-US" smtClean="0"/>
              <a:t>2017/7/28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85F739-8E5C-41C5-8645-16ABBCD54D26}" type="slidenum">
              <a:rPr kumimoji="1" lang="ja-JP" altLang="en-US" smtClean="0"/>
              <a:t>‹#›</a:t>
            </a:fld>
            <a:endParaRPr kumimoji="1" lang="ja-JP" altLang="en-US"/>
          </a:p>
        </p:txBody>
      </p:sp>
    </p:spTree>
    <p:extLst>
      <p:ext uri="{BB962C8B-B14F-4D97-AF65-F5344CB8AC3E}">
        <p14:creationId xmlns:p14="http://schemas.microsoft.com/office/powerpoint/2010/main" val="28963220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pPr>
              <a:defRPr/>
            </a:pPr>
            <a:fld id="{72A4DADC-64A3-4C61-BD42-1A8C439DF3BE}" type="slidenum">
              <a:rPr lang="ja-JP" altLang="en-US" smtClean="0"/>
              <a:pPr>
                <a:defRPr/>
              </a:pPr>
              <a:t>1</a:t>
            </a:fld>
            <a:endParaRPr lang="ja-JP" altLang="en-US" dirty="0"/>
          </a:p>
        </p:txBody>
      </p:sp>
    </p:spTree>
    <p:extLst>
      <p:ext uri="{BB962C8B-B14F-4D97-AF65-F5344CB8AC3E}">
        <p14:creationId xmlns:p14="http://schemas.microsoft.com/office/powerpoint/2010/main" val="1895399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呼吸器疾患における薬物治療では、様々な吸入製剤の開発が進められています。</a:t>
            </a:r>
            <a:endParaRPr kumimoji="1" lang="en-US" altLang="ja-JP" dirty="0" smtClean="0"/>
          </a:p>
          <a:p>
            <a:r>
              <a:rPr kumimoji="1" lang="ja-JP" altLang="en-US" dirty="0" smtClean="0"/>
              <a:t>中でも吸入粉末製剤は呼吸器疾患の治療に頻用されていることから、</a:t>
            </a:r>
            <a:endParaRPr kumimoji="1" lang="en-US" altLang="ja-JP" dirty="0" smtClean="0"/>
          </a:p>
          <a:p>
            <a:r>
              <a:rPr kumimoji="1" lang="ja-JP" altLang="en-US" dirty="0" smtClean="0"/>
              <a:t>本研究では、吸入粉末製剤を用いた流体挙動、粒子挙動について検討してまいりました。</a:t>
            </a:r>
            <a:endParaRPr kumimoji="1" lang="en-US" altLang="ja-JP" dirty="0" smtClean="0"/>
          </a:p>
          <a:p>
            <a:endParaRPr kumimoji="1" lang="en-US" altLang="ja-JP" dirty="0" smtClean="0"/>
          </a:p>
          <a:p>
            <a:r>
              <a:rPr kumimoji="1" lang="ja-JP" altLang="en-US" dirty="0" smtClean="0"/>
              <a:t>これらを検討するために、ヒトの気管支を</a:t>
            </a:r>
            <a:r>
              <a:rPr kumimoji="1" lang="en-US" altLang="ja-JP" dirty="0" smtClean="0"/>
              <a:t>CT-scan</a:t>
            </a:r>
            <a:r>
              <a:rPr kumimoji="1" lang="ja-JP" altLang="en-US" dirty="0" smtClean="0"/>
              <a:t>してパソコンにとりこみ、</a:t>
            </a:r>
            <a:endParaRPr kumimoji="1" lang="en-US" altLang="ja-JP" dirty="0" smtClean="0"/>
          </a:p>
          <a:p>
            <a:r>
              <a:rPr kumimoji="1" lang="ja-JP" altLang="en-US" dirty="0" smtClean="0"/>
              <a:t>ヒトの</a:t>
            </a:r>
            <a:r>
              <a:rPr kumimoji="1" lang="en-US" altLang="ja-JP" dirty="0" smtClean="0"/>
              <a:t>mouth</a:t>
            </a:r>
            <a:r>
              <a:rPr kumimoji="1" lang="ja-JP" altLang="en-US" dirty="0" smtClean="0"/>
              <a:t>から気管支までを組み込んだ肺モデルを用いてシミュレーションを行いました。</a:t>
            </a:r>
            <a:endParaRPr kumimoji="1" lang="en-US" altLang="ja-JP" dirty="0" smtClean="0"/>
          </a:p>
          <a:p>
            <a:r>
              <a:rPr kumimoji="1" lang="ja-JP" altLang="en-US" dirty="0" smtClean="0"/>
              <a:t>また、吸入粉末製剤の肺到達性は様々な要因により影響を受けることが知られており、</a:t>
            </a:r>
            <a:endParaRPr kumimoji="1" lang="en-US" altLang="ja-JP" dirty="0" smtClean="0"/>
          </a:p>
          <a:p>
            <a:r>
              <a:rPr kumimoji="1" lang="ja-JP" altLang="en-US" dirty="0" smtClean="0"/>
              <a:t>本研究では、吸入流量と吸入速度を吸入パターンとして変化させ、解析を行いました。</a:t>
            </a:r>
            <a:endParaRPr kumimoji="1" lang="en-US" altLang="ja-JP" dirty="0" smtClean="0"/>
          </a:p>
          <a:p>
            <a:endParaRPr kumimoji="1" lang="en-US" altLang="ja-JP" dirty="0" smtClean="0"/>
          </a:p>
          <a:p>
            <a:r>
              <a:rPr kumimoji="1" lang="ja-JP" altLang="en-US" dirty="0" smtClean="0"/>
              <a:t>吸入流量としては、喘息患者を対象とした</a:t>
            </a:r>
            <a:r>
              <a:rPr kumimoji="1" lang="en-US" altLang="ja-JP" dirty="0" smtClean="0"/>
              <a:t>28.3L/min</a:t>
            </a:r>
            <a:r>
              <a:rPr kumimoji="1" lang="ja-JP" altLang="en-US" dirty="0" err="1" smtClean="0"/>
              <a:t>、</a:t>
            </a:r>
            <a:r>
              <a:rPr kumimoji="1" lang="ja-JP" altLang="en-US" dirty="0" smtClean="0"/>
              <a:t>高齢者を対象とした</a:t>
            </a:r>
            <a:r>
              <a:rPr kumimoji="1" lang="en-US" altLang="ja-JP" dirty="0" smtClean="0"/>
              <a:t>40L/min</a:t>
            </a:r>
            <a:r>
              <a:rPr kumimoji="1" lang="ja-JP" altLang="en-US" dirty="0" err="1" smtClean="0"/>
              <a:t>、</a:t>
            </a:r>
            <a:r>
              <a:rPr kumimoji="1" lang="ja-JP" altLang="en-US" dirty="0" smtClean="0"/>
              <a:t>健常人を対象にした</a:t>
            </a:r>
            <a:r>
              <a:rPr kumimoji="1" lang="en-US" altLang="ja-JP" dirty="0" smtClean="0"/>
              <a:t>60L/min</a:t>
            </a:r>
            <a:r>
              <a:rPr kumimoji="1" lang="ja-JP" altLang="en-US" dirty="0" smtClean="0"/>
              <a:t>の</a:t>
            </a:r>
            <a:endParaRPr kumimoji="1" lang="en-US" altLang="ja-JP" dirty="0" smtClean="0"/>
          </a:p>
          <a:p>
            <a:r>
              <a:rPr kumimoji="1" lang="en-US" altLang="ja-JP" dirty="0" smtClean="0"/>
              <a:t>3</a:t>
            </a:r>
            <a:r>
              <a:rPr kumimoji="1" lang="ja-JP" altLang="en-US" dirty="0" err="1" smtClean="0"/>
              <a:t>つの</a:t>
            </a:r>
            <a:r>
              <a:rPr kumimoji="1" lang="ja-JP" altLang="en-US" dirty="0" smtClean="0"/>
              <a:t>パラメータを用い、検討致しました。</a:t>
            </a:r>
            <a:endParaRPr kumimoji="1" lang="en-US" altLang="ja-JP" dirty="0" smtClean="0"/>
          </a:p>
          <a:p>
            <a:r>
              <a:rPr kumimoji="1" lang="ja-JP" altLang="en-US" dirty="0" smtClean="0"/>
              <a:t>また、吸入流速としては、</a:t>
            </a:r>
            <a:r>
              <a:rPr kumimoji="1" lang="en-US" altLang="ja-JP" dirty="0" smtClean="0"/>
              <a:t>Steady flow</a:t>
            </a:r>
            <a:r>
              <a:rPr kumimoji="1" lang="ja-JP" altLang="en-US" dirty="0" smtClean="0"/>
              <a:t>として一定の流速で吸入を行った解析と、</a:t>
            </a:r>
            <a:endParaRPr kumimoji="1" lang="en-US" altLang="ja-JP" dirty="0" smtClean="0"/>
          </a:p>
          <a:p>
            <a:r>
              <a:rPr kumimoji="1" lang="en-US" altLang="ja-JP" dirty="0" smtClean="0"/>
              <a:t>Unsteady flow</a:t>
            </a:r>
            <a:r>
              <a:rPr kumimoji="1" lang="ja-JP" altLang="en-US" dirty="0" smtClean="0"/>
              <a:t>として、患者の吸入流速を経時的に変化させて吸入を行う解析をし、検討を行いました。</a:t>
            </a:r>
            <a:endParaRPr kumimoji="1" lang="en-US" altLang="ja-JP" dirty="0" smtClean="0"/>
          </a:p>
          <a:p>
            <a:endParaRPr kumimoji="1" lang="en-US" altLang="ja-JP" dirty="0" smtClean="0"/>
          </a:p>
          <a:p>
            <a:r>
              <a:rPr kumimoji="1" lang="ja-JP" altLang="en-US" dirty="0" smtClean="0"/>
              <a:t>そして、これらの吸入パターンを変化させることにより、流体挙動と粒子挙動について検討致しました。</a:t>
            </a:r>
            <a:endParaRPr kumimoji="1" lang="en-US" altLang="ja-JP" sz="1200" dirty="0" smtClean="0"/>
          </a:p>
          <a:p>
            <a:r>
              <a:rPr kumimoji="1" lang="ja-JP" altLang="en-US" sz="1200" dirty="0" smtClean="0"/>
              <a:t>これらの流体挙動と粒子挙動において吸入パターンを変化させることにより違いが見られたことより、</a:t>
            </a:r>
            <a:endParaRPr kumimoji="1" lang="en-US" altLang="ja-JP" sz="1200" dirty="0" smtClean="0"/>
          </a:p>
          <a:p>
            <a:r>
              <a:rPr kumimoji="1" lang="ja-JP" altLang="en-US" sz="1200" dirty="0" smtClean="0"/>
              <a:t>吸入流量や吸入流速の吸入パターンが流体挙動と粒子挙動に影響を与えることがわかりました。</a:t>
            </a:r>
            <a:endParaRPr kumimoji="1" lang="en-US" altLang="ja-JP" sz="1200" dirty="0" smtClean="0"/>
          </a:p>
          <a:p>
            <a:endParaRPr kumimoji="1" lang="en-US" altLang="ja-JP" sz="1200" dirty="0" smtClean="0"/>
          </a:p>
          <a:p>
            <a:r>
              <a:rPr kumimoji="1" lang="ja-JP" altLang="en-US" sz="1200" dirty="0" smtClean="0"/>
              <a:t>詳細については</a:t>
            </a:r>
            <a:r>
              <a:rPr kumimoji="1" lang="ja-JP" altLang="en-US" sz="1200" smtClean="0"/>
              <a:t>ポスターで発表させていただきますので、是非お越しください。</a:t>
            </a:r>
            <a:endParaRPr kumimoji="1" lang="en-US" altLang="ja-JP" sz="1200" dirty="0" smtClean="0"/>
          </a:p>
          <a:p>
            <a:endParaRPr lang="en-US" altLang="ja-JP" sz="1200" dirty="0" smtClean="0"/>
          </a:p>
        </p:txBody>
      </p:sp>
      <p:sp>
        <p:nvSpPr>
          <p:cNvPr id="4" name="スライド番号プレースホルダー 3"/>
          <p:cNvSpPr>
            <a:spLocks noGrp="1"/>
          </p:cNvSpPr>
          <p:nvPr>
            <p:ph type="sldNum" sz="quarter" idx="10"/>
          </p:nvPr>
        </p:nvSpPr>
        <p:spPr/>
        <p:txBody>
          <a:bodyPr/>
          <a:lstStyle/>
          <a:p>
            <a:fld id="{9685F739-8E5C-41C5-8645-16ABBCD54D26}" type="slidenum">
              <a:rPr kumimoji="1" lang="ja-JP" altLang="en-US" smtClean="0"/>
              <a:t>2</a:t>
            </a:fld>
            <a:endParaRPr kumimoji="1" lang="ja-JP" altLang="en-US"/>
          </a:p>
        </p:txBody>
      </p:sp>
    </p:spTree>
    <p:extLst>
      <p:ext uri="{BB962C8B-B14F-4D97-AF65-F5344CB8AC3E}">
        <p14:creationId xmlns:p14="http://schemas.microsoft.com/office/powerpoint/2010/main" val="2052320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453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856102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1192343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表紙">
    <p:spTree>
      <p:nvGrpSpPr>
        <p:cNvPr id="1" name=""/>
        <p:cNvGrpSpPr/>
        <p:nvPr/>
      </p:nvGrpSpPr>
      <p:grpSpPr>
        <a:xfrm>
          <a:off x="0" y="0"/>
          <a:ext cx="0" cy="0"/>
          <a:chOff x="0" y="0"/>
          <a:chExt cx="0" cy="0"/>
        </a:xfrm>
      </p:grpSpPr>
      <p:grpSp>
        <p:nvGrpSpPr>
          <p:cNvPr id="9" name="グループ化 11"/>
          <p:cNvGrpSpPr>
            <a:grpSpLocks/>
          </p:cNvGrpSpPr>
          <p:nvPr userDrawn="1"/>
        </p:nvGrpSpPr>
        <p:grpSpPr bwMode="auto">
          <a:xfrm>
            <a:off x="2152650" y="750888"/>
            <a:ext cx="4824413" cy="5327650"/>
            <a:chOff x="2152304" y="750416"/>
            <a:chExt cx="4824536" cy="5328592"/>
          </a:xfrm>
        </p:grpSpPr>
        <p:pic>
          <p:nvPicPr>
            <p:cNvPr id="10" name="Picture 3"/>
            <p:cNvPicPr>
              <a:picLocks noChangeAspect="1" noChangeArrowheads="1"/>
            </p:cNvPicPr>
            <p:nvPr userDrawn="1"/>
          </p:nvPicPr>
          <p:blipFill>
            <a:blip r:embed="rId2" cstate="print"/>
            <a:srcRect/>
            <a:stretch>
              <a:fillRect/>
            </a:stretch>
          </p:blipFill>
          <p:spPr bwMode="auto">
            <a:xfrm>
              <a:off x="2367462" y="1268324"/>
              <a:ext cx="4392488" cy="4378636"/>
            </a:xfrm>
            <a:prstGeom prst="rect">
              <a:avLst/>
            </a:prstGeom>
            <a:noFill/>
            <a:ln w="9525">
              <a:noFill/>
              <a:miter lim="800000"/>
              <a:headEnd/>
              <a:tailEnd/>
            </a:ln>
          </p:spPr>
        </p:pic>
        <p:sp>
          <p:nvSpPr>
            <p:cNvPr id="11" name="正方形/長方形 13"/>
            <p:cNvSpPr/>
            <p:nvPr userDrawn="1"/>
          </p:nvSpPr>
          <p:spPr>
            <a:xfrm>
              <a:off x="2152304" y="750416"/>
              <a:ext cx="4824536" cy="532859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5" name="正方形/長方形 6"/>
          <p:cNvSpPr/>
          <p:nvPr userDrawn="1"/>
        </p:nvSpPr>
        <p:spPr>
          <a:xfrm flipV="1">
            <a:off x="233402" y="3121647"/>
            <a:ext cx="8892480" cy="45719"/>
          </a:xfrm>
          <a:prstGeom prst="rect">
            <a:avLst/>
          </a:prstGeom>
          <a:gradFill>
            <a:gsLst>
              <a:gs pos="55000">
                <a:schemeClr val="accent5">
                  <a:lumMod val="60000"/>
                  <a:lumOff val="40000"/>
                </a:schemeClr>
              </a:gs>
              <a:gs pos="0">
                <a:schemeClr val="bg1"/>
              </a:gs>
              <a:gs pos="100000">
                <a:schemeClr val="tx2"/>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6" name="正方形/長方形 5"/>
          <p:cNvSpPr/>
          <p:nvPr userDrawn="1"/>
        </p:nvSpPr>
        <p:spPr>
          <a:xfrm flipV="1">
            <a:off x="-4763" y="6591300"/>
            <a:ext cx="9144001" cy="274638"/>
          </a:xfrm>
          <a:prstGeom prst="rect">
            <a:avLst/>
          </a:prstGeom>
          <a:solidFill>
            <a:srgbClr val="1639E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7" name="正方形/長方形 7"/>
          <p:cNvSpPr>
            <a:spLocks noChangeArrowheads="1"/>
          </p:cNvSpPr>
          <p:nvPr userDrawn="1"/>
        </p:nvSpPr>
        <p:spPr bwMode="auto">
          <a:xfrm flipV="1">
            <a:off x="-4763" y="3175"/>
            <a:ext cx="9153526" cy="890588"/>
          </a:xfrm>
          <a:prstGeom prst="rect">
            <a:avLst/>
          </a:prstGeom>
          <a:gradFill rotWithShape="1">
            <a:gsLst>
              <a:gs pos="0">
                <a:srgbClr val="FFFFFF"/>
              </a:gs>
              <a:gs pos="19000">
                <a:srgbClr val="FFFFFF"/>
              </a:gs>
              <a:gs pos="50000">
                <a:srgbClr val="2DC8FF"/>
              </a:gs>
              <a:gs pos="100000">
                <a:srgbClr val="1639EA"/>
              </a:gs>
            </a:gsLst>
            <a:lin ang="5400000" scaled="1"/>
          </a:gradFill>
          <a:ln w="25400" algn="ctr">
            <a:noFill/>
            <a:miter lim="800000"/>
            <a:headEnd/>
            <a:tailEnd/>
          </a:ln>
        </p:spPr>
        <p:txBody>
          <a:bodyPr rot="10800000" anchor="ctr"/>
          <a:lstStyle/>
          <a:p>
            <a:pPr algn="ctr">
              <a:defRPr/>
            </a:pPr>
            <a:endParaRPr lang="ja-JP" altLang="en-US">
              <a:solidFill>
                <a:prstClr val="white"/>
              </a:solidFill>
            </a:endParaRPr>
          </a:p>
        </p:txBody>
      </p:sp>
      <p:pic>
        <p:nvPicPr>
          <p:cNvPr id="8" name="Picture 2"/>
          <p:cNvPicPr>
            <a:picLocks noChangeAspect="1" noChangeArrowheads="1"/>
          </p:cNvPicPr>
          <p:nvPr userDrawn="1"/>
        </p:nvPicPr>
        <p:blipFill>
          <a:blip r:embed="rId3"/>
          <a:srcRect/>
          <a:stretch>
            <a:fillRect/>
          </a:stretch>
        </p:blipFill>
        <p:spPr bwMode="auto">
          <a:xfrm>
            <a:off x="252413" y="1789113"/>
            <a:ext cx="1382712" cy="1252537"/>
          </a:xfrm>
          <a:prstGeom prst="rect">
            <a:avLst/>
          </a:prstGeom>
          <a:noFill/>
          <a:ln w="9525">
            <a:noFill/>
            <a:miter lim="800000"/>
            <a:headEnd/>
            <a:tailEnd/>
          </a:ln>
        </p:spPr>
      </p:pic>
    </p:spTree>
    <p:extLst>
      <p:ext uri="{BB962C8B-B14F-4D97-AF65-F5344CB8AC3E}">
        <p14:creationId xmlns:p14="http://schemas.microsoft.com/office/powerpoint/2010/main" val="244556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576512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375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22960" y="1845735"/>
            <a:ext cx="370332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1850794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822960" y="2582335"/>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3194559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2198436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362965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547DB44B-4ACC-47FF-B9E1-81D01AFEBF5F}" type="datetimeFigureOut">
              <a:rPr kumimoji="1" lang="ja-JP" altLang="en-US" smtClean="0"/>
              <a:t>2017/7/28</a:t>
            </a:fld>
            <a:endParaRPr kumimoji="1" lang="ja-JP"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3861965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47DB44B-4ACC-47FF-B9E1-81D01AFEBF5F}" type="datetimeFigureOut">
              <a:rPr kumimoji="1" lang="ja-JP" altLang="en-US" smtClean="0"/>
              <a:t>2017/7/28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B303632-7D3A-424E-86DE-A7DD9455925D}" type="slidenum">
              <a:rPr kumimoji="1" lang="ja-JP" altLang="en-US" smtClean="0"/>
              <a:t>‹#›</a:t>
            </a:fld>
            <a:endParaRPr kumimoji="1" lang="ja-JP" altLang="en-US"/>
          </a:p>
        </p:txBody>
      </p:sp>
    </p:spTree>
    <p:extLst>
      <p:ext uri="{BB962C8B-B14F-4D97-AF65-F5344CB8AC3E}">
        <p14:creationId xmlns:p14="http://schemas.microsoft.com/office/powerpoint/2010/main" val="448510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9144001"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547DB44B-4ACC-47FF-B9E1-81D01AFEBF5F}" type="datetimeFigureOut">
              <a:rPr kumimoji="1" lang="ja-JP" altLang="en-US" smtClean="0"/>
              <a:t>2017/7/28</a:t>
            </a:fld>
            <a:endParaRPr kumimoji="1" lang="ja-JP"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AB303632-7D3A-424E-86DE-A7DD9455925D}" type="slidenum">
              <a:rPr kumimoji="1" lang="ja-JP" altLang="en-US" smtClean="0"/>
              <a:t>‹#›</a:t>
            </a:fld>
            <a:endParaRPr kumimoji="1" lang="ja-JP" alt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6695270"/>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Lst>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タイトル 1"/>
          <p:cNvSpPr txBox="1">
            <a:spLocks/>
          </p:cNvSpPr>
          <p:nvPr/>
        </p:nvSpPr>
        <p:spPr bwMode="auto">
          <a:xfrm>
            <a:off x="452438" y="5373688"/>
            <a:ext cx="8229600" cy="571500"/>
          </a:xfrm>
          <a:prstGeom prst="rect">
            <a:avLst/>
          </a:prstGeom>
          <a:noFill/>
          <a:ln w="9525">
            <a:noFill/>
            <a:miter lim="800000"/>
            <a:headEnd/>
            <a:tailEnd/>
          </a:ln>
        </p:spPr>
        <p:txBody>
          <a:bodyPr/>
          <a:lstStyle/>
          <a:p>
            <a:pPr algn="ctr"/>
            <a:r>
              <a:rPr lang="ja-JP" altLang="en-US" sz="2400" b="1" dirty="0" smtClean="0"/>
              <a:t>大阪</a:t>
            </a:r>
            <a:r>
              <a:rPr lang="ja-JP" altLang="en-US" sz="2400" b="1" dirty="0"/>
              <a:t>薬科大学 製剤設計学研究室</a:t>
            </a:r>
          </a:p>
        </p:txBody>
      </p:sp>
      <p:sp>
        <p:nvSpPr>
          <p:cNvPr id="11265" name="タイトル 1"/>
          <p:cNvSpPr txBox="1">
            <a:spLocks/>
          </p:cNvSpPr>
          <p:nvPr/>
        </p:nvSpPr>
        <p:spPr bwMode="auto">
          <a:xfrm>
            <a:off x="1331640" y="1916832"/>
            <a:ext cx="7884368" cy="1143000"/>
          </a:xfrm>
          <a:prstGeom prst="rect">
            <a:avLst/>
          </a:prstGeom>
          <a:noFill/>
          <a:ln w="9525">
            <a:noFill/>
            <a:miter lim="800000"/>
            <a:headEnd/>
            <a:tailEnd/>
          </a:ln>
        </p:spPr>
        <p:txBody>
          <a:bodyPr/>
          <a:lstStyle/>
          <a:p>
            <a:pPr algn="ctr"/>
            <a:r>
              <a:rPr lang="ja-JP" altLang="en-US" sz="3200" dirty="0">
                <a:effectLst>
                  <a:outerShdw blurRad="38100" dist="38100" dir="2700000" algn="tl">
                    <a:srgbClr val="000000">
                      <a:alpha val="43137"/>
                    </a:srgbClr>
                  </a:outerShdw>
                </a:effectLst>
              </a:rPr>
              <a:t>数値流体解析を用いた吸入粉末剤の</a:t>
            </a:r>
            <a:r>
              <a:rPr lang="en-US" altLang="ja-JP" sz="3200" dirty="0">
                <a:effectLst>
                  <a:outerShdw blurRad="38100" dist="38100" dir="2700000" algn="tl">
                    <a:srgbClr val="000000">
                      <a:alpha val="43137"/>
                    </a:srgbClr>
                  </a:outerShdw>
                </a:effectLst>
              </a:rPr>
              <a:t/>
            </a:r>
            <a:br>
              <a:rPr lang="en-US" altLang="ja-JP" sz="3200" dirty="0">
                <a:effectLst>
                  <a:outerShdw blurRad="38100" dist="38100" dir="2700000" algn="tl">
                    <a:srgbClr val="000000">
                      <a:alpha val="43137"/>
                    </a:srgbClr>
                  </a:outerShdw>
                </a:effectLst>
              </a:rPr>
            </a:br>
            <a:r>
              <a:rPr lang="ja-JP" altLang="en-US" sz="3200" dirty="0">
                <a:effectLst>
                  <a:outerShdw blurRad="38100" dist="38100" dir="2700000" algn="tl">
                    <a:srgbClr val="000000">
                      <a:alpha val="43137"/>
                    </a:srgbClr>
                  </a:outerShdw>
                </a:effectLst>
              </a:rPr>
              <a:t>気道内沈着に与える吸入パターンの影響</a:t>
            </a:r>
            <a:endParaRPr lang="ja-JP" altLang="ja-JP" sz="3200" dirty="0">
              <a:effectLst>
                <a:outerShdw blurRad="38100" dist="38100" dir="2700000" algn="tl">
                  <a:srgbClr val="000000">
                    <a:alpha val="43137"/>
                  </a:srgbClr>
                </a:outerShdw>
              </a:effectLst>
            </a:endParaRPr>
          </a:p>
        </p:txBody>
      </p:sp>
      <p:sp>
        <p:nvSpPr>
          <p:cNvPr id="11266" name="タイトル 1"/>
          <p:cNvSpPr txBox="1">
            <a:spLocks/>
          </p:cNvSpPr>
          <p:nvPr/>
        </p:nvSpPr>
        <p:spPr bwMode="auto">
          <a:xfrm>
            <a:off x="0" y="4342230"/>
            <a:ext cx="9028446" cy="566654"/>
          </a:xfrm>
          <a:prstGeom prst="rect">
            <a:avLst/>
          </a:prstGeom>
          <a:noFill/>
          <a:ln w="9525">
            <a:noFill/>
            <a:miter lim="800000"/>
            <a:headEnd/>
            <a:tailEnd/>
          </a:ln>
        </p:spPr>
        <p:txBody>
          <a:bodyPr/>
          <a:lstStyle/>
          <a:p>
            <a:pPr algn="ctr"/>
            <a:r>
              <a:rPr lang="ja-JP" altLang="ja-JP" sz="2800" dirty="0" smtClean="0">
                <a:latin typeface="+mj-ea"/>
                <a:ea typeface="+mj-ea"/>
              </a:rPr>
              <a:t>○</a:t>
            </a:r>
            <a:r>
              <a:rPr lang="ja-JP" altLang="en-US" sz="2800" dirty="0" smtClean="0">
                <a:latin typeface="+mj-ea"/>
                <a:ea typeface="+mj-ea"/>
              </a:rPr>
              <a:t>小西翔</a:t>
            </a:r>
            <a:r>
              <a:rPr lang="ja-JP" altLang="en-US" sz="2800" dirty="0">
                <a:latin typeface="+mj-ea"/>
                <a:ea typeface="+mj-ea"/>
              </a:rPr>
              <a:t>子</a:t>
            </a:r>
            <a:r>
              <a:rPr lang="en-US" altLang="ja-JP" sz="2800" baseline="30000" dirty="0" smtClean="0">
                <a:latin typeface="+mj-ea"/>
                <a:ea typeface="+mj-ea"/>
              </a:rPr>
              <a:t> </a:t>
            </a:r>
            <a:r>
              <a:rPr lang="en-US" altLang="ja-JP" sz="2800" dirty="0" smtClean="0">
                <a:latin typeface="+mj-ea"/>
                <a:ea typeface="+mj-ea"/>
              </a:rPr>
              <a:t>,</a:t>
            </a:r>
            <a:r>
              <a:rPr lang="ja-JP" altLang="en-US" sz="2800" dirty="0" smtClean="0">
                <a:latin typeface="+mj-ea"/>
                <a:ea typeface="+mj-ea"/>
              </a:rPr>
              <a:t>島崎美由紀 </a:t>
            </a:r>
            <a:r>
              <a:rPr lang="en-US" altLang="ja-JP" sz="2800" dirty="0" smtClean="0">
                <a:latin typeface="+mj-ea"/>
                <a:ea typeface="+mj-ea"/>
              </a:rPr>
              <a:t>,</a:t>
            </a:r>
            <a:r>
              <a:rPr lang="ja-JP" altLang="en-US" sz="2800" dirty="0" smtClean="0">
                <a:latin typeface="+mj-ea"/>
                <a:ea typeface="+mj-ea"/>
              </a:rPr>
              <a:t>内山博雅</a:t>
            </a:r>
            <a:r>
              <a:rPr lang="en-US" altLang="ja-JP" sz="2800" dirty="0" smtClean="0">
                <a:latin typeface="+mj-ea"/>
                <a:ea typeface="+mj-ea"/>
              </a:rPr>
              <a:t>,</a:t>
            </a:r>
            <a:r>
              <a:rPr lang="ja-JP" altLang="en-US" sz="2800" dirty="0" smtClean="0">
                <a:latin typeface="+mj-ea"/>
                <a:ea typeface="+mj-ea"/>
              </a:rPr>
              <a:t>門田</a:t>
            </a:r>
            <a:r>
              <a:rPr lang="ja-JP" altLang="ja-JP" sz="2800" dirty="0" smtClean="0">
                <a:latin typeface="+mj-ea"/>
                <a:ea typeface="+mj-ea"/>
              </a:rPr>
              <a:t> </a:t>
            </a:r>
            <a:r>
              <a:rPr lang="ja-JP" altLang="en-US" sz="2800" dirty="0" smtClean="0">
                <a:latin typeface="+mj-ea"/>
                <a:ea typeface="+mj-ea"/>
              </a:rPr>
              <a:t>和紀</a:t>
            </a:r>
            <a:r>
              <a:rPr lang="en-US" altLang="ja-JP" sz="2800" baseline="30000" dirty="0" smtClean="0">
                <a:latin typeface="+mj-ea"/>
                <a:ea typeface="+mj-ea"/>
              </a:rPr>
              <a:t> </a:t>
            </a:r>
            <a:r>
              <a:rPr lang="en-US" altLang="ja-JP" sz="2800" dirty="0">
                <a:latin typeface="+mj-ea"/>
                <a:ea typeface="+mj-ea"/>
              </a:rPr>
              <a:t>,</a:t>
            </a:r>
            <a:r>
              <a:rPr lang="ja-JP" altLang="en-US" sz="2800" dirty="0">
                <a:latin typeface="+mj-ea"/>
                <a:ea typeface="+mj-ea"/>
              </a:rPr>
              <a:t> 戸塚</a:t>
            </a:r>
            <a:r>
              <a:rPr lang="ja-JP" altLang="ja-JP" sz="2800" dirty="0" smtClean="0">
                <a:latin typeface="+mj-ea"/>
                <a:ea typeface="+mj-ea"/>
              </a:rPr>
              <a:t> </a:t>
            </a:r>
            <a:r>
              <a:rPr lang="ja-JP" altLang="en-US" sz="2800" dirty="0" smtClean="0">
                <a:latin typeface="+mj-ea"/>
                <a:ea typeface="+mj-ea"/>
              </a:rPr>
              <a:t>裕一</a:t>
            </a:r>
            <a:r>
              <a:rPr lang="ja-JP" altLang="ja-JP" sz="2800" dirty="0" smtClean="0">
                <a:latin typeface="+mj-ea"/>
                <a:ea typeface="+mj-ea"/>
              </a:rPr>
              <a:t>  </a:t>
            </a:r>
            <a:endParaRPr lang="ja-JP" altLang="ja-JP" sz="2800" dirty="0">
              <a:latin typeface="+mj-ea"/>
              <a:ea typeface="+mj-ea"/>
            </a:endParaRPr>
          </a:p>
        </p:txBody>
      </p:sp>
    </p:spTree>
    <p:extLst>
      <p:ext uri="{BB962C8B-B14F-4D97-AF65-F5344CB8AC3E}">
        <p14:creationId xmlns:p14="http://schemas.microsoft.com/office/powerpoint/2010/main" val="2647482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154957" y="0"/>
            <a:ext cx="3736323" cy="523220"/>
          </a:xfrm>
          <a:prstGeom prst="rect">
            <a:avLst/>
          </a:prstGeom>
          <a:noFill/>
        </p:spPr>
        <p:txBody>
          <a:bodyPr wrap="square" rtlCol="0">
            <a:spAutoFit/>
          </a:bodyPr>
          <a:lstStyle/>
          <a:p>
            <a:r>
              <a:rPr kumimoji="1" lang="ja-JP" altLang="en-US" sz="2800" dirty="0" smtClean="0">
                <a:latin typeface="+mj-ea"/>
                <a:ea typeface="+mj-ea"/>
              </a:rPr>
              <a:t>呼吸器疾患の治療</a:t>
            </a:r>
            <a:endParaRPr kumimoji="1" lang="ja-JP" altLang="en-US" sz="2800" dirty="0">
              <a:latin typeface="+mj-ea"/>
              <a:ea typeface="+mj-ea"/>
            </a:endParaRPr>
          </a:p>
        </p:txBody>
      </p:sp>
      <p:sp>
        <p:nvSpPr>
          <p:cNvPr id="20" name="テキスト ボックス 19"/>
          <p:cNvSpPr txBox="1"/>
          <p:nvPr/>
        </p:nvSpPr>
        <p:spPr>
          <a:xfrm>
            <a:off x="3609994" y="1829916"/>
            <a:ext cx="2174789" cy="1695336"/>
          </a:xfrm>
          <a:prstGeom prst="rect">
            <a:avLst/>
          </a:prstGeom>
          <a:noFill/>
        </p:spPr>
        <p:txBody>
          <a:bodyPr wrap="square" rtlCol="0">
            <a:spAutoFit/>
          </a:bodyPr>
          <a:lstStyle/>
          <a:p>
            <a:pPr marL="342900" indent="-342900">
              <a:lnSpc>
                <a:spcPts val="2500"/>
              </a:lnSpc>
              <a:buFont typeface="Wingdings" panose="05000000000000000000" pitchFamily="2" charset="2"/>
              <a:buChar char="ü"/>
            </a:pPr>
            <a:r>
              <a:rPr lang="ja-JP" altLang="en-US" sz="2000" dirty="0"/>
              <a:t>年齢</a:t>
            </a:r>
            <a:endParaRPr lang="en-US" altLang="ja-JP" sz="2000" dirty="0" smtClean="0"/>
          </a:p>
          <a:p>
            <a:pPr marL="342900" indent="-342900">
              <a:lnSpc>
                <a:spcPts val="2500"/>
              </a:lnSpc>
              <a:buFont typeface="Wingdings" panose="05000000000000000000" pitchFamily="2" charset="2"/>
              <a:buChar char="ü"/>
            </a:pPr>
            <a:r>
              <a:rPr lang="ja-JP" altLang="en-US" sz="2000" dirty="0" smtClean="0"/>
              <a:t>性別</a:t>
            </a:r>
            <a:endParaRPr lang="en-US" altLang="ja-JP" sz="2000" dirty="0" smtClean="0"/>
          </a:p>
          <a:p>
            <a:pPr marL="342900" indent="-342900">
              <a:lnSpc>
                <a:spcPts val="2500"/>
              </a:lnSpc>
              <a:buFont typeface="Wingdings" panose="05000000000000000000" pitchFamily="2" charset="2"/>
              <a:buChar char="ü"/>
            </a:pPr>
            <a:r>
              <a:rPr lang="ja-JP" altLang="en-US" sz="2000" dirty="0" smtClean="0"/>
              <a:t>健康状態</a:t>
            </a:r>
            <a:endParaRPr lang="en-US" altLang="ja-JP" sz="2000" dirty="0" smtClean="0"/>
          </a:p>
          <a:p>
            <a:pPr marL="342900" indent="-342900">
              <a:lnSpc>
                <a:spcPts val="2500"/>
              </a:lnSpc>
              <a:buFont typeface="Wingdings" panose="05000000000000000000" pitchFamily="2" charset="2"/>
              <a:buChar char="ü"/>
            </a:pPr>
            <a:r>
              <a:rPr lang="ja-JP" altLang="en-US" sz="2000" dirty="0" smtClean="0"/>
              <a:t>吸入流量</a:t>
            </a:r>
            <a:endParaRPr lang="en-US" altLang="ja-JP" sz="2000" dirty="0" smtClean="0"/>
          </a:p>
          <a:p>
            <a:pPr marL="342900" indent="-342900">
              <a:lnSpc>
                <a:spcPts val="2500"/>
              </a:lnSpc>
              <a:buFont typeface="Wingdings" panose="05000000000000000000" pitchFamily="2" charset="2"/>
              <a:buChar char="ü"/>
            </a:pPr>
            <a:r>
              <a:rPr lang="ja-JP" altLang="en-US" sz="2000" dirty="0" smtClean="0"/>
              <a:t>吸入速度</a:t>
            </a:r>
            <a:endParaRPr lang="en-US" altLang="ja-JP" sz="2000" dirty="0" smtClean="0"/>
          </a:p>
        </p:txBody>
      </p:sp>
      <p:sp>
        <p:nvSpPr>
          <p:cNvPr id="24" name="テキスト ボックス 23"/>
          <p:cNvSpPr txBox="1"/>
          <p:nvPr/>
        </p:nvSpPr>
        <p:spPr>
          <a:xfrm>
            <a:off x="3214840" y="1414914"/>
            <a:ext cx="3041583" cy="369332"/>
          </a:xfrm>
          <a:prstGeom prst="rect">
            <a:avLst/>
          </a:prstGeom>
          <a:noFill/>
        </p:spPr>
        <p:txBody>
          <a:bodyPr wrap="square" rtlCol="0">
            <a:spAutoFit/>
          </a:bodyPr>
          <a:lstStyle/>
          <a:p>
            <a:r>
              <a:rPr kumimoji="1" lang="ja-JP" altLang="en-US" u="sng" dirty="0" smtClean="0"/>
              <a:t>肺送達に影響を与える因子</a:t>
            </a:r>
            <a:endParaRPr kumimoji="1" lang="ja-JP" altLang="en-US" u="sng" dirty="0"/>
          </a:p>
        </p:txBody>
      </p:sp>
      <p:grpSp>
        <p:nvGrpSpPr>
          <p:cNvPr id="79" name="グループ化 78"/>
          <p:cNvGrpSpPr/>
          <p:nvPr/>
        </p:nvGrpSpPr>
        <p:grpSpPr>
          <a:xfrm>
            <a:off x="6171779" y="1010652"/>
            <a:ext cx="2866342" cy="1530417"/>
            <a:chOff x="6171779" y="1010652"/>
            <a:chExt cx="2866342" cy="1530417"/>
          </a:xfrm>
        </p:grpSpPr>
        <p:sp>
          <p:nvSpPr>
            <p:cNvPr id="21" name="正方形/長方形 20"/>
            <p:cNvSpPr/>
            <p:nvPr/>
          </p:nvSpPr>
          <p:spPr>
            <a:xfrm>
              <a:off x="6171779" y="1010652"/>
              <a:ext cx="2866342" cy="1530417"/>
            </a:xfrm>
            <a:prstGeom prst="rect">
              <a:avLst/>
            </a:prstGeom>
            <a:solidFill>
              <a:srgbClr val="FFFFD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6266046" y="1106904"/>
              <a:ext cx="2723950" cy="1323439"/>
            </a:xfrm>
            <a:prstGeom prst="rect">
              <a:avLst/>
            </a:prstGeom>
            <a:noFill/>
          </p:spPr>
          <p:txBody>
            <a:bodyPr wrap="square" rtlCol="0">
              <a:spAutoFit/>
            </a:bodyPr>
            <a:lstStyle/>
            <a:p>
              <a:r>
                <a:rPr kumimoji="1" lang="ja-JP" altLang="en-US" sz="2000" dirty="0" smtClean="0"/>
                <a:t>吸入流量</a:t>
              </a:r>
              <a:endParaRPr kumimoji="1" lang="en-US" altLang="ja-JP" sz="2000" dirty="0" smtClean="0"/>
            </a:p>
            <a:p>
              <a:pPr marL="285750" indent="-285750">
                <a:buFont typeface="Wingdings" panose="05000000000000000000" pitchFamily="2" charset="2"/>
                <a:buChar char="ü"/>
              </a:pPr>
              <a:r>
                <a:rPr lang="ja-JP" altLang="en-US" sz="2000" dirty="0" smtClean="0"/>
                <a:t>喘息患者：</a:t>
              </a:r>
              <a:r>
                <a:rPr lang="en-US" altLang="ja-JP" sz="2000" dirty="0" smtClean="0"/>
                <a:t>28.3</a:t>
              </a:r>
              <a:r>
                <a:rPr lang="ja-JP" altLang="en-US" sz="2000" dirty="0"/>
                <a:t> </a:t>
              </a:r>
              <a:r>
                <a:rPr lang="en-US" altLang="ja-JP" sz="2000" dirty="0" smtClean="0"/>
                <a:t>L/min</a:t>
              </a:r>
              <a:endParaRPr lang="en-US" altLang="ja-JP" sz="2000" dirty="0" smtClean="0"/>
            </a:p>
            <a:p>
              <a:pPr marL="285750" indent="-285750">
                <a:buFont typeface="Wingdings" panose="05000000000000000000" pitchFamily="2" charset="2"/>
                <a:buChar char="ü"/>
              </a:pPr>
              <a:r>
                <a:rPr kumimoji="1" lang="ja-JP" altLang="en-US" sz="2000" dirty="0" smtClean="0"/>
                <a:t>高齢者：</a:t>
              </a:r>
              <a:r>
                <a:rPr kumimoji="1" lang="en-US" altLang="ja-JP" sz="2000" dirty="0" smtClean="0"/>
                <a:t>40 L/min</a:t>
              </a:r>
              <a:endParaRPr kumimoji="1" lang="en-US" altLang="ja-JP" sz="2000" dirty="0" smtClean="0"/>
            </a:p>
            <a:p>
              <a:pPr marL="285750" indent="-285750">
                <a:buFont typeface="Wingdings" panose="05000000000000000000" pitchFamily="2" charset="2"/>
                <a:buChar char="ü"/>
              </a:pPr>
              <a:r>
                <a:rPr lang="ja-JP" altLang="en-US" sz="2000" dirty="0"/>
                <a:t>健</a:t>
              </a:r>
              <a:r>
                <a:rPr lang="ja-JP" altLang="en-US" sz="2000" dirty="0" smtClean="0"/>
                <a:t>常人：</a:t>
              </a:r>
              <a:r>
                <a:rPr lang="en-US" altLang="ja-JP" sz="2000" dirty="0" smtClean="0"/>
                <a:t>60 L/min</a:t>
              </a:r>
              <a:endParaRPr kumimoji="1" lang="ja-JP" altLang="en-US" sz="2000" dirty="0"/>
            </a:p>
          </p:txBody>
        </p:sp>
      </p:grpSp>
      <p:sp>
        <p:nvSpPr>
          <p:cNvPr id="52" name="テキスト ボックス 51"/>
          <p:cNvSpPr txBox="1"/>
          <p:nvPr/>
        </p:nvSpPr>
        <p:spPr>
          <a:xfrm>
            <a:off x="193040" y="548640"/>
            <a:ext cx="5669280" cy="400110"/>
          </a:xfrm>
          <a:prstGeom prst="rect">
            <a:avLst/>
          </a:prstGeom>
          <a:noFill/>
          <a:ln w="38100">
            <a:solidFill>
              <a:srgbClr val="FFA7A7"/>
            </a:solidFill>
          </a:ln>
        </p:spPr>
        <p:txBody>
          <a:bodyPr wrap="square" rtlCol="0">
            <a:spAutoFit/>
          </a:bodyPr>
          <a:lstStyle/>
          <a:p>
            <a:r>
              <a:rPr kumimoji="1" lang="ja-JP" altLang="en-US" sz="2000" dirty="0" smtClean="0"/>
              <a:t>吸入粉末製剤を用いた流体挙動、粒子挙動の検討</a:t>
            </a:r>
            <a:endParaRPr kumimoji="1" lang="ja-JP" altLang="en-US" sz="2000" dirty="0"/>
          </a:p>
        </p:txBody>
      </p:sp>
      <p:pic>
        <p:nvPicPr>
          <p:cNvPr id="53"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5163" y="1314738"/>
            <a:ext cx="1324762" cy="17479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5" name="直線矢印コネクタ 54"/>
          <p:cNvCxnSpPr/>
          <p:nvPr/>
        </p:nvCxnSpPr>
        <p:spPr>
          <a:xfrm>
            <a:off x="1742172" y="2059806"/>
            <a:ext cx="90477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p:nvPicPr>
        <p:blipFill>
          <a:blip r:embed="rId4">
            <a:clrChange>
              <a:clrFrom>
                <a:srgbClr val="FFFFFF"/>
              </a:clrFrom>
              <a:clrTo>
                <a:srgbClr val="FFFFFF">
                  <a:alpha val="0"/>
                </a:srgbClr>
              </a:clrTo>
            </a:clrChange>
          </a:blip>
          <a:stretch>
            <a:fillRect/>
          </a:stretch>
        </p:blipFill>
        <p:spPr>
          <a:xfrm>
            <a:off x="2163696" y="875900"/>
            <a:ext cx="1516776" cy="3203300"/>
          </a:xfrm>
          <a:prstGeom prst="rect">
            <a:avLst/>
          </a:prstGeom>
        </p:spPr>
      </p:pic>
      <p:sp>
        <p:nvSpPr>
          <p:cNvPr id="56" name="テキスト ボックス 55"/>
          <p:cNvSpPr txBox="1"/>
          <p:nvPr/>
        </p:nvSpPr>
        <p:spPr>
          <a:xfrm>
            <a:off x="1665170" y="2050181"/>
            <a:ext cx="1222408" cy="369332"/>
          </a:xfrm>
          <a:prstGeom prst="rect">
            <a:avLst/>
          </a:prstGeom>
          <a:noFill/>
        </p:spPr>
        <p:txBody>
          <a:bodyPr wrap="square" rtlCol="0">
            <a:spAutoFit/>
          </a:bodyPr>
          <a:lstStyle/>
          <a:p>
            <a:r>
              <a:rPr kumimoji="1" lang="en-US" altLang="ja-JP" dirty="0" smtClean="0">
                <a:latin typeface="Arial Unicode MS" panose="020B0604020202020204" pitchFamily="50" charset="-128"/>
                <a:ea typeface="Arial Unicode MS" panose="020B0604020202020204" pitchFamily="50" charset="-128"/>
                <a:cs typeface="Arial Unicode MS" panose="020B0604020202020204" pitchFamily="50" charset="-128"/>
              </a:rPr>
              <a:t>CT-scan</a:t>
            </a:r>
            <a:endParaRPr kumimoji="1"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nvGrpSpPr>
          <p:cNvPr id="80" name="グループ化 79"/>
          <p:cNvGrpSpPr/>
          <p:nvPr/>
        </p:nvGrpSpPr>
        <p:grpSpPr>
          <a:xfrm>
            <a:off x="298383" y="3936732"/>
            <a:ext cx="9423132" cy="2290812"/>
            <a:chOff x="259882" y="3927107"/>
            <a:chExt cx="9423132" cy="2290812"/>
          </a:xfrm>
        </p:grpSpPr>
        <p:sp>
          <p:nvSpPr>
            <p:cNvPr id="58" name="正方形/長方形 57"/>
            <p:cNvSpPr/>
            <p:nvPr/>
          </p:nvSpPr>
          <p:spPr>
            <a:xfrm>
              <a:off x="259882" y="3927107"/>
              <a:ext cx="8768615" cy="2290812"/>
            </a:xfrm>
            <a:prstGeom prst="rect">
              <a:avLst/>
            </a:prstGeom>
            <a:solidFill>
              <a:srgbClr val="FFFFD5"/>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6"/>
            <p:cNvGrpSpPr>
              <a:grpSpLocks/>
            </p:cNvGrpSpPr>
            <p:nvPr/>
          </p:nvGrpSpPr>
          <p:grpSpPr bwMode="auto">
            <a:xfrm>
              <a:off x="393465" y="4102588"/>
              <a:ext cx="3808032" cy="2008508"/>
              <a:chOff x="17844" y="28838635"/>
              <a:chExt cx="5012005" cy="3085622"/>
            </a:xfrm>
          </p:grpSpPr>
          <p:sp>
            <p:nvSpPr>
              <p:cNvPr id="26" name="正方形/長方形 25"/>
              <p:cNvSpPr/>
              <p:nvPr/>
            </p:nvSpPr>
            <p:spPr>
              <a:xfrm>
                <a:off x="117917" y="28838635"/>
                <a:ext cx="4911932" cy="2986568"/>
              </a:xfrm>
              <a:prstGeom prst="rect">
                <a:avLst/>
              </a:prstGeom>
              <a:solidFill>
                <a:srgbClr val="D9F5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grpSp>
            <p:nvGrpSpPr>
              <p:cNvPr id="27" name="グループ化 219"/>
              <p:cNvGrpSpPr>
                <a:grpSpLocks/>
              </p:cNvGrpSpPr>
              <p:nvPr/>
            </p:nvGrpSpPr>
            <p:grpSpPr bwMode="auto">
              <a:xfrm>
                <a:off x="17844" y="29148819"/>
                <a:ext cx="4755802" cy="2775438"/>
                <a:chOff x="370327" y="1667274"/>
                <a:chExt cx="3932165" cy="2295340"/>
              </a:xfrm>
            </p:grpSpPr>
            <p:grpSp>
              <p:nvGrpSpPr>
                <p:cNvPr id="28" name="グループ化 223"/>
                <p:cNvGrpSpPr>
                  <a:grpSpLocks/>
                </p:cNvGrpSpPr>
                <p:nvPr/>
              </p:nvGrpSpPr>
              <p:grpSpPr bwMode="auto">
                <a:xfrm>
                  <a:off x="1241695" y="1667274"/>
                  <a:ext cx="2743663" cy="1855473"/>
                  <a:chOff x="933686" y="1888654"/>
                  <a:chExt cx="2743663" cy="1855473"/>
                </a:xfrm>
              </p:grpSpPr>
              <p:grpSp>
                <p:nvGrpSpPr>
                  <p:cNvPr id="33" name="グループ化 228"/>
                  <p:cNvGrpSpPr>
                    <a:grpSpLocks/>
                  </p:cNvGrpSpPr>
                  <p:nvPr/>
                </p:nvGrpSpPr>
                <p:grpSpPr bwMode="auto">
                  <a:xfrm>
                    <a:off x="957297" y="1888654"/>
                    <a:ext cx="2720052" cy="1855473"/>
                    <a:chOff x="947671" y="1984907"/>
                    <a:chExt cx="2720052" cy="1855473"/>
                  </a:xfrm>
                </p:grpSpPr>
                <p:cxnSp>
                  <p:nvCxnSpPr>
                    <p:cNvPr id="35" name="直線コネクタ 34"/>
                    <p:cNvCxnSpPr/>
                    <p:nvPr/>
                  </p:nvCxnSpPr>
                  <p:spPr>
                    <a:xfrm>
                      <a:off x="947671" y="1984907"/>
                      <a:ext cx="9189" cy="18478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951628" y="3831194"/>
                      <a:ext cx="2716095" cy="91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4" name="直線コネクタ 33"/>
                  <p:cNvCxnSpPr/>
                  <p:nvPr/>
                </p:nvCxnSpPr>
                <p:spPr>
                  <a:xfrm flipV="1">
                    <a:off x="933686" y="2570865"/>
                    <a:ext cx="2628140" cy="7874"/>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29" name="テキスト ボックス 224"/>
                <p:cNvSpPr txBox="1">
                  <a:spLocks noChangeArrowheads="1"/>
                </p:cNvSpPr>
                <p:nvPr/>
              </p:nvSpPr>
              <p:spPr bwMode="auto">
                <a:xfrm>
                  <a:off x="370327" y="2185551"/>
                  <a:ext cx="1467697" cy="4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1.5m/s</a:t>
                  </a:r>
                  <a:endParaRPr lang="ja-JP" altLang="en-US" sz="16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0" name="テキスト ボックス 225"/>
                <p:cNvSpPr txBox="1">
                  <a:spLocks noChangeArrowheads="1"/>
                </p:cNvSpPr>
                <p:nvPr/>
              </p:nvSpPr>
              <p:spPr bwMode="auto">
                <a:xfrm>
                  <a:off x="1078029" y="3449471"/>
                  <a:ext cx="577516" cy="469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dirty="0">
                      <a:latin typeface="Arial Unicode MS" panose="020B0604020202020204" pitchFamily="50" charset="-128"/>
                      <a:ea typeface="Arial Unicode MS" panose="020B0604020202020204" pitchFamily="50" charset="-128"/>
                      <a:cs typeface="Arial Unicode MS" panose="020B0604020202020204" pitchFamily="50" charset="-128"/>
                    </a:rPr>
                    <a:t>0</a:t>
                  </a:r>
                  <a:endParaRPr lang="ja-JP" altLang="en-US"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sp>
              <p:nvSpPr>
                <p:cNvPr id="31" name="テキスト ボックス 226"/>
                <p:cNvSpPr txBox="1">
                  <a:spLocks noChangeArrowheads="1"/>
                </p:cNvSpPr>
                <p:nvPr/>
              </p:nvSpPr>
              <p:spPr bwMode="auto">
                <a:xfrm>
                  <a:off x="3753852" y="3532471"/>
                  <a:ext cx="548640" cy="430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1600" smtClean="0">
                      <a:latin typeface="Arial Unicode MS" panose="020B0604020202020204" pitchFamily="50" charset="-128"/>
                      <a:ea typeface="Arial Unicode MS" panose="020B0604020202020204" pitchFamily="50" charset="-128"/>
                      <a:cs typeface="Arial Unicode MS" panose="020B0604020202020204" pitchFamily="50" charset="-128"/>
                    </a:rPr>
                    <a:t>1.</a:t>
                  </a:r>
                  <a:r>
                    <a:rPr lang="en-US" altLang="ja-JP" sz="1600">
                      <a:latin typeface="Arial Unicode MS" panose="020B0604020202020204" pitchFamily="50" charset="-128"/>
                      <a:ea typeface="Arial Unicode MS" panose="020B0604020202020204" pitchFamily="50" charset="-128"/>
                      <a:cs typeface="Arial Unicode MS" panose="020B0604020202020204" pitchFamily="50" charset="-128"/>
                    </a:rPr>
                    <a:t>0</a:t>
                  </a:r>
                </a:p>
              </p:txBody>
            </p:sp>
            <p:sp>
              <p:nvSpPr>
                <p:cNvPr id="32" name="テキスト ボックス 227"/>
                <p:cNvSpPr txBox="1">
                  <a:spLocks noChangeArrowheads="1"/>
                </p:cNvSpPr>
                <p:nvPr/>
              </p:nvSpPr>
              <p:spPr bwMode="auto">
                <a:xfrm>
                  <a:off x="2143321" y="3439055"/>
                  <a:ext cx="1472665" cy="50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ja-JP" sz="2000" dirty="0">
                      <a:latin typeface="Arial Unicode MS" panose="020B0604020202020204" pitchFamily="50" charset="-128"/>
                      <a:ea typeface="Arial Unicode MS" panose="020B0604020202020204" pitchFamily="50" charset="-128"/>
                      <a:cs typeface="Arial Unicode MS" panose="020B0604020202020204" pitchFamily="50" charset="-128"/>
                    </a:rPr>
                    <a:t>Time</a:t>
                  </a:r>
                  <a:endParaRPr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grpSp>
        <p:grpSp>
          <p:nvGrpSpPr>
            <p:cNvPr id="2" name="グループ化 1"/>
            <p:cNvGrpSpPr/>
            <p:nvPr/>
          </p:nvGrpSpPr>
          <p:grpSpPr>
            <a:xfrm>
              <a:off x="4895023" y="4093597"/>
              <a:ext cx="3912094" cy="2083661"/>
              <a:chOff x="5097153" y="4074346"/>
              <a:chExt cx="3912094" cy="2083661"/>
            </a:xfrm>
          </p:grpSpPr>
          <p:grpSp>
            <p:nvGrpSpPr>
              <p:cNvPr id="44" name="グループ化 29"/>
              <p:cNvGrpSpPr>
                <a:grpSpLocks/>
              </p:cNvGrpSpPr>
              <p:nvPr/>
            </p:nvGrpSpPr>
            <p:grpSpPr bwMode="auto">
              <a:xfrm>
                <a:off x="5097153" y="4074346"/>
                <a:ext cx="3912094" cy="2045784"/>
                <a:chOff x="5088966" y="28607070"/>
                <a:chExt cx="5031347" cy="3317610"/>
              </a:xfrm>
              <a:solidFill>
                <a:srgbClr val="FFDDFF"/>
              </a:solidFill>
            </p:grpSpPr>
            <p:sp>
              <p:nvSpPr>
                <p:cNvPr id="47" name="正方形/長方形 46"/>
                <p:cNvSpPr/>
                <p:nvPr/>
              </p:nvSpPr>
              <p:spPr>
                <a:xfrm>
                  <a:off x="5299860" y="29002893"/>
                  <a:ext cx="4820453" cy="286290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48" name="図 233"/>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88966" y="28607070"/>
                  <a:ext cx="5001688" cy="3317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5" name="テキスト ボックス 59"/>
              <p:cNvSpPr txBox="1">
                <a:spLocks noChangeArrowheads="1"/>
              </p:cNvSpPr>
              <p:nvPr/>
            </p:nvSpPr>
            <p:spPr bwMode="auto">
              <a:xfrm>
                <a:off x="5474786" y="5778491"/>
                <a:ext cx="390055"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ja-JP" dirty="0">
                    <a:latin typeface="Times New Roman" panose="02020603050405020304" pitchFamily="18" charset="0"/>
                    <a:cs typeface="Times New Roman" panose="02020603050405020304" pitchFamily="18" charset="0"/>
                  </a:rPr>
                  <a:t>0</a:t>
                </a:r>
                <a:endParaRPr lang="ja-JP" altLang="en-US" dirty="0">
                  <a:latin typeface="Times New Roman" panose="02020603050405020304" pitchFamily="18" charset="0"/>
                  <a:cs typeface="Times New Roman" panose="02020603050405020304" pitchFamily="18" charset="0"/>
                </a:endParaRPr>
              </a:p>
            </p:txBody>
          </p:sp>
          <p:sp>
            <p:nvSpPr>
              <p:cNvPr id="46" name="テキスト ボックス 60"/>
              <p:cNvSpPr txBox="1">
                <a:spLocks noChangeArrowheads="1"/>
              </p:cNvSpPr>
              <p:nvPr/>
            </p:nvSpPr>
            <p:spPr bwMode="auto">
              <a:xfrm>
                <a:off x="8151099" y="5788675"/>
                <a:ext cx="491272" cy="36933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ja-JP" dirty="0">
                    <a:latin typeface="Times New Roman" panose="02020603050405020304" pitchFamily="18" charset="0"/>
                    <a:cs typeface="Times New Roman" panose="02020603050405020304" pitchFamily="18" charset="0"/>
                  </a:rPr>
                  <a:t>1.0</a:t>
                </a:r>
                <a:endParaRPr lang="ja-JP" altLang="en-US" dirty="0">
                  <a:latin typeface="Times New Roman" panose="02020603050405020304" pitchFamily="18" charset="0"/>
                  <a:cs typeface="Times New Roman" panose="02020603050405020304" pitchFamily="18" charset="0"/>
                </a:endParaRPr>
              </a:p>
            </p:txBody>
          </p:sp>
        </p:grpSp>
        <p:grpSp>
          <p:nvGrpSpPr>
            <p:cNvPr id="60" name="グループ化 59"/>
            <p:cNvGrpSpPr/>
            <p:nvPr/>
          </p:nvGrpSpPr>
          <p:grpSpPr>
            <a:xfrm>
              <a:off x="2136808" y="4177365"/>
              <a:ext cx="2858704" cy="423512"/>
              <a:chOff x="2021304" y="4437247"/>
              <a:chExt cx="2858704" cy="423512"/>
            </a:xfrm>
          </p:grpSpPr>
          <p:sp>
            <p:nvSpPr>
              <p:cNvPr id="59" name="円/楕円 58"/>
              <p:cNvSpPr/>
              <p:nvPr/>
            </p:nvSpPr>
            <p:spPr>
              <a:xfrm>
                <a:off x="2021304" y="4475749"/>
                <a:ext cx="1838426" cy="38501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223435" y="4437247"/>
                <a:ext cx="2656573" cy="400110"/>
              </a:xfrm>
              <a:prstGeom prst="rect">
                <a:avLst/>
              </a:prstGeom>
              <a:noFill/>
            </p:spPr>
            <p:txBody>
              <a:bodyPr wrap="square" rtlCol="0">
                <a:spAutoFit/>
              </a:bodyPr>
              <a:lstStyle/>
              <a:p>
                <a:r>
                  <a:rPr kumimoji="1"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Steady flow</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61" name="円/楕円 60"/>
            <p:cNvSpPr/>
            <p:nvPr/>
          </p:nvSpPr>
          <p:spPr>
            <a:xfrm>
              <a:off x="6574055" y="4186990"/>
              <a:ext cx="2146434" cy="394636"/>
            </a:xfrm>
            <a:prstGeom prst="ellipse">
              <a:avLst/>
            </a:prstGeom>
            <a:solidFill>
              <a:srgbClr val="FF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718433" y="4167739"/>
              <a:ext cx="2964581" cy="400110"/>
            </a:xfrm>
            <a:prstGeom prst="rect">
              <a:avLst/>
            </a:prstGeom>
            <a:noFill/>
          </p:spPr>
          <p:txBody>
            <a:bodyPr wrap="square" rtlCol="0">
              <a:spAutoFit/>
            </a:bodyPr>
            <a:lstStyle/>
            <a:p>
              <a:r>
                <a:rPr kumimoji="1" lang="en-US" altLang="ja-JP" sz="2000" dirty="0" smtClean="0">
                  <a:latin typeface="Arial Unicode MS" panose="020B0604020202020204" pitchFamily="50" charset="-128"/>
                  <a:ea typeface="Arial Unicode MS" panose="020B0604020202020204" pitchFamily="50" charset="-128"/>
                  <a:cs typeface="Arial Unicode MS" panose="020B0604020202020204" pitchFamily="50" charset="-128"/>
                </a:rPr>
                <a:t>Unsteady flow</a:t>
              </a:r>
              <a:endParaRPr kumimoji="1" lang="ja-JP" altLang="en-US" sz="2000" dirty="0">
                <a:latin typeface="Arial Unicode MS" panose="020B0604020202020204" pitchFamily="50" charset="-128"/>
                <a:ea typeface="Arial Unicode MS" panose="020B0604020202020204" pitchFamily="50" charset="-128"/>
                <a:cs typeface="Arial Unicode MS" panose="020B0604020202020204" pitchFamily="50" charset="-128"/>
              </a:endParaRPr>
            </a:p>
          </p:txBody>
        </p:sp>
      </p:grpSp>
      <p:sp>
        <p:nvSpPr>
          <p:cNvPr id="66" name="屈折矢印 65"/>
          <p:cNvSpPr/>
          <p:nvPr/>
        </p:nvSpPr>
        <p:spPr>
          <a:xfrm>
            <a:off x="5149516" y="2406316"/>
            <a:ext cx="1540041" cy="654518"/>
          </a:xfrm>
          <a:prstGeom prst="bentUpArrow">
            <a:avLst>
              <a:gd name="adj1" fmla="val 25000"/>
              <a:gd name="adj2" fmla="val 22619"/>
              <a:gd name="adj3" fmla="val 25000"/>
            </a:avLst>
          </a:prstGeom>
          <a:solidFill>
            <a:srgbClr val="FF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p:cNvSpPr/>
          <p:nvPr/>
        </p:nvSpPr>
        <p:spPr>
          <a:xfrm>
            <a:off x="4013735" y="4899260"/>
            <a:ext cx="1013477" cy="577513"/>
          </a:xfrm>
          <a:prstGeom prst="rightArrow">
            <a:avLst/>
          </a:prstGeom>
          <a:solidFill>
            <a:srgbClr val="FF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屈折矢印 80"/>
          <p:cNvSpPr/>
          <p:nvPr/>
        </p:nvSpPr>
        <p:spPr>
          <a:xfrm rot="10800000" flipH="1">
            <a:off x="5120638" y="3262964"/>
            <a:ext cx="1574801" cy="654518"/>
          </a:xfrm>
          <a:prstGeom prst="bentUpArrow">
            <a:avLst/>
          </a:prstGeom>
          <a:solidFill>
            <a:srgbClr val="FFA7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6" name="グループ化 85"/>
          <p:cNvGrpSpPr/>
          <p:nvPr/>
        </p:nvGrpSpPr>
        <p:grpSpPr>
          <a:xfrm>
            <a:off x="71120" y="1321302"/>
            <a:ext cx="4704512" cy="4215396"/>
            <a:chOff x="5384800" y="223520"/>
            <a:chExt cx="3545840" cy="3037840"/>
          </a:xfrm>
        </p:grpSpPr>
        <p:sp>
          <p:nvSpPr>
            <p:cNvPr id="87" name="円/楕円 86"/>
            <p:cNvSpPr/>
            <p:nvPr/>
          </p:nvSpPr>
          <p:spPr>
            <a:xfrm>
              <a:off x="5384800" y="223520"/>
              <a:ext cx="3545840" cy="3037840"/>
            </a:xfrm>
            <a:prstGeom prst="ellipse">
              <a:avLst/>
            </a:prstGeom>
            <a:solidFill>
              <a:schemeClr val="accent1">
                <a:lumMod val="40000"/>
                <a:lumOff val="6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8" name="図 179"/>
            <p:cNvPicPr>
              <a:picLocks noChangeAspect="1"/>
            </p:cNvPicPr>
            <p:nvPr/>
          </p:nvPicPr>
          <p:blipFill>
            <a:blip r:embed="rId6">
              <a:extLst>
                <a:ext uri="{28A0092B-C50C-407E-A947-70E740481C1C}">
                  <a14:useLocalDpi xmlns:a14="http://schemas.microsoft.com/office/drawing/2010/main" val="0"/>
                </a:ext>
              </a:extLst>
            </a:blip>
            <a:srcRect r="7822" b="16034"/>
            <a:stretch>
              <a:fillRect/>
            </a:stretch>
          </p:blipFill>
          <p:spPr bwMode="auto">
            <a:xfrm>
              <a:off x="5710876" y="756012"/>
              <a:ext cx="2873802" cy="217389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テキスト ボックス 88"/>
            <p:cNvSpPr txBox="1"/>
            <p:nvPr/>
          </p:nvSpPr>
          <p:spPr>
            <a:xfrm>
              <a:off x="6496273" y="312624"/>
              <a:ext cx="1384937" cy="421420"/>
            </a:xfrm>
            <a:prstGeom prst="rect">
              <a:avLst/>
            </a:prstGeom>
            <a:solidFill>
              <a:srgbClr val="FFFF9B"/>
            </a:solidFill>
            <a:scene3d>
              <a:camera prst="orthographicFront"/>
              <a:lightRig rig="threePt" dir="t"/>
            </a:scene3d>
            <a:sp3d>
              <a:bevelT/>
            </a:sp3d>
          </p:spPr>
          <p:txBody>
            <a:bodyPr wrap="square" rtlCol="0">
              <a:spAutoFit/>
            </a:bodyPr>
            <a:lstStyle/>
            <a:p>
              <a:r>
                <a:rPr kumimoji="1" lang="ja-JP" altLang="en-US" sz="3200" dirty="0" smtClean="0"/>
                <a:t>流体挙動</a:t>
              </a:r>
              <a:endParaRPr kumimoji="1" lang="ja-JP" altLang="en-US" sz="3200" dirty="0"/>
            </a:p>
          </p:txBody>
        </p:sp>
      </p:grpSp>
      <p:grpSp>
        <p:nvGrpSpPr>
          <p:cNvPr id="90" name="グループ化 89"/>
          <p:cNvGrpSpPr/>
          <p:nvPr/>
        </p:nvGrpSpPr>
        <p:grpSpPr>
          <a:xfrm>
            <a:off x="4361332" y="1339310"/>
            <a:ext cx="4660748" cy="4321619"/>
            <a:chOff x="5548219" y="3163434"/>
            <a:chExt cx="3535680" cy="3009570"/>
          </a:xfrm>
        </p:grpSpPr>
        <p:sp>
          <p:nvSpPr>
            <p:cNvPr id="91" name="円/楕円 90"/>
            <p:cNvSpPr/>
            <p:nvPr/>
          </p:nvSpPr>
          <p:spPr>
            <a:xfrm>
              <a:off x="5548219" y="3163434"/>
              <a:ext cx="3535680" cy="3009570"/>
            </a:xfrm>
            <a:prstGeom prst="ellipse">
              <a:avLst/>
            </a:prstGeom>
            <a:solidFill>
              <a:srgbClr val="FFA7A7"/>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2" name="図 32"/>
            <p:cNvPicPr>
              <a:picLocks noChangeAspect="1"/>
            </p:cNvPicPr>
            <p:nvPr/>
          </p:nvPicPr>
          <p:blipFill>
            <a:blip r:embed="rId7">
              <a:extLst>
                <a:ext uri="{28A0092B-C50C-407E-A947-70E740481C1C}">
                  <a14:useLocalDpi xmlns:a14="http://schemas.microsoft.com/office/drawing/2010/main" val="0"/>
                </a:ext>
              </a:extLst>
            </a:blip>
            <a:srcRect l="19243" t="22807" r="31059" b="30521"/>
            <a:stretch>
              <a:fillRect/>
            </a:stretch>
          </p:blipFill>
          <p:spPr bwMode="auto">
            <a:xfrm>
              <a:off x="6052453" y="3763074"/>
              <a:ext cx="2630183" cy="2069203"/>
            </a:xfrm>
            <a:prstGeom prst="rect">
              <a:avLst/>
            </a:prstGeom>
            <a:noFill/>
            <a:ln>
              <a:noFill/>
            </a:ln>
            <a:scene3d>
              <a:camera prst="orthographicFront"/>
              <a:lightRig rig="threePt" dir="t"/>
            </a:scene3d>
            <a:sp3d>
              <a:bevelT/>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 name="テキスト ボックス 92"/>
            <p:cNvSpPr txBox="1"/>
            <p:nvPr/>
          </p:nvSpPr>
          <p:spPr>
            <a:xfrm>
              <a:off x="6743912" y="3323499"/>
              <a:ext cx="1415093" cy="407237"/>
            </a:xfrm>
            <a:prstGeom prst="rect">
              <a:avLst/>
            </a:prstGeom>
            <a:solidFill>
              <a:srgbClr val="FFFF9B"/>
            </a:solidFill>
            <a:scene3d>
              <a:camera prst="orthographicFront"/>
              <a:lightRig rig="threePt" dir="t"/>
            </a:scene3d>
            <a:sp3d>
              <a:bevelT/>
            </a:sp3d>
          </p:spPr>
          <p:txBody>
            <a:bodyPr wrap="square" rtlCol="0">
              <a:spAutoFit/>
            </a:bodyPr>
            <a:lstStyle/>
            <a:p>
              <a:r>
                <a:rPr kumimoji="1" lang="ja-JP" altLang="en-US" sz="3200" dirty="0" smtClean="0"/>
                <a:t>粒子挙動</a:t>
              </a:r>
              <a:endParaRPr kumimoji="1" lang="ja-JP" altLang="en-US" sz="3200" dirty="0"/>
            </a:p>
          </p:txBody>
        </p:sp>
      </p:grpSp>
    </p:spTree>
    <p:extLst>
      <p:ext uri="{BB962C8B-B14F-4D97-AF65-F5344CB8AC3E}">
        <p14:creationId xmlns:p14="http://schemas.microsoft.com/office/powerpoint/2010/main" val="285076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wipe(down)">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500"/>
                                        <p:tgtEl>
                                          <p:spTgt spid="8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wipe(down)">
                                      <p:cBhvr>
                                        <p:cTn id="22" dur="500"/>
                                        <p:tgtEl>
                                          <p:spTgt spid="8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0" nodeType="click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500"/>
                                        <p:tgtEl>
                                          <p:spTgt spid="11"/>
                                        </p:tgtEl>
                                      </p:cBhvr>
                                    </p:animEffect>
                                    <p:set>
                                      <p:cBhvr>
                                        <p:cTn id="35" dur="1" fill="hold">
                                          <p:stCondLst>
                                            <p:cond delay="499"/>
                                          </p:stCondLst>
                                        </p:cTn>
                                        <p:tgtEl>
                                          <p:spTgt spid="11"/>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53"/>
                                        </p:tgtEl>
                                      </p:cBhvr>
                                    </p:animEffect>
                                    <p:set>
                                      <p:cBhvr>
                                        <p:cTn id="38" dur="1" fill="hold">
                                          <p:stCondLst>
                                            <p:cond delay="499"/>
                                          </p:stCondLst>
                                        </p:cTn>
                                        <p:tgtEl>
                                          <p:spTgt spid="53"/>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55"/>
                                        </p:tgtEl>
                                      </p:cBhvr>
                                    </p:animEffect>
                                    <p:set>
                                      <p:cBhvr>
                                        <p:cTn id="41" dur="1" fill="hold">
                                          <p:stCondLst>
                                            <p:cond delay="499"/>
                                          </p:stCondLst>
                                        </p:cTn>
                                        <p:tgtEl>
                                          <p:spTgt spid="55"/>
                                        </p:tgtEl>
                                        <p:attrNameLst>
                                          <p:attrName>style.visibility</p:attrName>
                                        </p:attrNameLst>
                                      </p:cBhvr>
                                      <p:to>
                                        <p:strVal val="hidden"/>
                                      </p:to>
                                    </p:set>
                                  </p:childTnLst>
                                </p:cTn>
                              </p:par>
                              <p:par>
                                <p:cTn id="42" presetID="10" presetClass="exit" presetSubtype="0" fill="hold" grpId="0" nodeType="withEffect">
                                  <p:stCondLst>
                                    <p:cond delay="0"/>
                                  </p:stCondLst>
                                  <p:childTnLst>
                                    <p:animEffect transition="out" filter="fade">
                                      <p:cBhvr>
                                        <p:cTn id="43" dur="500"/>
                                        <p:tgtEl>
                                          <p:spTgt spid="56"/>
                                        </p:tgtEl>
                                      </p:cBhvr>
                                    </p:animEffect>
                                    <p:set>
                                      <p:cBhvr>
                                        <p:cTn id="44" dur="1" fill="hold">
                                          <p:stCondLst>
                                            <p:cond delay="499"/>
                                          </p:stCondLst>
                                        </p:cTn>
                                        <p:tgtEl>
                                          <p:spTgt spid="56"/>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500"/>
                                        <p:tgtEl>
                                          <p:spTgt spid="52"/>
                                        </p:tgtEl>
                                      </p:cBhvr>
                                    </p:animEffect>
                                    <p:set>
                                      <p:cBhvr>
                                        <p:cTn id="47" dur="1" fill="hold">
                                          <p:stCondLst>
                                            <p:cond delay="499"/>
                                          </p:stCondLst>
                                        </p:cTn>
                                        <p:tgtEl>
                                          <p:spTgt spid="52"/>
                                        </p:tgtEl>
                                        <p:attrNameLst>
                                          <p:attrName>style.visibility</p:attrName>
                                        </p:attrNameLst>
                                      </p:cBhvr>
                                      <p:to>
                                        <p:strVal val="hidden"/>
                                      </p:to>
                                    </p:set>
                                  </p:childTnLst>
                                </p:cTn>
                              </p:par>
                              <p:par>
                                <p:cTn id="48" presetID="10" presetClass="exit" presetSubtype="0" fill="hold" grpId="0" nodeType="withEffect">
                                  <p:stCondLst>
                                    <p:cond delay="0"/>
                                  </p:stCondLst>
                                  <p:childTnLst>
                                    <p:animEffect transition="out" filter="fade">
                                      <p:cBhvr>
                                        <p:cTn id="49" dur="500"/>
                                        <p:tgtEl>
                                          <p:spTgt spid="24"/>
                                        </p:tgtEl>
                                      </p:cBhvr>
                                    </p:animEffect>
                                    <p:set>
                                      <p:cBhvr>
                                        <p:cTn id="50" dur="1" fill="hold">
                                          <p:stCondLst>
                                            <p:cond delay="499"/>
                                          </p:stCondLst>
                                        </p:cTn>
                                        <p:tgtEl>
                                          <p:spTgt spid="24"/>
                                        </p:tgtEl>
                                        <p:attrNameLst>
                                          <p:attrName>style.visibility</p:attrName>
                                        </p:attrNameLst>
                                      </p:cBhvr>
                                      <p:to>
                                        <p:strVal val="hidden"/>
                                      </p:to>
                                    </p:set>
                                  </p:childTnLst>
                                </p:cTn>
                              </p:par>
                              <p:par>
                                <p:cTn id="51" presetID="10" presetClass="exit" presetSubtype="0" fill="hold" grpId="0" nodeType="withEffect">
                                  <p:stCondLst>
                                    <p:cond delay="0"/>
                                  </p:stCondLst>
                                  <p:childTnLst>
                                    <p:animEffect transition="out" filter="fade">
                                      <p:cBhvr>
                                        <p:cTn id="52" dur="500"/>
                                        <p:tgtEl>
                                          <p:spTgt spid="20"/>
                                        </p:tgtEl>
                                      </p:cBhvr>
                                    </p:animEffect>
                                    <p:set>
                                      <p:cBhvr>
                                        <p:cTn id="53" dur="1" fill="hold">
                                          <p:stCondLst>
                                            <p:cond delay="499"/>
                                          </p:stCondLst>
                                        </p:cTn>
                                        <p:tgtEl>
                                          <p:spTgt spid="20"/>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66"/>
                                        </p:tgtEl>
                                      </p:cBhvr>
                                    </p:animEffect>
                                    <p:set>
                                      <p:cBhvr>
                                        <p:cTn id="56" dur="1" fill="hold">
                                          <p:stCondLst>
                                            <p:cond delay="499"/>
                                          </p:stCondLst>
                                        </p:cTn>
                                        <p:tgtEl>
                                          <p:spTgt spid="66"/>
                                        </p:tgtEl>
                                        <p:attrNameLst>
                                          <p:attrName>style.visibility</p:attrName>
                                        </p:attrNameLst>
                                      </p:cBhvr>
                                      <p:to>
                                        <p:strVal val="hidden"/>
                                      </p:to>
                                    </p:set>
                                  </p:childTnLst>
                                </p:cTn>
                              </p:par>
                              <p:par>
                                <p:cTn id="57" presetID="10" presetClass="exit" presetSubtype="0" fill="hold" nodeType="withEffect">
                                  <p:stCondLst>
                                    <p:cond delay="0"/>
                                  </p:stCondLst>
                                  <p:childTnLst>
                                    <p:animEffect transition="out" filter="fade">
                                      <p:cBhvr>
                                        <p:cTn id="58" dur="500"/>
                                        <p:tgtEl>
                                          <p:spTgt spid="79"/>
                                        </p:tgtEl>
                                      </p:cBhvr>
                                    </p:animEffect>
                                    <p:set>
                                      <p:cBhvr>
                                        <p:cTn id="59" dur="1" fill="hold">
                                          <p:stCondLst>
                                            <p:cond delay="499"/>
                                          </p:stCondLst>
                                        </p:cTn>
                                        <p:tgtEl>
                                          <p:spTgt spid="79"/>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81"/>
                                        </p:tgtEl>
                                      </p:cBhvr>
                                    </p:animEffect>
                                    <p:set>
                                      <p:cBhvr>
                                        <p:cTn id="62" dur="1" fill="hold">
                                          <p:stCondLst>
                                            <p:cond delay="499"/>
                                          </p:stCondLst>
                                        </p:cTn>
                                        <p:tgtEl>
                                          <p:spTgt spid="81"/>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80"/>
                                        </p:tgtEl>
                                      </p:cBhvr>
                                    </p:animEffect>
                                    <p:set>
                                      <p:cBhvr>
                                        <p:cTn id="65" dur="1" fill="hold">
                                          <p:stCondLst>
                                            <p:cond delay="499"/>
                                          </p:stCondLst>
                                        </p:cTn>
                                        <p:tgtEl>
                                          <p:spTgt spid="80"/>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22"/>
                                        </p:tgtEl>
                                      </p:cBhvr>
                                    </p:animEffect>
                                    <p:set>
                                      <p:cBhvr>
                                        <p:cTn id="68" dur="1" fill="hold">
                                          <p:stCondLst>
                                            <p:cond delay="499"/>
                                          </p:stCondLst>
                                        </p:cTn>
                                        <p:tgtEl>
                                          <p:spTgt spid="22"/>
                                        </p:tgtEl>
                                        <p:attrNameLst>
                                          <p:attrName>style.visibility</p:attrName>
                                        </p:attrNameLst>
                                      </p:cBhvr>
                                      <p:to>
                                        <p:strVal val="hidden"/>
                                      </p:to>
                                    </p:set>
                                  </p:childTnLst>
                                </p:cTn>
                              </p:par>
                              <p:par>
                                <p:cTn id="69" presetID="2" presetClass="entr" presetSubtype="4" fill="hold" nodeType="withEffect">
                                  <p:stCondLst>
                                    <p:cond delay="0"/>
                                  </p:stCondLst>
                                  <p:childTnLst>
                                    <p:set>
                                      <p:cBhvr>
                                        <p:cTn id="70" dur="1" fill="hold">
                                          <p:stCondLst>
                                            <p:cond delay="0"/>
                                          </p:stCondLst>
                                        </p:cTn>
                                        <p:tgtEl>
                                          <p:spTgt spid="86"/>
                                        </p:tgtEl>
                                        <p:attrNameLst>
                                          <p:attrName>style.visibility</p:attrName>
                                        </p:attrNameLst>
                                      </p:cBhvr>
                                      <p:to>
                                        <p:strVal val="visible"/>
                                      </p:to>
                                    </p:set>
                                    <p:anim calcmode="lin" valueType="num">
                                      <p:cBhvr additive="base">
                                        <p:cTn id="71" dur="500" fill="hold"/>
                                        <p:tgtEl>
                                          <p:spTgt spid="86"/>
                                        </p:tgtEl>
                                        <p:attrNameLst>
                                          <p:attrName>ppt_x</p:attrName>
                                        </p:attrNameLst>
                                      </p:cBhvr>
                                      <p:tavLst>
                                        <p:tav tm="0">
                                          <p:val>
                                            <p:strVal val="#ppt_x"/>
                                          </p:val>
                                        </p:tav>
                                        <p:tav tm="100000">
                                          <p:val>
                                            <p:strVal val="#ppt_x"/>
                                          </p:val>
                                        </p:tav>
                                      </p:tavLst>
                                    </p:anim>
                                    <p:anim calcmode="lin" valueType="num">
                                      <p:cBhvr additive="base">
                                        <p:cTn id="72"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90"/>
                                        </p:tgtEl>
                                        <p:attrNameLst>
                                          <p:attrName>style.visibility</p:attrName>
                                        </p:attrNameLst>
                                      </p:cBhvr>
                                      <p:to>
                                        <p:strVal val="visible"/>
                                      </p:to>
                                    </p:set>
                                    <p:anim calcmode="lin" valueType="num">
                                      <p:cBhvr additive="base">
                                        <p:cTn id="77" dur="500" fill="hold"/>
                                        <p:tgtEl>
                                          <p:spTgt spid="90"/>
                                        </p:tgtEl>
                                        <p:attrNameLst>
                                          <p:attrName>ppt_x</p:attrName>
                                        </p:attrNameLst>
                                      </p:cBhvr>
                                      <p:tavLst>
                                        <p:tav tm="0">
                                          <p:val>
                                            <p:strVal val="#ppt_x"/>
                                          </p:val>
                                        </p:tav>
                                        <p:tav tm="100000">
                                          <p:val>
                                            <p:strVal val="#ppt_x"/>
                                          </p:val>
                                        </p:tav>
                                      </p:tavLst>
                                    </p:anim>
                                    <p:anim calcmode="lin" valueType="num">
                                      <p:cBhvr additive="base">
                                        <p:cTn id="78"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4" grpId="0"/>
      <p:bldP spid="52" grpId="0" animBg="1"/>
      <p:bldP spid="56" grpId="0"/>
      <p:bldP spid="66" grpId="0" animBg="1"/>
      <p:bldP spid="66" grpId="1" animBg="1"/>
      <p:bldP spid="22" grpId="0" animBg="1"/>
      <p:bldP spid="22" grpId="1" animBg="1"/>
      <p:bldP spid="81" grpId="0" animBg="1"/>
      <p:bldP spid="81" grpId="1" animBg="1"/>
    </p:bldLst>
  </p:timing>
</p:sld>
</file>

<file path=ppt/theme/theme1.xml><?xml version="1.0" encoding="utf-8"?>
<a:theme xmlns:a="http://schemas.openxmlformats.org/drawingml/2006/main" name="レトロスペク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518</TotalTime>
  <Words>394</Words>
  <Application>Microsoft Office PowerPoint</Application>
  <PresentationFormat>画面に合わせる (4:3)</PresentationFormat>
  <Paragraphs>47</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Arial Unicode MS</vt:lpstr>
      <vt:lpstr>ＭＳ Ｐゴシック</vt:lpstr>
      <vt:lpstr>Calibri</vt:lpstr>
      <vt:lpstr>Calibri Light</vt:lpstr>
      <vt:lpstr>Times New Roman</vt:lpstr>
      <vt:lpstr>Wingdings</vt:lpstr>
      <vt:lpstr>レトロスペクト</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徳永健司</dc:creator>
  <cp:lastModifiedBy>徳永健司</cp:lastModifiedBy>
  <cp:revision>28</cp:revision>
  <dcterms:created xsi:type="dcterms:W3CDTF">2017-07-27T06:59:33Z</dcterms:created>
  <dcterms:modified xsi:type="dcterms:W3CDTF">2017-07-28T08:18:57Z</dcterms:modified>
</cp:coreProperties>
</file>